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39"/>
  </p:notesMasterIdLst>
  <p:handoutMasterIdLst>
    <p:handoutMasterId r:id="rId40"/>
  </p:handoutMasterIdLst>
  <p:sldIdLst>
    <p:sldId id="259" r:id="rId5"/>
    <p:sldId id="264" r:id="rId6"/>
    <p:sldId id="266" r:id="rId7"/>
    <p:sldId id="267" r:id="rId8"/>
    <p:sldId id="268" r:id="rId9"/>
    <p:sldId id="269" r:id="rId10"/>
    <p:sldId id="270" r:id="rId11"/>
    <p:sldId id="274" r:id="rId12"/>
    <p:sldId id="300" r:id="rId13"/>
    <p:sldId id="272" r:id="rId14"/>
    <p:sldId id="273" r:id="rId15"/>
    <p:sldId id="275" r:id="rId16"/>
    <p:sldId id="276" r:id="rId17"/>
    <p:sldId id="278" r:id="rId18"/>
    <p:sldId id="277" r:id="rId19"/>
    <p:sldId id="280" r:id="rId20"/>
    <p:sldId id="281" r:id="rId21"/>
    <p:sldId id="282" r:id="rId22"/>
    <p:sldId id="283" r:id="rId23"/>
    <p:sldId id="284" r:id="rId24"/>
    <p:sldId id="285" r:id="rId25"/>
    <p:sldId id="286" r:id="rId26"/>
    <p:sldId id="287" r:id="rId27"/>
    <p:sldId id="288" r:id="rId28"/>
    <p:sldId id="292" r:id="rId29"/>
    <p:sldId id="289" r:id="rId30"/>
    <p:sldId id="290" r:id="rId31"/>
    <p:sldId id="293" r:id="rId32"/>
    <p:sldId id="295" r:id="rId33"/>
    <p:sldId id="297" r:id="rId34"/>
    <p:sldId id="296" r:id="rId35"/>
    <p:sldId id="298" r:id="rId36"/>
    <p:sldId id="299" r:id="rId37"/>
    <p:sldId id="263" r:id="rId38"/>
  </p:sldIdLst>
  <p:sldSz cx="12192000" cy="6858000"/>
  <p:notesSz cx="6858000" cy="9144000"/>
  <p:defaultTextStyle>
    <a:defPPr>
      <a:defRPr lang="en-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1919"/>
    <a:srgbClr val="0A2E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28" autoAdjust="0"/>
    <p:restoredTop sz="94530" autoAdjust="0"/>
  </p:normalViewPr>
  <p:slideViewPr>
    <p:cSldViewPr snapToGrid="0">
      <p:cViewPr varScale="1">
        <p:scale>
          <a:sx n="75" d="100"/>
          <a:sy n="75" d="100"/>
        </p:scale>
        <p:origin x="672" y="267"/>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688CC05-7980-A4E3-D8AA-A51198C53FF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B1672963-B292-241C-EF2F-37DA92D41EE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B55AEE6-624A-46B7-AAD6-3715892F05FD}" type="datetimeFigureOut">
              <a:rPr lang="en-GB" smtClean="0"/>
              <a:t>24/03/2026</a:t>
            </a:fld>
            <a:endParaRPr lang="en-GB"/>
          </a:p>
        </p:txBody>
      </p:sp>
      <p:sp>
        <p:nvSpPr>
          <p:cNvPr id="4" name="Footer Placeholder 3">
            <a:extLst>
              <a:ext uri="{FF2B5EF4-FFF2-40B4-BE49-F238E27FC236}">
                <a16:creationId xmlns:a16="http://schemas.microsoft.com/office/drawing/2014/main" id="{AB9D0BC1-C16E-1286-6557-5906E3AE5C2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08E6EAA8-587C-C062-7937-EDA9755AA7E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17F6A5C-86CD-409B-B52E-2FE55A9817DD}" type="slidenum">
              <a:rPr lang="en-GB" smtClean="0"/>
              <a:t>‹#›</a:t>
            </a:fld>
            <a:endParaRPr lang="en-GB"/>
          </a:p>
        </p:txBody>
      </p:sp>
    </p:spTree>
    <p:extLst>
      <p:ext uri="{BB962C8B-B14F-4D97-AF65-F5344CB8AC3E}">
        <p14:creationId xmlns:p14="http://schemas.microsoft.com/office/powerpoint/2010/main" val="41352760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E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B2F0D6-EC7A-6A46-8549-2A1E5527B24B}" type="datetimeFigureOut">
              <a:rPr lang="en-ES" smtClean="0"/>
              <a:t>03/24/2026</a:t>
            </a:fld>
            <a:endParaRPr lang="en-E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E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E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DC0345-B338-A042-820F-43F799424BD3}" type="slidenum">
              <a:rPr lang="en-ES" smtClean="0"/>
              <a:t>‹#›</a:t>
            </a:fld>
            <a:endParaRPr lang="en-ES"/>
          </a:p>
        </p:txBody>
      </p:sp>
    </p:spTree>
    <p:extLst>
      <p:ext uri="{BB962C8B-B14F-4D97-AF65-F5344CB8AC3E}">
        <p14:creationId xmlns:p14="http://schemas.microsoft.com/office/powerpoint/2010/main" val="1718114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Remember that, properly speaking, the “true” principles to be derived from the cases on notice provisions is that every notification clause turns on its own wording: always be careful with the exercise! See </a:t>
            </a:r>
            <a:r>
              <a:rPr lang="en-GB" i="1" dirty="0"/>
              <a:t>Forrest v Glasser</a:t>
            </a:r>
            <a:r>
              <a:rPr lang="en-GB" i="0" dirty="0"/>
              <a:t> [2006] 2 Lloyd’s Rep 392 at [24].</a:t>
            </a:r>
            <a:endParaRPr lang="en-GB" dirty="0"/>
          </a:p>
        </p:txBody>
      </p:sp>
      <p:sp>
        <p:nvSpPr>
          <p:cNvPr id="4" name="Slide Number Placeholder 3"/>
          <p:cNvSpPr>
            <a:spLocks noGrp="1"/>
          </p:cNvSpPr>
          <p:nvPr>
            <p:ph type="sldNum" sz="quarter" idx="5"/>
          </p:nvPr>
        </p:nvSpPr>
        <p:spPr/>
        <p:txBody>
          <a:bodyPr/>
          <a:lstStyle/>
          <a:p>
            <a:fld id="{80DC0345-B338-A042-820F-43F799424BD3}" type="slidenum">
              <a:rPr lang="en-ES" smtClean="0"/>
              <a:t>6</a:t>
            </a:fld>
            <a:endParaRPr lang="en-ES"/>
          </a:p>
        </p:txBody>
      </p:sp>
    </p:spTree>
    <p:extLst>
      <p:ext uri="{BB962C8B-B14F-4D97-AF65-F5344CB8AC3E}">
        <p14:creationId xmlns:p14="http://schemas.microsoft.com/office/powerpoint/2010/main" val="2256127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A3A2FC-2A43-6DC9-E87F-FFEEA085C5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B5A19F-2A6D-3226-EF8A-80D2C35CBD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458741-4F9E-42BD-A687-44AA05699FBB}"/>
              </a:ext>
            </a:extLst>
          </p:cNvPr>
          <p:cNvSpPr>
            <a:spLocks noGrp="1"/>
          </p:cNvSpPr>
          <p:nvPr>
            <p:ph type="body" idx="1"/>
          </p:nvPr>
        </p:nvSpPr>
        <p:spPr/>
        <p:txBody>
          <a:bodyPr/>
          <a:lstStyle/>
          <a:p>
            <a:r>
              <a:rPr lang="en-GB" dirty="0"/>
              <a:t>The “no Sellers shall have any liability for any Claim” part is also relevant – but in the interests of time it is excluded from this talk! Drop me an email if you want to discuss what function that part of the clause is intended to serve.</a:t>
            </a:r>
          </a:p>
        </p:txBody>
      </p:sp>
      <p:sp>
        <p:nvSpPr>
          <p:cNvPr id="4" name="Slide Number Placeholder 3">
            <a:extLst>
              <a:ext uri="{FF2B5EF4-FFF2-40B4-BE49-F238E27FC236}">
                <a16:creationId xmlns:a16="http://schemas.microsoft.com/office/drawing/2014/main" id="{5A19E4F4-5269-5582-5832-E04D7B49EBF1}"/>
              </a:ext>
            </a:extLst>
          </p:cNvPr>
          <p:cNvSpPr>
            <a:spLocks noGrp="1"/>
          </p:cNvSpPr>
          <p:nvPr>
            <p:ph type="sldNum" sz="quarter" idx="5"/>
          </p:nvPr>
        </p:nvSpPr>
        <p:spPr/>
        <p:txBody>
          <a:bodyPr/>
          <a:lstStyle/>
          <a:p>
            <a:fld id="{80DC0345-B338-A042-820F-43F799424BD3}" type="slidenum">
              <a:rPr lang="en-ES" smtClean="0"/>
              <a:t>7</a:t>
            </a:fld>
            <a:endParaRPr lang="en-ES"/>
          </a:p>
        </p:txBody>
      </p:sp>
    </p:spTree>
    <p:extLst>
      <p:ext uri="{BB962C8B-B14F-4D97-AF65-F5344CB8AC3E}">
        <p14:creationId xmlns:p14="http://schemas.microsoft.com/office/powerpoint/2010/main" val="1171993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0DC0345-B338-A042-820F-43F799424BD3}" type="slidenum">
              <a:rPr lang="en-ES" smtClean="0"/>
              <a:t>11</a:t>
            </a:fld>
            <a:endParaRPr lang="en-ES"/>
          </a:p>
        </p:txBody>
      </p:sp>
    </p:spTree>
    <p:extLst>
      <p:ext uri="{BB962C8B-B14F-4D97-AF65-F5344CB8AC3E}">
        <p14:creationId xmlns:p14="http://schemas.microsoft.com/office/powerpoint/2010/main" val="1013253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960ABA-51CF-0AE8-EB3D-0A5CACC222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E3EF44-4F39-BA56-1803-83F0463B3A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A901F6-4980-63D6-F6A2-A80553E0303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B3B95CF-D247-BB88-1817-C1AD0DD339E3}"/>
              </a:ext>
            </a:extLst>
          </p:cNvPr>
          <p:cNvSpPr>
            <a:spLocks noGrp="1"/>
          </p:cNvSpPr>
          <p:nvPr>
            <p:ph type="sldNum" sz="quarter" idx="5"/>
          </p:nvPr>
        </p:nvSpPr>
        <p:spPr/>
        <p:txBody>
          <a:bodyPr/>
          <a:lstStyle/>
          <a:p>
            <a:fld id="{80DC0345-B338-A042-820F-43F799424BD3}" type="slidenum">
              <a:rPr lang="en-ES" smtClean="0"/>
              <a:t>12</a:t>
            </a:fld>
            <a:endParaRPr lang="en-ES"/>
          </a:p>
        </p:txBody>
      </p:sp>
    </p:spTree>
    <p:extLst>
      <p:ext uri="{BB962C8B-B14F-4D97-AF65-F5344CB8AC3E}">
        <p14:creationId xmlns:p14="http://schemas.microsoft.com/office/powerpoint/2010/main" val="3531043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Popplewell LJ</a:t>
            </a:r>
          </a:p>
        </p:txBody>
      </p:sp>
      <p:sp>
        <p:nvSpPr>
          <p:cNvPr id="4" name="Slide Number Placeholder 3"/>
          <p:cNvSpPr>
            <a:spLocks noGrp="1"/>
          </p:cNvSpPr>
          <p:nvPr>
            <p:ph type="sldNum" sz="quarter" idx="5"/>
          </p:nvPr>
        </p:nvSpPr>
        <p:spPr/>
        <p:txBody>
          <a:bodyPr/>
          <a:lstStyle/>
          <a:p>
            <a:fld id="{80DC0345-B338-A042-820F-43F799424BD3}" type="slidenum">
              <a:rPr lang="en-ES" smtClean="0"/>
              <a:t>16</a:t>
            </a:fld>
            <a:endParaRPr lang="en-ES"/>
          </a:p>
        </p:txBody>
      </p:sp>
    </p:spTree>
    <p:extLst>
      <p:ext uri="{BB962C8B-B14F-4D97-AF65-F5344CB8AC3E}">
        <p14:creationId xmlns:p14="http://schemas.microsoft.com/office/powerpoint/2010/main" val="3367664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Males LJ.</a:t>
            </a:r>
          </a:p>
        </p:txBody>
      </p:sp>
      <p:sp>
        <p:nvSpPr>
          <p:cNvPr id="4" name="Slide Number Placeholder 3"/>
          <p:cNvSpPr>
            <a:spLocks noGrp="1"/>
          </p:cNvSpPr>
          <p:nvPr>
            <p:ph type="sldNum" sz="quarter" idx="5"/>
          </p:nvPr>
        </p:nvSpPr>
        <p:spPr/>
        <p:txBody>
          <a:bodyPr/>
          <a:lstStyle/>
          <a:p>
            <a:fld id="{80DC0345-B338-A042-820F-43F799424BD3}" type="slidenum">
              <a:rPr lang="en-ES" smtClean="0"/>
              <a:t>18</a:t>
            </a:fld>
            <a:endParaRPr lang="en-ES"/>
          </a:p>
        </p:txBody>
      </p:sp>
    </p:spTree>
    <p:extLst>
      <p:ext uri="{BB962C8B-B14F-4D97-AF65-F5344CB8AC3E}">
        <p14:creationId xmlns:p14="http://schemas.microsoft.com/office/powerpoint/2010/main" val="31939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Reasoning appears to be followed in </a:t>
            </a:r>
            <a:r>
              <a:rPr lang="en-GB" i="1" dirty="0"/>
              <a:t>Learning Curve (Ne) Group Limited v Lewis</a:t>
            </a:r>
            <a:r>
              <a:rPr lang="en-GB" i="0" dirty="0"/>
              <a:t> [2025] EWHC 1889 (Comm) from [247].</a:t>
            </a:r>
            <a:endParaRPr lang="en-GB" dirty="0"/>
          </a:p>
        </p:txBody>
      </p:sp>
      <p:sp>
        <p:nvSpPr>
          <p:cNvPr id="4" name="Slide Number Placeholder 3"/>
          <p:cNvSpPr>
            <a:spLocks noGrp="1"/>
          </p:cNvSpPr>
          <p:nvPr>
            <p:ph type="sldNum" sz="quarter" idx="5"/>
          </p:nvPr>
        </p:nvSpPr>
        <p:spPr/>
        <p:txBody>
          <a:bodyPr/>
          <a:lstStyle/>
          <a:p>
            <a:fld id="{80DC0345-B338-A042-820F-43F799424BD3}" type="slidenum">
              <a:rPr lang="en-ES" smtClean="0"/>
              <a:t>23</a:t>
            </a:fld>
            <a:endParaRPr lang="en-ES"/>
          </a:p>
        </p:txBody>
      </p:sp>
    </p:spTree>
    <p:extLst>
      <p:ext uri="{BB962C8B-B14F-4D97-AF65-F5344CB8AC3E}">
        <p14:creationId xmlns:p14="http://schemas.microsoft.com/office/powerpoint/2010/main" val="40547046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C2CA7D-74CC-DD13-B337-D40D6E3A61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B3FC49-54F4-7615-77B3-774A6E9597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6936A3-947F-F847-6AAF-04F270EF5B4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6799195-45FB-B0DB-7430-6148E40265CB}"/>
              </a:ext>
            </a:extLst>
          </p:cNvPr>
          <p:cNvSpPr>
            <a:spLocks noGrp="1"/>
          </p:cNvSpPr>
          <p:nvPr>
            <p:ph type="sldNum" sz="quarter" idx="5"/>
          </p:nvPr>
        </p:nvSpPr>
        <p:spPr/>
        <p:txBody>
          <a:bodyPr/>
          <a:lstStyle/>
          <a:p>
            <a:fld id="{80DC0345-B338-A042-820F-43F799424BD3}" type="slidenum">
              <a:rPr lang="en-ES" smtClean="0"/>
              <a:t>29</a:t>
            </a:fld>
            <a:endParaRPr lang="en-ES"/>
          </a:p>
        </p:txBody>
      </p:sp>
    </p:spTree>
    <p:extLst>
      <p:ext uri="{BB962C8B-B14F-4D97-AF65-F5344CB8AC3E}">
        <p14:creationId xmlns:p14="http://schemas.microsoft.com/office/powerpoint/2010/main" val="20317921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66AB34E-BDB2-7CE6-4666-454623F111C1}"/>
              </a:ext>
            </a:extLst>
          </p:cNvPr>
          <p:cNvPicPr>
            <a:picLocks noChangeAspect="1"/>
          </p:cNvPicPr>
          <p:nvPr userDrawn="1"/>
        </p:nvPicPr>
        <p:blipFill>
          <a:blip r:embed="rId2"/>
          <a:stretch>
            <a:fillRect/>
          </a:stretch>
        </p:blipFill>
        <p:spPr>
          <a:xfrm>
            <a:off x="0" y="0"/>
            <a:ext cx="12192000" cy="5448300"/>
          </a:xfrm>
          <a:prstGeom prst="rect">
            <a:avLst/>
          </a:prstGeom>
        </p:spPr>
      </p:pic>
      <p:pic>
        <p:nvPicPr>
          <p:cNvPr id="4" name="Picture 3">
            <a:extLst>
              <a:ext uri="{FF2B5EF4-FFF2-40B4-BE49-F238E27FC236}">
                <a16:creationId xmlns:a16="http://schemas.microsoft.com/office/drawing/2014/main" id="{073DFEF2-5A20-935F-3489-A692DBBF393F}"/>
              </a:ext>
            </a:extLst>
          </p:cNvPr>
          <p:cNvPicPr>
            <a:picLocks noChangeAspect="1"/>
          </p:cNvPicPr>
          <p:nvPr userDrawn="1"/>
        </p:nvPicPr>
        <p:blipFill>
          <a:blip r:embed="rId3"/>
          <a:stretch>
            <a:fillRect/>
          </a:stretch>
        </p:blipFill>
        <p:spPr>
          <a:xfrm>
            <a:off x="9724767" y="5458927"/>
            <a:ext cx="2144069" cy="1132716"/>
          </a:xfrm>
          <a:prstGeom prst="rect">
            <a:avLst/>
          </a:prstGeom>
        </p:spPr>
      </p:pic>
      <p:sp>
        <p:nvSpPr>
          <p:cNvPr id="11" name="Rectangle 10">
            <a:extLst>
              <a:ext uri="{FF2B5EF4-FFF2-40B4-BE49-F238E27FC236}">
                <a16:creationId xmlns:a16="http://schemas.microsoft.com/office/drawing/2014/main" id="{3B155A42-D247-2B92-DB95-A74528A40FC1}"/>
              </a:ext>
            </a:extLst>
          </p:cNvPr>
          <p:cNvSpPr/>
          <p:nvPr userDrawn="1"/>
        </p:nvSpPr>
        <p:spPr>
          <a:xfrm>
            <a:off x="533743" y="1705232"/>
            <a:ext cx="96452" cy="4090087"/>
          </a:xfrm>
          <a:prstGeom prst="rect">
            <a:avLst/>
          </a:prstGeom>
          <a:solidFill>
            <a:srgbClr val="E5191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ES" sz="1800" b="0" i="0" u="none" strike="noStrike" kern="1200" cap="none" spc="0" normalizeH="0" baseline="0" noProof="0">
              <a:ln>
                <a:noFill/>
              </a:ln>
              <a:solidFill>
                <a:prstClr val="white"/>
              </a:solidFill>
              <a:effectLst/>
              <a:uLnTx/>
              <a:uFillTx/>
              <a:latin typeface="Open Sans"/>
              <a:ea typeface="+mn-ea"/>
              <a:cs typeface="+mn-cs"/>
            </a:endParaRPr>
          </a:p>
        </p:txBody>
      </p:sp>
      <p:pic>
        <p:nvPicPr>
          <p:cNvPr id="12" name="Picture 11">
            <a:extLst>
              <a:ext uri="{FF2B5EF4-FFF2-40B4-BE49-F238E27FC236}">
                <a16:creationId xmlns:a16="http://schemas.microsoft.com/office/drawing/2014/main" id="{3432F643-A95D-975F-A4A6-CC9B30653306}"/>
              </a:ext>
            </a:extLst>
          </p:cNvPr>
          <p:cNvPicPr>
            <a:picLocks noChangeAspect="1"/>
          </p:cNvPicPr>
          <p:nvPr userDrawn="1"/>
        </p:nvPicPr>
        <p:blipFill>
          <a:blip r:embed="rId4"/>
          <a:stretch>
            <a:fillRect/>
          </a:stretch>
        </p:blipFill>
        <p:spPr>
          <a:xfrm>
            <a:off x="533743" y="523789"/>
            <a:ext cx="3998500" cy="622334"/>
          </a:xfrm>
          <a:prstGeom prst="rect">
            <a:avLst/>
          </a:prstGeom>
        </p:spPr>
      </p:pic>
    </p:spTree>
    <p:extLst>
      <p:ext uri="{BB962C8B-B14F-4D97-AF65-F5344CB8AC3E}">
        <p14:creationId xmlns:p14="http://schemas.microsoft.com/office/powerpoint/2010/main" val="3483918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37600" y="6356353"/>
            <a:ext cx="28448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0534E-8782-40B0-881E-6E781E94C4E1}" type="slidenum">
              <a:rPr kumimoji="0" lang="en-GB" sz="1200" b="0" i="0" u="none" strike="noStrike" kern="1200" cap="none" spc="0" normalizeH="0" baseline="0" noProof="0" smtClean="0">
                <a:ln>
                  <a:noFill/>
                </a:ln>
                <a:solidFill>
                  <a:prstClr val="black">
                    <a:tint val="75000"/>
                  </a:prst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Open Sans"/>
              <a:ea typeface="+mn-ea"/>
              <a:cs typeface="+mn-cs"/>
            </a:endParaRPr>
          </a:p>
        </p:txBody>
      </p:sp>
      <p:pic>
        <p:nvPicPr>
          <p:cNvPr id="4" name="Picture 3">
            <a:extLst>
              <a:ext uri="{FF2B5EF4-FFF2-40B4-BE49-F238E27FC236}">
                <a16:creationId xmlns:a16="http://schemas.microsoft.com/office/drawing/2014/main" id="{27CCFB74-96B9-F114-B9E6-F67CB537D5A9}"/>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894135" y="5867124"/>
            <a:ext cx="3201504" cy="497076"/>
          </a:xfrm>
          <a:prstGeom prst="rect">
            <a:avLst/>
          </a:prstGeom>
        </p:spPr>
      </p:pic>
      <p:sp>
        <p:nvSpPr>
          <p:cNvPr id="5" name="Rectangle 4">
            <a:extLst>
              <a:ext uri="{FF2B5EF4-FFF2-40B4-BE49-F238E27FC236}">
                <a16:creationId xmlns:a16="http://schemas.microsoft.com/office/drawing/2014/main" id="{EB0F1D79-08DD-AEC0-2F8C-CC2E509BCC70}"/>
              </a:ext>
            </a:extLst>
          </p:cNvPr>
          <p:cNvSpPr>
            <a:spLocks noGrp="1" noRot="1" noMove="1" noResize="1" noEditPoints="1" noAdjustHandles="1" noChangeArrowheads="1" noChangeShapeType="1"/>
          </p:cNvSpPr>
          <p:nvPr userDrawn="1"/>
        </p:nvSpPr>
        <p:spPr>
          <a:xfrm>
            <a:off x="520994" y="631807"/>
            <a:ext cx="84865" cy="5732394"/>
          </a:xfrm>
          <a:prstGeom prst="rect">
            <a:avLst/>
          </a:prstGeom>
          <a:solidFill>
            <a:srgbClr val="E5191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ES" sz="1800" b="0" i="0" u="none" strike="noStrike" kern="1200" cap="none" spc="0" normalizeH="0" baseline="0" noProof="0">
              <a:ln>
                <a:noFill/>
              </a:ln>
              <a:solidFill>
                <a:prstClr val="white"/>
              </a:solidFill>
              <a:effectLst/>
              <a:uLnTx/>
              <a:uFillTx/>
              <a:latin typeface="Open Sans"/>
              <a:ea typeface="+mn-ea"/>
              <a:cs typeface="+mn-cs"/>
            </a:endParaRPr>
          </a:p>
        </p:txBody>
      </p:sp>
      <p:sp>
        <p:nvSpPr>
          <p:cNvPr id="9" name="Title 1">
            <a:extLst>
              <a:ext uri="{FF2B5EF4-FFF2-40B4-BE49-F238E27FC236}">
                <a16:creationId xmlns:a16="http://schemas.microsoft.com/office/drawing/2014/main" id="{244F3BD2-3373-11E2-05C1-299492396AD6}"/>
              </a:ext>
            </a:extLst>
          </p:cNvPr>
          <p:cNvSpPr>
            <a:spLocks noGrp="1"/>
          </p:cNvSpPr>
          <p:nvPr>
            <p:ph type="title" hasCustomPrompt="1"/>
          </p:nvPr>
        </p:nvSpPr>
        <p:spPr>
          <a:xfrm>
            <a:off x="785190" y="274636"/>
            <a:ext cx="3310449" cy="2487613"/>
          </a:xfrm>
          <a:prstGeom prst="rect">
            <a:avLst/>
          </a:prstGeom>
        </p:spPr>
        <p:txBody>
          <a:bodyPr/>
          <a:lstStyle>
            <a:lvl1pPr algn="l">
              <a:defRPr b="1">
                <a:latin typeface="Arial" panose="020B0604020202020204" pitchFamily="34" charset="0"/>
                <a:cs typeface="Arial" panose="020B0604020202020204" pitchFamily="34" charset="0"/>
              </a:defRPr>
            </a:lvl1pPr>
          </a:lstStyle>
          <a:p>
            <a:r>
              <a:rPr lang="en-GB" sz="4400" b="1">
                <a:solidFill>
                  <a:srgbClr val="0A2E25"/>
                </a:solidFill>
                <a:latin typeface="Arial" panose="020B0604020202020204" pitchFamily="34" charset="0"/>
                <a:cs typeface="Arial" panose="020B0604020202020204" pitchFamily="34" charset="0"/>
              </a:rPr>
              <a:t>Title</a:t>
            </a:r>
            <a:br>
              <a:rPr lang="en-GB" sz="4400" b="1">
                <a:solidFill>
                  <a:srgbClr val="0A2E25"/>
                </a:solidFill>
                <a:latin typeface="Arial" panose="020B0604020202020204" pitchFamily="34" charset="0"/>
                <a:cs typeface="Arial" panose="020B0604020202020204" pitchFamily="34" charset="0"/>
              </a:rPr>
            </a:br>
            <a:r>
              <a:rPr lang="en-GB" sz="4400" b="1">
                <a:solidFill>
                  <a:srgbClr val="0A2E25"/>
                </a:solidFill>
                <a:latin typeface="Arial" panose="020B0604020202020204" pitchFamily="34" charset="0"/>
                <a:cs typeface="Arial" panose="020B0604020202020204" pitchFamily="34" charset="0"/>
              </a:rPr>
              <a:t>goes</a:t>
            </a:r>
            <a:br>
              <a:rPr lang="en-GB" sz="4400" b="1">
                <a:solidFill>
                  <a:srgbClr val="0A2E25"/>
                </a:solidFill>
                <a:latin typeface="Arial" panose="020B0604020202020204" pitchFamily="34" charset="0"/>
                <a:cs typeface="Arial" panose="020B0604020202020204" pitchFamily="34" charset="0"/>
              </a:rPr>
            </a:br>
            <a:r>
              <a:rPr lang="en-GB" sz="4400" b="1">
                <a:solidFill>
                  <a:srgbClr val="0A2E25"/>
                </a:solidFill>
                <a:latin typeface="Arial" panose="020B0604020202020204" pitchFamily="34" charset="0"/>
                <a:cs typeface="Arial" panose="020B0604020202020204" pitchFamily="34" charset="0"/>
              </a:rPr>
              <a:t>here</a:t>
            </a:r>
          </a:p>
        </p:txBody>
      </p:sp>
      <p:sp>
        <p:nvSpPr>
          <p:cNvPr id="10" name="Content Placeholder 2">
            <a:extLst>
              <a:ext uri="{FF2B5EF4-FFF2-40B4-BE49-F238E27FC236}">
                <a16:creationId xmlns:a16="http://schemas.microsoft.com/office/drawing/2014/main" id="{9B927754-C23E-E84C-C63B-6D89C38A4F59}"/>
              </a:ext>
            </a:extLst>
          </p:cNvPr>
          <p:cNvSpPr>
            <a:spLocks noGrp="1"/>
          </p:cNvSpPr>
          <p:nvPr>
            <p:ph idx="1" hasCustomPrompt="1"/>
          </p:nvPr>
        </p:nvSpPr>
        <p:spPr>
          <a:xfrm>
            <a:off x="5428389" y="631807"/>
            <a:ext cx="6154011" cy="5217326"/>
          </a:xfrm>
          <a:prstGeom prst="rect">
            <a:avLst/>
          </a:prstGeom>
        </p:spPr>
        <p:txBody>
          <a:bodyPr/>
          <a:lstStyle>
            <a:lvl1pPr marL="342900" indent="-342900">
              <a:lnSpc>
                <a:spcPct val="110000"/>
              </a:lnSpc>
              <a:buClr>
                <a:srgbClr val="E42026"/>
              </a:buClr>
              <a:buFont typeface="Wingdings" pitchFamily="2" charset="2"/>
              <a:buChar char="§"/>
              <a:defRPr>
                <a:latin typeface="Arial" panose="020B0604020202020204" pitchFamily="34" charset="0"/>
                <a:cs typeface="Arial" panose="020B0604020202020204" pitchFamily="34" charset="0"/>
              </a:defRPr>
            </a:lvl1pPr>
            <a:lvl2pPr marL="742950" indent="-285750">
              <a:lnSpc>
                <a:spcPct val="110000"/>
              </a:lnSpc>
              <a:buClr>
                <a:srgbClr val="E42026"/>
              </a:buClr>
              <a:buSzPct val="50000"/>
              <a:buFont typeface="Wingdings" pitchFamily="2" charset="2"/>
              <a:buChar char="q"/>
              <a:defRPr>
                <a:latin typeface="Arial" panose="020B0604020202020204" pitchFamily="34" charset="0"/>
                <a:cs typeface="Arial" panose="020B0604020202020204" pitchFamily="34" charset="0"/>
              </a:defRPr>
            </a:lvl2pPr>
            <a:lvl3pPr marL="1143000" indent="-228600">
              <a:lnSpc>
                <a:spcPct val="110000"/>
              </a:lnSpc>
              <a:buClr>
                <a:srgbClr val="E42026"/>
              </a:buClr>
              <a:buSzPct val="50000"/>
              <a:buFont typeface="Wingdings" pitchFamily="2" charset="2"/>
              <a:buChar char="q"/>
              <a:defRPr>
                <a:latin typeface="Arial" panose="020B0604020202020204" pitchFamily="34" charset="0"/>
                <a:cs typeface="Arial" panose="020B0604020202020204" pitchFamily="34" charset="0"/>
              </a:defRPr>
            </a:lvl3pPr>
            <a:lvl4pPr marL="1600200" indent="-228600">
              <a:lnSpc>
                <a:spcPct val="110000"/>
              </a:lnSpc>
              <a:buClr>
                <a:srgbClr val="E42026"/>
              </a:buClr>
              <a:buSzPct val="50000"/>
              <a:buFont typeface="Wingdings" pitchFamily="2" charset="2"/>
              <a:buChar char="q"/>
              <a:defRPr>
                <a:latin typeface="Arial" panose="020B0604020202020204" pitchFamily="34" charset="0"/>
                <a:cs typeface="Arial" panose="020B0604020202020204" pitchFamily="34" charset="0"/>
              </a:defRPr>
            </a:lvl4pPr>
            <a:lvl5pPr marL="2057400" indent="-228600">
              <a:lnSpc>
                <a:spcPct val="110000"/>
              </a:lnSpc>
              <a:buClr>
                <a:srgbClr val="E42026"/>
              </a:buClr>
              <a:buSzPct val="50000"/>
              <a:buFont typeface="Wingdings" pitchFamily="2" charset="2"/>
              <a:buChar char="q"/>
              <a:defRPr>
                <a:latin typeface="Arial" panose="020B0604020202020204" pitchFamily="34" charset="0"/>
                <a:cs typeface="Arial" panose="020B0604020202020204" pitchFamily="34" charset="0"/>
              </a:defRPr>
            </a:lvl5pPr>
          </a:lstStyle>
          <a:p>
            <a:pPr lvl="0"/>
            <a:r>
              <a:rPr lang="en-US"/>
              <a:t>Content</a:t>
            </a:r>
          </a:p>
          <a:p>
            <a:pPr lvl="1"/>
            <a:r>
              <a:rPr lang="en-US"/>
              <a:t>Sub Content</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3737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vider">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7C81EA4-A939-5D97-DC99-6ABAF9F0CA8D}"/>
              </a:ext>
            </a:extLst>
          </p:cNvPr>
          <p:cNvPicPr>
            <a:picLocks noChangeAspect="1"/>
          </p:cNvPicPr>
          <p:nvPr userDrawn="1"/>
        </p:nvPicPr>
        <p:blipFill>
          <a:blip r:embed="rId2"/>
          <a:stretch>
            <a:fillRect/>
          </a:stretch>
        </p:blipFill>
        <p:spPr>
          <a:xfrm>
            <a:off x="0" y="0"/>
            <a:ext cx="12192000" cy="5448300"/>
          </a:xfrm>
          <a:prstGeom prst="rect">
            <a:avLst/>
          </a:prstGeom>
        </p:spPr>
      </p:pic>
      <p:pic>
        <p:nvPicPr>
          <p:cNvPr id="14" name="Picture 13">
            <a:extLst>
              <a:ext uri="{FF2B5EF4-FFF2-40B4-BE49-F238E27FC236}">
                <a16:creationId xmlns:a16="http://schemas.microsoft.com/office/drawing/2014/main" id="{64F025A5-E78C-4517-CFE2-B6DD944F7843}"/>
              </a:ext>
            </a:extLst>
          </p:cNvPr>
          <p:cNvPicPr>
            <a:picLocks noChangeAspect="1"/>
          </p:cNvPicPr>
          <p:nvPr userDrawn="1"/>
        </p:nvPicPr>
        <p:blipFill>
          <a:blip r:embed="rId3"/>
          <a:stretch>
            <a:fillRect/>
          </a:stretch>
        </p:blipFill>
        <p:spPr>
          <a:xfrm>
            <a:off x="533743" y="523789"/>
            <a:ext cx="3998500" cy="622334"/>
          </a:xfrm>
          <a:prstGeom prst="rect">
            <a:avLst/>
          </a:prstGeom>
        </p:spPr>
      </p:pic>
      <p:sp>
        <p:nvSpPr>
          <p:cNvPr id="16" name="Rectangle 15">
            <a:extLst>
              <a:ext uri="{FF2B5EF4-FFF2-40B4-BE49-F238E27FC236}">
                <a16:creationId xmlns:a16="http://schemas.microsoft.com/office/drawing/2014/main" id="{DCC0384B-041B-7A4C-0131-8A8D3D545DE2}"/>
              </a:ext>
            </a:extLst>
          </p:cNvPr>
          <p:cNvSpPr/>
          <p:nvPr userDrawn="1"/>
        </p:nvSpPr>
        <p:spPr>
          <a:xfrm>
            <a:off x="533743" y="1705232"/>
            <a:ext cx="96452" cy="4090087"/>
          </a:xfrm>
          <a:prstGeom prst="rect">
            <a:avLst/>
          </a:prstGeom>
          <a:solidFill>
            <a:srgbClr val="E5191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ES" sz="1800" b="0" i="0" u="none" strike="noStrike" kern="1200" cap="none" spc="0" normalizeH="0" baseline="0" noProof="0">
              <a:ln>
                <a:noFill/>
              </a:ln>
              <a:solidFill>
                <a:prstClr val="white"/>
              </a:solidFill>
              <a:effectLst/>
              <a:uLnTx/>
              <a:uFillTx/>
              <a:latin typeface="Open Sans"/>
              <a:ea typeface="+mn-ea"/>
              <a:cs typeface="+mn-cs"/>
            </a:endParaRPr>
          </a:p>
        </p:txBody>
      </p:sp>
    </p:spTree>
    <p:extLst>
      <p:ext uri="{BB962C8B-B14F-4D97-AF65-F5344CB8AC3E}">
        <p14:creationId xmlns:p14="http://schemas.microsoft.com/office/powerpoint/2010/main" val="2298624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85190" y="274638"/>
            <a:ext cx="10797209" cy="1143000"/>
          </a:xfrm>
          <a:prstGeom prst="rect">
            <a:avLst/>
          </a:prstGeom>
        </p:spPr>
        <p:txBody>
          <a:bodyPr/>
          <a:lstStyle>
            <a:lvl1pPr algn="l">
              <a:defRPr b="1">
                <a:latin typeface="Arial" panose="020B0604020202020204" pitchFamily="34" charset="0"/>
                <a:cs typeface="Arial" panose="020B0604020202020204" pitchFamily="34" charset="0"/>
              </a:defRPr>
            </a:lvl1pPr>
          </a:lstStyle>
          <a:p>
            <a:r>
              <a:rPr lang="en-US"/>
              <a:t>Title</a:t>
            </a:r>
            <a:endParaRPr lang="en-GB"/>
          </a:p>
        </p:txBody>
      </p:sp>
      <p:sp>
        <p:nvSpPr>
          <p:cNvPr id="3" name="Content Placeholder 2"/>
          <p:cNvSpPr>
            <a:spLocks noGrp="1"/>
          </p:cNvSpPr>
          <p:nvPr>
            <p:ph idx="1" hasCustomPrompt="1"/>
          </p:nvPr>
        </p:nvSpPr>
        <p:spPr>
          <a:xfrm>
            <a:off x="785190" y="1600204"/>
            <a:ext cx="10797210" cy="4029072"/>
          </a:xfrm>
          <a:prstGeom prst="rect">
            <a:avLst/>
          </a:prstGeom>
        </p:spPr>
        <p:txBody>
          <a:bodyPr/>
          <a:lstStyle>
            <a:lvl1pPr marL="342900" indent="-342900">
              <a:lnSpc>
                <a:spcPct val="110000"/>
              </a:lnSpc>
              <a:buClr>
                <a:srgbClr val="E42026"/>
              </a:buClr>
              <a:buFont typeface="Wingdings" pitchFamily="2" charset="2"/>
              <a:buChar char="§"/>
              <a:defRPr>
                <a:latin typeface="Arial" panose="020B0604020202020204" pitchFamily="34" charset="0"/>
                <a:cs typeface="Arial" panose="020B0604020202020204" pitchFamily="34" charset="0"/>
              </a:defRPr>
            </a:lvl1pPr>
            <a:lvl2pPr marL="742950" indent="-285750">
              <a:lnSpc>
                <a:spcPct val="110000"/>
              </a:lnSpc>
              <a:buClr>
                <a:srgbClr val="E42026"/>
              </a:buClr>
              <a:buSzPct val="50000"/>
              <a:buFont typeface="Wingdings" pitchFamily="2" charset="2"/>
              <a:buChar char="q"/>
              <a:defRPr>
                <a:latin typeface="Arial" panose="020B0604020202020204" pitchFamily="34" charset="0"/>
                <a:cs typeface="Arial" panose="020B0604020202020204" pitchFamily="34" charset="0"/>
              </a:defRPr>
            </a:lvl2pPr>
            <a:lvl3pPr marL="1143000" indent="-228600">
              <a:lnSpc>
                <a:spcPct val="110000"/>
              </a:lnSpc>
              <a:buClr>
                <a:srgbClr val="E42026"/>
              </a:buClr>
              <a:buSzPct val="50000"/>
              <a:buFont typeface="Wingdings" pitchFamily="2" charset="2"/>
              <a:buChar char="q"/>
              <a:defRPr>
                <a:latin typeface="Arial" panose="020B0604020202020204" pitchFamily="34" charset="0"/>
                <a:cs typeface="Arial" panose="020B0604020202020204" pitchFamily="34" charset="0"/>
              </a:defRPr>
            </a:lvl3pPr>
            <a:lvl4pPr marL="1600200" indent="-228600">
              <a:lnSpc>
                <a:spcPct val="110000"/>
              </a:lnSpc>
              <a:buClr>
                <a:srgbClr val="E42026"/>
              </a:buClr>
              <a:buSzPct val="50000"/>
              <a:buFont typeface="Wingdings" pitchFamily="2" charset="2"/>
              <a:buChar char="q"/>
              <a:defRPr>
                <a:latin typeface="Arial" panose="020B0604020202020204" pitchFamily="34" charset="0"/>
                <a:cs typeface="Arial" panose="020B0604020202020204" pitchFamily="34" charset="0"/>
              </a:defRPr>
            </a:lvl4pPr>
            <a:lvl5pPr marL="2057400" indent="-228600">
              <a:lnSpc>
                <a:spcPct val="110000"/>
              </a:lnSpc>
              <a:buClr>
                <a:srgbClr val="E42026"/>
              </a:buClr>
              <a:buSzPct val="50000"/>
              <a:buFont typeface="Wingdings" pitchFamily="2" charset="2"/>
              <a:buChar char="q"/>
              <a:defRPr>
                <a:latin typeface="Arial" panose="020B0604020202020204" pitchFamily="34" charset="0"/>
                <a:cs typeface="Arial" panose="020B0604020202020204" pitchFamily="34" charset="0"/>
              </a:defRPr>
            </a:lvl5pPr>
          </a:lstStyle>
          <a:p>
            <a:pPr lvl="0"/>
            <a:r>
              <a:rPr lang="en-US"/>
              <a:t>Content</a:t>
            </a:r>
          </a:p>
          <a:p>
            <a:pPr lvl="1"/>
            <a:r>
              <a:rPr lang="en-US"/>
              <a:t>Sub Content</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a:xfrm>
            <a:off x="8737600" y="6356353"/>
            <a:ext cx="28448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0534E-8782-40B0-881E-6E781E94C4E1}" type="slidenum">
              <a:rPr kumimoji="0" lang="en-GB" sz="1200" b="0" i="0" u="none" strike="noStrike" kern="1200" cap="none" spc="0" normalizeH="0" baseline="0" noProof="0" smtClean="0">
                <a:ln>
                  <a:noFill/>
                </a:ln>
                <a:solidFill>
                  <a:prstClr val="black">
                    <a:tint val="75000"/>
                  </a:prst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Open Sans"/>
              <a:ea typeface="+mn-ea"/>
              <a:cs typeface="+mn-cs"/>
            </a:endParaRPr>
          </a:p>
        </p:txBody>
      </p:sp>
      <p:pic>
        <p:nvPicPr>
          <p:cNvPr id="4" name="Picture 3">
            <a:extLst>
              <a:ext uri="{FF2B5EF4-FFF2-40B4-BE49-F238E27FC236}">
                <a16:creationId xmlns:a16="http://schemas.microsoft.com/office/drawing/2014/main" id="{27CCFB74-96B9-F114-B9E6-F67CB537D5A9}"/>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894135" y="5867124"/>
            <a:ext cx="3201504" cy="497076"/>
          </a:xfrm>
          <a:prstGeom prst="rect">
            <a:avLst/>
          </a:prstGeom>
        </p:spPr>
      </p:pic>
      <p:sp>
        <p:nvSpPr>
          <p:cNvPr id="5" name="Rectangle 4">
            <a:extLst>
              <a:ext uri="{FF2B5EF4-FFF2-40B4-BE49-F238E27FC236}">
                <a16:creationId xmlns:a16="http://schemas.microsoft.com/office/drawing/2014/main" id="{EB0F1D79-08DD-AEC0-2F8C-CC2E509BCC70}"/>
              </a:ext>
            </a:extLst>
          </p:cNvPr>
          <p:cNvSpPr>
            <a:spLocks noGrp="1" noRot="1" noMove="1" noResize="1" noEditPoints="1" noAdjustHandles="1" noChangeArrowheads="1" noChangeShapeType="1"/>
          </p:cNvSpPr>
          <p:nvPr userDrawn="1"/>
        </p:nvSpPr>
        <p:spPr>
          <a:xfrm>
            <a:off x="520994" y="631807"/>
            <a:ext cx="84865" cy="5732394"/>
          </a:xfrm>
          <a:prstGeom prst="rect">
            <a:avLst/>
          </a:prstGeom>
          <a:solidFill>
            <a:srgbClr val="E5191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ES" sz="1800" b="0" i="0" u="none" strike="noStrike" kern="1200" cap="none" spc="0" normalizeH="0" baseline="0" noProof="0">
              <a:ln>
                <a:noFill/>
              </a:ln>
              <a:solidFill>
                <a:prstClr val="white"/>
              </a:solidFill>
              <a:effectLst/>
              <a:uLnTx/>
              <a:uFillTx/>
              <a:latin typeface="Open Sans"/>
              <a:ea typeface="+mn-ea"/>
              <a:cs typeface="+mn-cs"/>
            </a:endParaRPr>
          </a:p>
        </p:txBody>
      </p:sp>
    </p:spTree>
    <p:extLst>
      <p:ext uri="{BB962C8B-B14F-4D97-AF65-F5344CB8AC3E}">
        <p14:creationId xmlns:p14="http://schemas.microsoft.com/office/powerpoint/2010/main" val="2336051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Final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7C81EA4-A939-5D97-DC99-6ABAF9F0CA8D}"/>
              </a:ext>
            </a:extLst>
          </p:cNvPr>
          <p:cNvPicPr>
            <a:picLocks noChangeAspect="1"/>
          </p:cNvPicPr>
          <p:nvPr userDrawn="1"/>
        </p:nvPicPr>
        <p:blipFill>
          <a:blip r:embed="rId2"/>
          <a:stretch>
            <a:fillRect/>
          </a:stretch>
        </p:blipFill>
        <p:spPr>
          <a:xfrm>
            <a:off x="0" y="0"/>
            <a:ext cx="12192000" cy="5448300"/>
          </a:xfrm>
          <a:prstGeom prst="rect">
            <a:avLst/>
          </a:prstGeom>
        </p:spPr>
      </p:pic>
      <p:pic>
        <p:nvPicPr>
          <p:cNvPr id="3" name="Picture 2">
            <a:extLst>
              <a:ext uri="{FF2B5EF4-FFF2-40B4-BE49-F238E27FC236}">
                <a16:creationId xmlns:a16="http://schemas.microsoft.com/office/drawing/2014/main" id="{FE53E0DC-AD4C-094F-278C-4053B9D7A7EF}"/>
              </a:ext>
            </a:extLst>
          </p:cNvPr>
          <p:cNvPicPr>
            <a:picLocks noChangeAspect="1"/>
          </p:cNvPicPr>
          <p:nvPr userDrawn="1"/>
        </p:nvPicPr>
        <p:blipFill>
          <a:blip r:embed="rId3"/>
          <a:stretch>
            <a:fillRect/>
          </a:stretch>
        </p:blipFill>
        <p:spPr>
          <a:xfrm>
            <a:off x="9724767" y="5458927"/>
            <a:ext cx="2144069" cy="1132716"/>
          </a:xfrm>
          <a:prstGeom prst="rect">
            <a:avLst/>
          </a:prstGeom>
        </p:spPr>
      </p:pic>
      <p:pic>
        <p:nvPicPr>
          <p:cNvPr id="11" name="Picture 10">
            <a:extLst>
              <a:ext uri="{FF2B5EF4-FFF2-40B4-BE49-F238E27FC236}">
                <a16:creationId xmlns:a16="http://schemas.microsoft.com/office/drawing/2014/main" id="{9B374EFB-B141-6CCA-E08A-2D32C6370BB0}"/>
              </a:ext>
            </a:extLst>
          </p:cNvPr>
          <p:cNvPicPr>
            <a:picLocks noChangeAspect="1"/>
          </p:cNvPicPr>
          <p:nvPr userDrawn="1"/>
        </p:nvPicPr>
        <p:blipFill>
          <a:blip r:embed="rId3"/>
          <a:stretch>
            <a:fillRect/>
          </a:stretch>
        </p:blipFill>
        <p:spPr>
          <a:xfrm>
            <a:off x="9724767" y="5458927"/>
            <a:ext cx="2144069" cy="1132716"/>
          </a:xfrm>
          <a:prstGeom prst="rect">
            <a:avLst/>
          </a:prstGeom>
        </p:spPr>
      </p:pic>
      <p:pic>
        <p:nvPicPr>
          <p:cNvPr id="14" name="Picture 13">
            <a:extLst>
              <a:ext uri="{FF2B5EF4-FFF2-40B4-BE49-F238E27FC236}">
                <a16:creationId xmlns:a16="http://schemas.microsoft.com/office/drawing/2014/main" id="{64F025A5-E78C-4517-CFE2-B6DD944F7843}"/>
              </a:ext>
            </a:extLst>
          </p:cNvPr>
          <p:cNvPicPr>
            <a:picLocks noChangeAspect="1"/>
          </p:cNvPicPr>
          <p:nvPr userDrawn="1"/>
        </p:nvPicPr>
        <p:blipFill>
          <a:blip r:embed="rId4"/>
          <a:stretch>
            <a:fillRect/>
          </a:stretch>
        </p:blipFill>
        <p:spPr>
          <a:xfrm>
            <a:off x="533743" y="523789"/>
            <a:ext cx="3998500" cy="622334"/>
          </a:xfrm>
          <a:prstGeom prst="rect">
            <a:avLst/>
          </a:prstGeom>
        </p:spPr>
      </p:pic>
      <p:sp>
        <p:nvSpPr>
          <p:cNvPr id="16" name="Rectangle 15">
            <a:extLst>
              <a:ext uri="{FF2B5EF4-FFF2-40B4-BE49-F238E27FC236}">
                <a16:creationId xmlns:a16="http://schemas.microsoft.com/office/drawing/2014/main" id="{DCC0384B-041B-7A4C-0131-8A8D3D545DE2}"/>
              </a:ext>
            </a:extLst>
          </p:cNvPr>
          <p:cNvSpPr/>
          <p:nvPr userDrawn="1"/>
        </p:nvSpPr>
        <p:spPr>
          <a:xfrm>
            <a:off x="533743" y="1705232"/>
            <a:ext cx="96452" cy="4090087"/>
          </a:xfrm>
          <a:prstGeom prst="rect">
            <a:avLst/>
          </a:prstGeom>
          <a:solidFill>
            <a:srgbClr val="E5191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ES" sz="1800" b="0" i="0" u="none" strike="noStrike" kern="1200" cap="none" spc="0" normalizeH="0" baseline="0" noProof="0">
              <a:ln>
                <a:noFill/>
              </a:ln>
              <a:solidFill>
                <a:prstClr val="white"/>
              </a:solidFill>
              <a:effectLst/>
              <a:uLnTx/>
              <a:uFillTx/>
              <a:latin typeface="Open Sans"/>
              <a:ea typeface="+mn-ea"/>
              <a:cs typeface="+mn-cs"/>
            </a:endParaRPr>
          </a:p>
        </p:txBody>
      </p:sp>
    </p:spTree>
    <p:extLst>
      <p:ext uri="{BB962C8B-B14F-4D97-AF65-F5344CB8AC3E}">
        <p14:creationId xmlns:p14="http://schemas.microsoft.com/office/powerpoint/2010/main" val="1935855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a:extLst>
              <a:ext uri="{FF2B5EF4-FFF2-40B4-BE49-F238E27FC236}">
                <a16:creationId xmlns:a16="http://schemas.microsoft.com/office/drawing/2014/main" id="{6D07F07F-AEA7-F2C3-150A-4797A05216AF}"/>
              </a:ext>
            </a:extLst>
          </p:cNvPr>
          <p:cNvPicPr>
            <a:picLocks noChangeAspect="1"/>
          </p:cNvPicPr>
          <p:nvPr userDrawn="1"/>
        </p:nvPicPr>
        <p:blipFill>
          <a:blip r:embed="rId7"/>
          <a:stretch>
            <a:fillRect/>
          </a:stretch>
        </p:blipFill>
        <p:spPr>
          <a:xfrm>
            <a:off x="0" y="0"/>
            <a:ext cx="12192000" cy="5448300"/>
          </a:xfrm>
          <a:prstGeom prst="rect">
            <a:avLst/>
          </a:prstGeom>
        </p:spPr>
      </p:pic>
      <p:pic>
        <p:nvPicPr>
          <p:cNvPr id="8" name="Picture 7">
            <a:extLst>
              <a:ext uri="{FF2B5EF4-FFF2-40B4-BE49-F238E27FC236}">
                <a16:creationId xmlns:a16="http://schemas.microsoft.com/office/drawing/2014/main" id="{22C621B9-AC5E-1DCD-7B7D-78BD05237977}"/>
              </a:ext>
            </a:extLst>
          </p:cNvPr>
          <p:cNvPicPr>
            <a:picLocks noChangeAspect="1"/>
          </p:cNvPicPr>
          <p:nvPr userDrawn="1"/>
        </p:nvPicPr>
        <p:blipFill>
          <a:blip r:embed="rId8"/>
          <a:stretch>
            <a:fillRect/>
          </a:stretch>
        </p:blipFill>
        <p:spPr>
          <a:xfrm>
            <a:off x="9724767" y="5458927"/>
            <a:ext cx="2144069" cy="1132716"/>
          </a:xfrm>
          <a:prstGeom prst="rect">
            <a:avLst/>
          </a:prstGeom>
        </p:spPr>
      </p:pic>
      <p:sp>
        <p:nvSpPr>
          <p:cNvPr id="9" name="TextBox 8">
            <a:extLst>
              <a:ext uri="{FF2B5EF4-FFF2-40B4-BE49-F238E27FC236}">
                <a16:creationId xmlns:a16="http://schemas.microsoft.com/office/drawing/2014/main" id="{403C153F-C3C5-FFA3-559F-327052A79F1C}"/>
              </a:ext>
            </a:extLst>
          </p:cNvPr>
          <p:cNvSpPr txBox="1"/>
          <p:nvPr userDrawn="1"/>
        </p:nvSpPr>
        <p:spPr>
          <a:xfrm>
            <a:off x="417802" y="6165061"/>
            <a:ext cx="960084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Arboria Book" panose="02000000000000000000" pitchFamily="2" charset="77"/>
                <a:ea typeface="+mn-ea"/>
                <a:cs typeface="+mn-cs"/>
              </a:rPr>
              <a:t>+44 (0)20 7419 8000  |  clerks@newsquarechambers.co.uk  |  newsquarechambers.co.uk</a:t>
            </a:r>
            <a:endParaRPr kumimoji="0" lang="en-ES" sz="1400" b="0" i="0" u="none" strike="noStrike" kern="1200" cap="none" spc="0" normalizeH="0" baseline="0" noProof="0">
              <a:ln>
                <a:noFill/>
              </a:ln>
              <a:solidFill>
                <a:prstClr val="black"/>
              </a:solidFill>
              <a:effectLst/>
              <a:uLnTx/>
              <a:uFillTx/>
              <a:latin typeface="Arboria Book" panose="02000000000000000000" pitchFamily="2" charset="77"/>
              <a:ea typeface="+mn-ea"/>
              <a:cs typeface="+mn-cs"/>
            </a:endParaRPr>
          </a:p>
        </p:txBody>
      </p:sp>
      <p:sp>
        <p:nvSpPr>
          <p:cNvPr id="10" name="Rectangle 9">
            <a:extLst>
              <a:ext uri="{FF2B5EF4-FFF2-40B4-BE49-F238E27FC236}">
                <a16:creationId xmlns:a16="http://schemas.microsoft.com/office/drawing/2014/main" id="{501822BC-ECA9-56C6-A2E3-538A23A681EC}"/>
              </a:ext>
            </a:extLst>
          </p:cNvPr>
          <p:cNvSpPr/>
          <p:nvPr userDrawn="1"/>
        </p:nvSpPr>
        <p:spPr>
          <a:xfrm>
            <a:off x="533743" y="1705232"/>
            <a:ext cx="96452" cy="4090087"/>
          </a:xfrm>
          <a:prstGeom prst="rect">
            <a:avLst/>
          </a:prstGeom>
          <a:solidFill>
            <a:srgbClr val="E5191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ES" sz="1800" b="0" i="0" u="none" strike="noStrike" kern="1200" cap="none" spc="0" normalizeH="0" baseline="0" noProof="0">
              <a:ln>
                <a:noFill/>
              </a:ln>
              <a:solidFill>
                <a:prstClr val="white"/>
              </a:solidFill>
              <a:effectLst/>
              <a:uLnTx/>
              <a:uFillTx/>
              <a:latin typeface="Open Sans"/>
              <a:ea typeface="+mn-ea"/>
              <a:cs typeface="+mn-cs"/>
            </a:endParaRPr>
          </a:p>
        </p:txBody>
      </p:sp>
      <p:pic>
        <p:nvPicPr>
          <p:cNvPr id="11" name="Picture 10">
            <a:extLst>
              <a:ext uri="{FF2B5EF4-FFF2-40B4-BE49-F238E27FC236}">
                <a16:creationId xmlns:a16="http://schemas.microsoft.com/office/drawing/2014/main" id="{5BC935D5-F1E7-B52C-E10B-CEC61AA17C24}"/>
              </a:ext>
            </a:extLst>
          </p:cNvPr>
          <p:cNvPicPr>
            <a:picLocks noChangeAspect="1"/>
          </p:cNvPicPr>
          <p:nvPr userDrawn="1"/>
        </p:nvPicPr>
        <p:blipFill>
          <a:blip r:embed="rId9"/>
          <a:stretch>
            <a:fillRect/>
          </a:stretch>
        </p:blipFill>
        <p:spPr>
          <a:xfrm>
            <a:off x="533743" y="523789"/>
            <a:ext cx="3998500" cy="622334"/>
          </a:xfrm>
          <a:prstGeom prst="rect">
            <a:avLst/>
          </a:prstGeom>
        </p:spPr>
      </p:pic>
    </p:spTree>
    <p:extLst>
      <p:ext uri="{BB962C8B-B14F-4D97-AF65-F5344CB8AC3E}">
        <p14:creationId xmlns:p14="http://schemas.microsoft.com/office/powerpoint/2010/main" val="672957596"/>
      </p:ext>
    </p:extLst>
  </p:cSld>
  <p:clrMap bg1="lt1" tx1="dk1" bg2="lt2" tx2="dk2" accent1="accent1" accent2="accent2" accent3="accent3" accent4="accent4" accent5="accent5" accent6="accent6" hlink="hlink" folHlink="folHlink"/>
  <p:sldLayoutIdLst>
    <p:sldLayoutId id="2147483661" r:id="rId1"/>
    <p:sldLayoutId id="2147483664" r:id="rId2"/>
    <p:sldLayoutId id="2147483663" r:id="rId3"/>
    <p:sldLayoutId id="2147483662" r:id="rId4"/>
    <p:sldLayoutId id="2147483666" r:id="rId5"/>
  </p:sldLayoutIdLst>
  <p:hf sldNum="0" hdr="0" ftr="0" dt="0"/>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90F747-0A36-B2AE-3DC3-6E2C48521E5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6482798-6C04-27A4-E067-3165E4E5CE0D}"/>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4E8998CC-C525-E33B-74A1-7A10B8C12941}"/>
              </a:ext>
            </a:extLst>
          </p:cNvPr>
          <p:cNvSpPr txBox="1"/>
          <p:nvPr/>
        </p:nvSpPr>
        <p:spPr>
          <a:xfrm>
            <a:off x="855124" y="4651957"/>
            <a:ext cx="543670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E51919"/>
                </a:solidFill>
                <a:effectLst/>
                <a:uLnTx/>
                <a:uFillTx/>
                <a:latin typeface="Arial" panose="020B0604020202020204" pitchFamily="34" charset="0"/>
                <a:ea typeface="+mn-ea"/>
                <a:cs typeface="Arial" panose="020B0604020202020204" pitchFamily="34" charset="0"/>
              </a:rPr>
              <a:t>CCI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E51919"/>
                </a:solidFill>
                <a:effectLst/>
                <a:uLnTx/>
                <a:uFillTx/>
                <a:latin typeface="Arial" panose="020B0604020202020204" pitchFamily="34" charset="0"/>
                <a:ea typeface="+mn-ea"/>
                <a:cs typeface="Arial" panose="020B0604020202020204" pitchFamily="34" charset="0"/>
              </a:rPr>
              <a:t>DATE: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Tuesday 24</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th</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March 2026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E51919"/>
                </a:solidFill>
                <a:effectLst/>
                <a:uLnTx/>
                <a:uFillTx/>
                <a:latin typeface="Arial" panose="020B0604020202020204" pitchFamily="34" charset="0"/>
                <a:ea typeface="+mn-ea"/>
                <a:cs typeface="Arial" panose="020B0604020202020204" pitchFamily="34" charset="0"/>
              </a:rPr>
              <a:t>TIME: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11:00 – 12:00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E51919"/>
                </a:solidFill>
                <a:effectLst/>
                <a:uLnTx/>
                <a:uFillTx/>
                <a:latin typeface="Arial" panose="020B0604020202020204" pitchFamily="34" charset="0"/>
                <a:ea typeface="+mn-ea"/>
                <a:cs typeface="Arial" panose="020B0604020202020204" pitchFamily="34" charset="0"/>
              </a:rPr>
              <a:t>LOCATION: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Online via Zoom </a:t>
            </a:r>
            <a:endParaRPr kumimoji="0" lang="en-E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6BE58BDA-A549-F36E-AA81-BD25C6C5FC64}"/>
              </a:ext>
            </a:extLst>
          </p:cNvPr>
          <p:cNvSpPr txBox="1"/>
          <p:nvPr/>
        </p:nvSpPr>
        <p:spPr>
          <a:xfrm>
            <a:off x="785192" y="1448640"/>
            <a:ext cx="6044234" cy="2554545"/>
          </a:xfrm>
          <a:prstGeom prst="rect">
            <a:avLst/>
          </a:prstGeom>
          <a:noFill/>
        </p:spPr>
        <p:txBody>
          <a:bodyPr wrap="square" rtlCol="0">
            <a:spAutoFit/>
          </a:bodyPr>
          <a:lstStyle/>
          <a:p>
            <a:pPr>
              <a:defRPr/>
            </a:pPr>
            <a:r>
              <a:rPr lang="en-US" sz="4000" b="0" i="0" dirty="0">
                <a:solidFill>
                  <a:schemeClr val="bg1"/>
                </a:solidFill>
                <a:effectLst/>
                <a:latin typeface="Arial" panose="020B0604020202020204" pitchFamily="34" charset="0"/>
                <a:cs typeface="Arial" panose="020B0604020202020204" pitchFamily="34" charset="0"/>
              </a:rPr>
              <a:t>“Do Not Pass Go” – Common Issues With Contractual Time Bar Clauses</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383935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544FBF-3BC8-083E-CD34-7E8997B825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4AF0D4-6CA1-E6D0-1601-B20CE290C91B}"/>
              </a:ext>
            </a:extLst>
          </p:cNvPr>
          <p:cNvSpPr>
            <a:spLocks noGrp="1"/>
          </p:cNvSpPr>
          <p:nvPr>
            <p:ph type="title"/>
          </p:nvPr>
        </p:nvSpPr>
        <p:spPr/>
        <p:txBody>
          <a:bodyPr/>
          <a:lstStyle/>
          <a:p>
            <a:r>
              <a:rPr lang="en-GB" dirty="0"/>
              <a:t>Multiple parties to be notified</a:t>
            </a:r>
          </a:p>
        </p:txBody>
      </p:sp>
      <p:sp>
        <p:nvSpPr>
          <p:cNvPr id="3" name="Content Placeholder 2">
            <a:extLst>
              <a:ext uri="{FF2B5EF4-FFF2-40B4-BE49-F238E27FC236}">
                <a16:creationId xmlns:a16="http://schemas.microsoft.com/office/drawing/2014/main" id="{AEB23BAA-B169-194D-6906-80C8F6A08361}"/>
              </a:ext>
            </a:extLst>
          </p:cNvPr>
          <p:cNvSpPr>
            <a:spLocks noGrp="1"/>
          </p:cNvSpPr>
          <p:nvPr>
            <p:ph idx="1"/>
          </p:nvPr>
        </p:nvSpPr>
        <p:spPr/>
        <p:txBody>
          <a:bodyPr/>
          <a:lstStyle/>
          <a:p>
            <a:r>
              <a:rPr lang="en-US" dirty="0"/>
              <a:t>Risk that failing to notify one party leads to claims against all parties failing: </a:t>
            </a:r>
            <a:r>
              <a:rPr lang="en-US" i="1" dirty="0"/>
              <a:t>Zayo Group International Limited v Ainger</a:t>
            </a:r>
            <a:r>
              <a:rPr lang="en-US" dirty="0"/>
              <a:t> [2017] EWHC 2542 (Comm).</a:t>
            </a:r>
          </a:p>
        </p:txBody>
      </p:sp>
      <p:pic>
        <p:nvPicPr>
          <p:cNvPr id="6" name="Picture 5">
            <a:extLst>
              <a:ext uri="{FF2B5EF4-FFF2-40B4-BE49-F238E27FC236}">
                <a16:creationId xmlns:a16="http://schemas.microsoft.com/office/drawing/2014/main" id="{D4753254-32A9-1EC4-3CAA-E171BD8C0A94}"/>
              </a:ext>
            </a:extLst>
          </p:cNvPr>
          <p:cNvPicPr>
            <a:picLocks noChangeAspect="1"/>
          </p:cNvPicPr>
          <p:nvPr/>
        </p:nvPicPr>
        <p:blipFill>
          <a:blip r:embed="rId2"/>
          <a:stretch>
            <a:fillRect/>
          </a:stretch>
        </p:blipFill>
        <p:spPr>
          <a:xfrm>
            <a:off x="3390900" y="3247399"/>
            <a:ext cx="8352528" cy="2564443"/>
          </a:xfrm>
          <a:prstGeom prst="rect">
            <a:avLst/>
          </a:prstGeom>
        </p:spPr>
      </p:pic>
    </p:spTree>
    <p:extLst>
      <p:ext uri="{BB962C8B-B14F-4D97-AF65-F5344CB8AC3E}">
        <p14:creationId xmlns:p14="http://schemas.microsoft.com/office/powerpoint/2010/main" val="1626132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6F44E0-763D-FA65-F690-8D9C6FE159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33407F-AA9F-D7EE-A410-F7930620A5B6}"/>
              </a:ext>
            </a:extLst>
          </p:cNvPr>
          <p:cNvSpPr>
            <a:spLocks noGrp="1"/>
          </p:cNvSpPr>
          <p:nvPr>
            <p:ph type="title"/>
          </p:nvPr>
        </p:nvSpPr>
        <p:spPr/>
        <p:txBody>
          <a:bodyPr/>
          <a:lstStyle/>
          <a:p>
            <a:r>
              <a:rPr lang="en-GB" dirty="0"/>
              <a:t>Multiple parties to be notified</a:t>
            </a:r>
          </a:p>
        </p:txBody>
      </p:sp>
      <p:sp>
        <p:nvSpPr>
          <p:cNvPr id="3" name="Content Placeholder 2">
            <a:extLst>
              <a:ext uri="{FF2B5EF4-FFF2-40B4-BE49-F238E27FC236}">
                <a16:creationId xmlns:a16="http://schemas.microsoft.com/office/drawing/2014/main" id="{309B0FF9-606E-32C7-6BEC-9038FA25B915}"/>
              </a:ext>
            </a:extLst>
          </p:cNvPr>
          <p:cNvSpPr>
            <a:spLocks noGrp="1"/>
          </p:cNvSpPr>
          <p:nvPr>
            <p:ph idx="1"/>
          </p:nvPr>
        </p:nvSpPr>
        <p:spPr/>
        <p:txBody>
          <a:bodyPr/>
          <a:lstStyle/>
          <a:p>
            <a:r>
              <a:rPr lang="en-US" dirty="0"/>
              <a:t>Risk that failing to notify one party leads to claims against all parties failing: </a:t>
            </a:r>
            <a:r>
              <a:rPr lang="en-US" i="1" dirty="0"/>
              <a:t>Zayo Group International Limited v Ainger</a:t>
            </a:r>
            <a:r>
              <a:rPr lang="en-US" dirty="0"/>
              <a:t> [2017] EWHC 2542 (Comm).</a:t>
            </a:r>
          </a:p>
        </p:txBody>
      </p:sp>
      <p:pic>
        <p:nvPicPr>
          <p:cNvPr id="5" name="Picture 4">
            <a:extLst>
              <a:ext uri="{FF2B5EF4-FFF2-40B4-BE49-F238E27FC236}">
                <a16:creationId xmlns:a16="http://schemas.microsoft.com/office/drawing/2014/main" id="{FB393386-EF2B-38A7-F2B7-7863AAFD03F7}"/>
              </a:ext>
            </a:extLst>
          </p:cNvPr>
          <p:cNvPicPr>
            <a:picLocks noChangeAspect="1"/>
          </p:cNvPicPr>
          <p:nvPr/>
        </p:nvPicPr>
        <p:blipFill>
          <a:blip r:embed="rId3"/>
          <a:stretch>
            <a:fillRect/>
          </a:stretch>
        </p:blipFill>
        <p:spPr>
          <a:xfrm>
            <a:off x="4114800" y="3429000"/>
            <a:ext cx="7985672" cy="2889250"/>
          </a:xfrm>
          <a:prstGeom prst="rect">
            <a:avLst/>
          </a:prstGeom>
        </p:spPr>
      </p:pic>
    </p:spTree>
    <p:extLst>
      <p:ext uri="{BB962C8B-B14F-4D97-AF65-F5344CB8AC3E}">
        <p14:creationId xmlns:p14="http://schemas.microsoft.com/office/powerpoint/2010/main" val="3656098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6D1CFA-C1FF-2F89-9130-3175647E04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EFD236-E632-18E9-BABC-FEBAC3DBB401}"/>
              </a:ext>
            </a:extLst>
          </p:cNvPr>
          <p:cNvSpPr>
            <a:spLocks noGrp="1"/>
          </p:cNvSpPr>
          <p:nvPr>
            <p:ph type="title"/>
          </p:nvPr>
        </p:nvSpPr>
        <p:spPr/>
        <p:txBody>
          <a:bodyPr/>
          <a:lstStyle/>
          <a:p>
            <a:r>
              <a:rPr lang="en-GB" dirty="0"/>
              <a:t>Exercise: sample time bar provision</a:t>
            </a:r>
          </a:p>
        </p:txBody>
      </p:sp>
      <p:pic>
        <p:nvPicPr>
          <p:cNvPr id="4" name="Picture 3">
            <a:extLst>
              <a:ext uri="{FF2B5EF4-FFF2-40B4-BE49-F238E27FC236}">
                <a16:creationId xmlns:a16="http://schemas.microsoft.com/office/drawing/2014/main" id="{FC4A658A-97BE-B9C1-373B-63D696A07853}"/>
              </a:ext>
            </a:extLst>
          </p:cNvPr>
          <p:cNvPicPr>
            <a:picLocks noChangeAspect="1"/>
          </p:cNvPicPr>
          <p:nvPr/>
        </p:nvPicPr>
        <p:blipFill>
          <a:blip r:embed="rId3"/>
          <a:stretch>
            <a:fillRect/>
          </a:stretch>
        </p:blipFill>
        <p:spPr>
          <a:xfrm>
            <a:off x="1530350" y="2317750"/>
            <a:ext cx="8377949" cy="2331119"/>
          </a:xfrm>
          <a:prstGeom prst="rect">
            <a:avLst/>
          </a:prstGeom>
        </p:spPr>
      </p:pic>
      <p:sp>
        <p:nvSpPr>
          <p:cNvPr id="6" name="TextBox 5">
            <a:extLst>
              <a:ext uri="{FF2B5EF4-FFF2-40B4-BE49-F238E27FC236}">
                <a16:creationId xmlns:a16="http://schemas.microsoft.com/office/drawing/2014/main" id="{F749E857-0061-C589-B446-C8E1C23D6F5A}"/>
              </a:ext>
            </a:extLst>
          </p:cNvPr>
          <p:cNvSpPr txBox="1"/>
          <p:nvPr/>
        </p:nvSpPr>
        <p:spPr>
          <a:xfrm>
            <a:off x="857250" y="4730750"/>
            <a:ext cx="3778250" cy="1077218"/>
          </a:xfrm>
          <a:prstGeom prst="rect">
            <a:avLst/>
          </a:prstGeom>
          <a:noFill/>
        </p:spPr>
        <p:txBody>
          <a:bodyPr wrap="square" rtlCol="0">
            <a:spAutoFit/>
          </a:bodyPr>
          <a:lstStyle/>
          <a:p>
            <a:r>
              <a:rPr lang="en-GB" sz="3200" dirty="0">
                <a:latin typeface="Arial" panose="020B0604020202020204" pitchFamily="34" charset="0"/>
                <a:cs typeface="Arial" panose="020B0604020202020204" pitchFamily="34" charset="0"/>
              </a:rPr>
              <a:t>“</a:t>
            </a:r>
            <a:r>
              <a:rPr lang="en-GB" sz="3200" i="1" dirty="0">
                <a:latin typeface="Arial" panose="020B0604020202020204" pitchFamily="34" charset="0"/>
                <a:cs typeface="Arial" panose="020B0604020202020204" pitchFamily="34" charset="0"/>
              </a:rPr>
              <a:t>Reasonable detail</a:t>
            </a:r>
            <a:r>
              <a:rPr lang="en-GB" sz="3200" dirty="0">
                <a:latin typeface="Arial" panose="020B0604020202020204" pitchFamily="34" charset="0"/>
                <a:cs typeface="Arial" panose="020B0604020202020204" pitchFamily="34" charset="0"/>
              </a:rPr>
              <a:t>” provisions</a:t>
            </a:r>
          </a:p>
        </p:txBody>
      </p:sp>
      <p:sp>
        <p:nvSpPr>
          <p:cNvPr id="7" name="TextBox 6">
            <a:extLst>
              <a:ext uri="{FF2B5EF4-FFF2-40B4-BE49-F238E27FC236}">
                <a16:creationId xmlns:a16="http://schemas.microsoft.com/office/drawing/2014/main" id="{07BFF769-308D-14D7-78A6-8B0197CE6186}"/>
              </a:ext>
            </a:extLst>
          </p:cNvPr>
          <p:cNvSpPr txBox="1"/>
          <p:nvPr/>
        </p:nvSpPr>
        <p:spPr>
          <a:xfrm>
            <a:off x="10033001" y="2330450"/>
            <a:ext cx="2089149" cy="1077218"/>
          </a:xfrm>
          <a:prstGeom prst="rect">
            <a:avLst/>
          </a:prstGeom>
          <a:noFill/>
        </p:spPr>
        <p:txBody>
          <a:bodyPr wrap="square" rtlCol="0">
            <a:spAutoFit/>
          </a:bodyPr>
          <a:lstStyle/>
          <a:p>
            <a:r>
              <a:rPr lang="en-GB" sz="3200" dirty="0">
                <a:latin typeface="Arial" panose="020B0604020202020204" pitchFamily="34" charset="0"/>
                <a:cs typeface="Arial" panose="020B0604020202020204" pitchFamily="34" charset="0"/>
              </a:rPr>
              <a:t>“</a:t>
            </a:r>
            <a:r>
              <a:rPr lang="en-GB" sz="3200" i="1" dirty="0">
                <a:latin typeface="Arial" panose="020B0604020202020204" pitchFamily="34" charset="0"/>
                <a:cs typeface="Arial" panose="020B0604020202020204" pitchFamily="34" charset="0"/>
              </a:rPr>
              <a:t>Estimate</a:t>
            </a:r>
            <a:r>
              <a:rPr lang="en-GB" sz="3200" dirty="0">
                <a:latin typeface="Arial" panose="020B0604020202020204" pitchFamily="34" charset="0"/>
                <a:cs typeface="Arial" panose="020B0604020202020204" pitchFamily="34" charset="0"/>
              </a:rPr>
              <a:t>” provisions</a:t>
            </a:r>
          </a:p>
        </p:txBody>
      </p:sp>
      <p:sp>
        <p:nvSpPr>
          <p:cNvPr id="8" name="TextBox 7">
            <a:extLst>
              <a:ext uri="{FF2B5EF4-FFF2-40B4-BE49-F238E27FC236}">
                <a16:creationId xmlns:a16="http://schemas.microsoft.com/office/drawing/2014/main" id="{08E87858-CAE4-0369-EB0C-2ACC38093362}"/>
              </a:ext>
            </a:extLst>
          </p:cNvPr>
          <p:cNvSpPr txBox="1"/>
          <p:nvPr/>
        </p:nvSpPr>
        <p:spPr>
          <a:xfrm>
            <a:off x="2794000" y="1499519"/>
            <a:ext cx="3578224" cy="584775"/>
          </a:xfrm>
          <a:prstGeom prst="rect">
            <a:avLst/>
          </a:prstGeom>
          <a:noFill/>
        </p:spPr>
        <p:txBody>
          <a:bodyPr wrap="none" rtlCol="0">
            <a:spAutoFit/>
          </a:bodyPr>
          <a:lstStyle/>
          <a:p>
            <a:r>
              <a:rPr lang="en-GB" sz="3200" dirty="0">
                <a:latin typeface="Arial" panose="020B0604020202020204" pitchFamily="34" charset="0"/>
                <a:cs typeface="Arial" panose="020B0604020202020204" pitchFamily="34" charset="0"/>
              </a:rPr>
              <a:t>Notice “</a:t>
            </a:r>
            <a:r>
              <a:rPr lang="en-GB" sz="3200" i="1" dirty="0">
                <a:latin typeface="Arial" panose="020B0604020202020204" pitchFamily="34" charset="0"/>
                <a:cs typeface="Arial" panose="020B0604020202020204" pitchFamily="34" charset="0"/>
              </a:rPr>
              <a:t>of a Claim</a:t>
            </a:r>
            <a:r>
              <a:rPr lang="en-GB" sz="3200" dirty="0">
                <a:latin typeface="Arial" panose="020B0604020202020204" pitchFamily="34" charset="0"/>
                <a:cs typeface="Arial" panose="020B0604020202020204" pitchFamily="34" charset="0"/>
              </a:rPr>
              <a:t>”</a:t>
            </a:r>
          </a:p>
        </p:txBody>
      </p:sp>
      <p:sp>
        <p:nvSpPr>
          <p:cNvPr id="9" name="TextBox 8">
            <a:extLst>
              <a:ext uri="{FF2B5EF4-FFF2-40B4-BE49-F238E27FC236}">
                <a16:creationId xmlns:a16="http://schemas.microsoft.com/office/drawing/2014/main" id="{433BB9BB-B55A-F5DE-DBEB-995C2595EC19}"/>
              </a:ext>
            </a:extLst>
          </p:cNvPr>
          <p:cNvSpPr txBox="1"/>
          <p:nvPr/>
        </p:nvSpPr>
        <p:spPr>
          <a:xfrm>
            <a:off x="6921499" y="5099050"/>
            <a:ext cx="4660899" cy="1077218"/>
          </a:xfrm>
          <a:prstGeom prst="rect">
            <a:avLst/>
          </a:prstGeom>
          <a:noFill/>
        </p:spPr>
        <p:txBody>
          <a:bodyPr wrap="square" rtlCol="0">
            <a:spAutoFit/>
          </a:bodyPr>
          <a:lstStyle/>
          <a:p>
            <a:r>
              <a:rPr lang="en-GB" sz="3200" dirty="0">
                <a:latin typeface="Arial" panose="020B0604020202020204" pitchFamily="34" charset="0"/>
                <a:cs typeface="Arial" panose="020B0604020202020204" pitchFamily="34" charset="0"/>
              </a:rPr>
              <a:t>“</a:t>
            </a:r>
            <a:r>
              <a:rPr lang="en-GB" sz="3200" i="1" dirty="0">
                <a:latin typeface="Arial" panose="020B0604020202020204" pitchFamily="34" charset="0"/>
                <a:cs typeface="Arial" panose="020B0604020202020204" pitchFamily="34" charset="0"/>
              </a:rPr>
              <a:t>Supporting documents</a:t>
            </a:r>
            <a:r>
              <a:rPr lang="en-GB" sz="3200" dirty="0">
                <a:latin typeface="Arial" panose="020B0604020202020204" pitchFamily="34" charset="0"/>
                <a:cs typeface="Arial" panose="020B0604020202020204" pitchFamily="34" charset="0"/>
              </a:rPr>
              <a:t>” provisions</a:t>
            </a:r>
          </a:p>
        </p:txBody>
      </p:sp>
      <p:cxnSp>
        <p:nvCxnSpPr>
          <p:cNvPr id="5" name="Straight Connector 4">
            <a:extLst>
              <a:ext uri="{FF2B5EF4-FFF2-40B4-BE49-F238E27FC236}">
                <a16:creationId xmlns:a16="http://schemas.microsoft.com/office/drawing/2014/main" id="{CA030160-9E11-A010-2F99-EBAF6BC11411}"/>
              </a:ext>
            </a:extLst>
          </p:cNvPr>
          <p:cNvCxnSpPr/>
          <p:nvPr/>
        </p:nvCxnSpPr>
        <p:spPr>
          <a:xfrm>
            <a:off x="2724150" y="2698750"/>
            <a:ext cx="2120900" cy="0"/>
          </a:xfrm>
          <a:prstGeom prst="line">
            <a:avLst/>
          </a:prstGeom>
        </p:spPr>
        <p:style>
          <a:lnRef idx="2">
            <a:schemeClr val="dk1"/>
          </a:lnRef>
          <a:fillRef idx="0">
            <a:schemeClr val="dk1"/>
          </a:fillRef>
          <a:effectRef idx="1">
            <a:schemeClr val="dk1"/>
          </a:effectRef>
          <a:fontRef idx="minor">
            <a:schemeClr val="tx1"/>
          </a:fontRef>
        </p:style>
      </p:cxnSp>
      <p:cxnSp>
        <p:nvCxnSpPr>
          <p:cNvPr id="13" name="Straight Arrow Connector 12">
            <a:extLst>
              <a:ext uri="{FF2B5EF4-FFF2-40B4-BE49-F238E27FC236}">
                <a16:creationId xmlns:a16="http://schemas.microsoft.com/office/drawing/2014/main" id="{75168E5B-EBC3-31E9-4A89-C367DB37BD07}"/>
              </a:ext>
            </a:extLst>
          </p:cNvPr>
          <p:cNvCxnSpPr/>
          <p:nvPr/>
        </p:nvCxnSpPr>
        <p:spPr>
          <a:xfrm flipV="1">
            <a:off x="4057650" y="2084294"/>
            <a:ext cx="163606" cy="16360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616341D3-D0CE-B655-F58F-0CF3B216D212}"/>
              </a:ext>
            </a:extLst>
          </p:cNvPr>
          <p:cNvCxnSpPr/>
          <p:nvPr/>
        </p:nvCxnSpPr>
        <p:spPr>
          <a:xfrm>
            <a:off x="2095500" y="3181350"/>
            <a:ext cx="2590800" cy="0"/>
          </a:xfrm>
          <a:prstGeom prst="line">
            <a:avLst/>
          </a:prstGeom>
        </p:spPr>
        <p:style>
          <a:lnRef idx="2">
            <a:schemeClr val="dk1"/>
          </a:lnRef>
          <a:fillRef idx="0">
            <a:schemeClr val="dk1"/>
          </a:fillRef>
          <a:effectRef idx="1">
            <a:schemeClr val="dk1"/>
          </a:effectRef>
          <a:fontRef idx="minor">
            <a:schemeClr val="tx1"/>
          </a:fontRef>
        </p:style>
      </p:cxnSp>
      <p:cxnSp>
        <p:nvCxnSpPr>
          <p:cNvPr id="17" name="Straight Arrow Connector 16">
            <a:extLst>
              <a:ext uri="{FF2B5EF4-FFF2-40B4-BE49-F238E27FC236}">
                <a16:creationId xmlns:a16="http://schemas.microsoft.com/office/drawing/2014/main" id="{86E3F7EA-3401-4F19-819D-682A47DC3B48}"/>
              </a:ext>
            </a:extLst>
          </p:cNvPr>
          <p:cNvCxnSpPr/>
          <p:nvPr/>
        </p:nvCxnSpPr>
        <p:spPr>
          <a:xfrm flipH="1">
            <a:off x="1612900" y="3314700"/>
            <a:ext cx="361950" cy="12192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11B64B96-C95D-6110-7985-5CEDC22EEBA9}"/>
              </a:ext>
            </a:extLst>
          </p:cNvPr>
          <p:cNvCxnSpPr/>
          <p:nvPr/>
        </p:nvCxnSpPr>
        <p:spPr>
          <a:xfrm>
            <a:off x="8763000" y="3181350"/>
            <a:ext cx="901700" cy="0"/>
          </a:xfrm>
          <a:prstGeom prst="line">
            <a:avLst/>
          </a:prstGeom>
        </p:spPr>
        <p:style>
          <a:lnRef idx="2">
            <a:schemeClr val="dk1"/>
          </a:lnRef>
          <a:fillRef idx="0">
            <a:schemeClr val="dk1"/>
          </a:fillRef>
          <a:effectRef idx="1">
            <a:schemeClr val="dk1"/>
          </a:effectRef>
          <a:fontRef idx="minor">
            <a:schemeClr val="tx1"/>
          </a:fontRef>
        </p:style>
      </p:cxnSp>
      <p:cxnSp>
        <p:nvCxnSpPr>
          <p:cNvPr id="21" name="Straight Connector 20">
            <a:extLst>
              <a:ext uri="{FF2B5EF4-FFF2-40B4-BE49-F238E27FC236}">
                <a16:creationId xmlns:a16="http://schemas.microsoft.com/office/drawing/2014/main" id="{B1BBD201-A935-D637-0A88-AA9D7BC6FB38}"/>
              </a:ext>
            </a:extLst>
          </p:cNvPr>
          <p:cNvCxnSpPr/>
          <p:nvPr/>
        </p:nvCxnSpPr>
        <p:spPr>
          <a:xfrm>
            <a:off x="2095500" y="3670300"/>
            <a:ext cx="1962150" cy="0"/>
          </a:xfrm>
          <a:prstGeom prst="line">
            <a:avLst/>
          </a:prstGeom>
        </p:spPr>
        <p:style>
          <a:lnRef idx="2">
            <a:schemeClr val="dk1"/>
          </a:lnRef>
          <a:fillRef idx="0">
            <a:schemeClr val="dk1"/>
          </a:fillRef>
          <a:effectRef idx="1">
            <a:schemeClr val="dk1"/>
          </a:effectRef>
          <a:fontRef idx="minor">
            <a:schemeClr val="tx1"/>
          </a:fontRef>
        </p:style>
      </p:cxnSp>
      <p:cxnSp>
        <p:nvCxnSpPr>
          <p:cNvPr id="25" name="Straight Arrow Connector 24">
            <a:extLst>
              <a:ext uri="{FF2B5EF4-FFF2-40B4-BE49-F238E27FC236}">
                <a16:creationId xmlns:a16="http://schemas.microsoft.com/office/drawing/2014/main" id="{8F23F5B5-F487-4E6D-C7F4-6E5CB03C9CA7}"/>
              </a:ext>
            </a:extLst>
          </p:cNvPr>
          <p:cNvCxnSpPr>
            <a:cxnSpLocks/>
          </p:cNvCxnSpPr>
          <p:nvPr/>
        </p:nvCxnSpPr>
        <p:spPr>
          <a:xfrm>
            <a:off x="9740900" y="3003550"/>
            <a:ext cx="3619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72EAB3D0-6973-FDAC-EDBC-8A596D26BBF0}"/>
              </a:ext>
            </a:extLst>
          </p:cNvPr>
          <p:cNvCxnSpPr/>
          <p:nvPr/>
        </p:nvCxnSpPr>
        <p:spPr>
          <a:xfrm>
            <a:off x="6858000" y="4140200"/>
            <a:ext cx="2882900" cy="0"/>
          </a:xfrm>
          <a:prstGeom prst="line">
            <a:avLst/>
          </a:prstGeom>
        </p:spPr>
        <p:style>
          <a:lnRef idx="2">
            <a:schemeClr val="dk1"/>
          </a:lnRef>
          <a:fillRef idx="0">
            <a:schemeClr val="dk1"/>
          </a:fillRef>
          <a:effectRef idx="1">
            <a:schemeClr val="dk1"/>
          </a:effectRef>
          <a:fontRef idx="minor">
            <a:schemeClr val="tx1"/>
          </a:fontRef>
        </p:style>
      </p:cxnSp>
      <p:cxnSp>
        <p:nvCxnSpPr>
          <p:cNvPr id="30" name="Straight Arrow Connector 29">
            <a:extLst>
              <a:ext uri="{FF2B5EF4-FFF2-40B4-BE49-F238E27FC236}">
                <a16:creationId xmlns:a16="http://schemas.microsoft.com/office/drawing/2014/main" id="{0EB90345-E6E9-CB27-E699-CAB1E23EF8C6}"/>
              </a:ext>
            </a:extLst>
          </p:cNvPr>
          <p:cNvCxnSpPr/>
          <p:nvPr/>
        </p:nvCxnSpPr>
        <p:spPr>
          <a:xfrm>
            <a:off x="9664700" y="4343400"/>
            <a:ext cx="368301" cy="7556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49667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8042C9-272D-8650-E3FE-AC37EBE6AF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1ACD4C-A387-99FB-CE99-8EE77C7B582B}"/>
              </a:ext>
            </a:extLst>
          </p:cNvPr>
          <p:cNvSpPr>
            <a:spLocks noGrp="1"/>
          </p:cNvSpPr>
          <p:nvPr>
            <p:ph type="title"/>
          </p:nvPr>
        </p:nvSpPr>
        <p:spPr/>
        <p:txBody>
          <a:bodyPr/>
          <a:lstStyle/>
          <a:p>
            <a:r>
              <a:rPr lang="en-GB" dirty="0"/>
              <a:t>Notice “</a:t>
            </a:r>
            <a:r>
              <a:rPr lang="en-GB" i="1" dirty="0"/>
              <a:t>of a Claim</a:t>
            </a:r>
            <a:r>
              <a:rPr lang="en-GB" dirty="0"/>
              <a:t>”</a:t>
            </a:r>
          </a:p>
        </p:txBody>
      </p:sp>
      <p:sp>
        <p:nvSpPr>
          <p:cNvPr id="3" name="Content Placeholder 2">
            <a:extLst>
              <a:ext uri="{FF2B5EF4-FFF2-40B4-BE49-F238E27FC236}">
                <a16:creationId xmlns:a16="http://schemas.microsoft.com/office/drawing/2014/main" id="{307BFD24-8273-6038-E22B-AC11EE53D650}"/>
              </a:ext>
            </a:extLst>
          </p:cNvPr>
          <p:cNvSpPr>
            <a:spLocks noGrp="1"/>
          </p:cNvSpPr>
          <p:nvPr>
            <p:ph idx="1"/>
          </p:nvPr>
        </p:nvSpPr>
        <p:spPr/>
        <p:txBody>
          <a:bodyPr/>
          <a:lstStyle/>
          <a:p>
            <a:r>
              <a:rPr lang="en-US" dirty="0"/>
              <a:t>Notice must make it clear that a claim is actually being made, rather indicating a possibility that a claim may yet be made: </a:t>
            </a:r>
            <a:r>
              <a:rPr lang="en-US" i="1" dirty="0" err="1"/>
              <a:t>Lamiates</a:t>
            </a:r>
            <a:r>
              <a:rPr lang="en-US" i="1" dirty="0"/>
              <a:t> Acquisition v BTR Australia Ltd</a:t>
            </a:r>
            <a:r>
              <a:rPr lang="en-US" dirty="0"/>
              <a:t> [2004] 1 All ER (Comm) 737 at [33].</a:t>
            </a:r>
          </a:p>
        </p:txBody>
      </p:sp>
      <p:pic>
        <p:nvPicPr>
          <p:cNvPr id="6" name="Picture 5">
            <a:extLst>
              <a:ext uri="{FF2B5EF4-FFF2-40B4-BE49-F238E27FC236}">
                <a16:creationId xmlns:a16="http://schemas.microsoft.com/office/drawing/2014/main" id="{B1A5E3B8-49E1-358C-8912-15FC9FB91979}"/>
              </a:ext>
            </a:extLst>
          </p:cNvPr>
          <p:cNvPicPr>
            <a:picLocks noChangeAspect="1"/>
          </p:cNvPicPr>
          <p:nvPr/>
        </p:nvPicPr>
        <p:blipFill>
          <a:blip r:embed="rId2"/>
          <a:stretch>
            <a:fillRect/>
          </a:stretch>
        </p:blipFill>
        <p:spPr>
          <a:xfrm>
            <a:off x="4261747" y="3993266"/>
            <a:ext cx="7230484" cy="1943371"/>
          </a:xfrm>
          <a:prstGeom prst="rect">
            <a:avLst/>
          </a:prstGeom>
        </p:spPr>
      </p:pic>
    </p:spTree>
    <p:extLst>
      <p:ext uri="{BB962C8B-B14F-4D97-AF65-F5344CB8AC3E}">
        <p14:creationId xmlns:p14="http://schemas.microsoft.com/office/powerpoint/2010/main" val="1208495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AE051-06DB-2A7D-0576-4FC0FF9930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962F2C-77BD-891E-E05F-BC44BB95DF2A}"/>
              </a:ext>
            </a:extLst>
          </p:cNvPr>
          <p:cNvSpPr>
            <a:spLocks noGrp="1"/>
          </p:cNvSpPr>
          <p:nvPr>
            <p:ph type="title"/>
          </p:nvPr>
        </p:nvSpPr>
        <p:spPr/>
        <p:txBody>
          <a:bodyPr/>
          <a:lstStyle/>
          <a:p>
            <a:r>
              <a:rPr lang="en-GB" dirty="0"/>
              <a:t>“</a:t>
            </a:r>
            <a:r>
              <a:rPr lang="en-GB" i="1" dirty="0"/>
              <a:t>Reasonable detail</a:t>
            </a:r>
            <a:r>
              <a:rPr lang="en-GB" dirty="0"/>
              <a:t>” provisions</a:t>
            </a:r>
          </a:p>
        </p:txBody>
      </p:sp>
      <p:sp>
        <p:nvSpPr>
          <p:cNvPr id="3" name="Content Placeholder 2">
            <a:extLst>
              <a:ext uri="{FF2B5EF4-FFF2-40B4-BE49-F238E27FC236}">
                <a16:creationId xmlns:a16="http://schemas.microsoft.com/office/drawing/2014/main" id="{58C0586F-E143-042C-5A3B-6D4C0C6D5193}"/>
              </a:ext>
            </a:extLst>
          </p:cNvPr>
          <p:cNvSpPr>
            <a:spLocks noGrp="1"/>
          </p:cNvSpPr>
          <p:nvPr>
            <p:ph idx="1"/>
          </p:nvPr>
        </p:nvSpPr>
        <p:spPr/>
        <p:txBody>
          <a:bodyPr/>
          <a:lstStyle/>
          <a:p>
            <a:r>
              <a:rPr lang="en-US" dirty="0"/>
              <a:t>Commercial purpose of reasonable detail provisions forms the basis of what is required to meet them. Judged by reference to the language used having regard to nature of and background to the transaction: </a:t>
            </a:r>
            <a:r>
              <a:rPr lang="en-US" i="1" dirty="0"/>
              <a:t>ROK Plc (in administration) v S Harrison Group Ltd</a:t>
            </a:r>
            <a:r>
              <a:rPr lang="en-US" dirty="0"/>
              <a:t> [2011] EWHC 270 (Comm) at [62].</a:t>
            </a:r>
          </a:p>
        </p:txBody>
      </p:sp>
    </p:spTree>
    <p:extLst>
      <p:ext uri="{BB962C8B-B14F-4D97-AF65-F5344CB8AC3E}">
        <p14:creationId xmlns:p14="http://schemas.microsoft.com/office/powerpoint/2010/main" val="37490839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CEA50B-C901-BECF-8F02-6ECB065F95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7432FE-FDFA-952B-74D9-850A379227D5}"/>
              </a:ext>
            </a:extLst>
          </p:cNvPr>
          <p:cNvSpPr>
            <a:spLocks noGrp="1"/>
          </p:cNvSpPr>
          <p:nvPr>
            <p:ph type="title"/>
          </p:nvPr>
        </p:nvSpPr>
        <p:spPr/>
        <p:txBody>
          <a:bodyPr/>
          <a:lstStyle/>
          <a:p>
            <a:r>
              <a:rPr lang="en-GB" dirty="0"/>
              <a:t>“</a:t>
            </a:r>
            <a:r>
              <a:rPr lang="en-GB" i="1" dirty="0"/>
              <a:t>Reasonable detail</a:t>
            </a:r>
            <a:r>
              <a:rPr lang="en-GB" dirty="0"/>
              <a:t>” provisions</a:t>
            </a:r>
          </a:p>
        </p:txBody>
      </p:sp>
      <p:sp>
        <p:nvSpPr>
          <p:cNvPr id="3" name="Content Placeholder 2">
            <a:extLst>
              <a:ext uri="{FF2B5EF4-FFF2-40B4-BE49-F238E27FC236}">
                <a16:creationId xmlns:a16="http://schemas.microsoft.com/office/drawing/2014/main" id="{091D7DA6-9685-136A-1E96-D05C4A7CA36C}"/>
              </a:ext>
            </a:extLst>
          </p:cNvPr>
          <p:cNvSpPr>
            <a:spLocks noGrp="1"/>
          </p:cNvSpPr>
          <p:nvPr>
            <p:ph idx="1"/>
          </p:nvPr>
        </p:nvSpPr>
        <p:spPr/>
        <p:txBody>
          <a:bodyPr/>
          <a:lstStyle/>
          <a:p>
            <a:r>
              <a:rPr lang="en-US" dirty="0"/>
              <a:t>Historically required a minimum of identifying the contractual provision under which a claim is said to arise: </a:t>
            </a:r>
            <a:r>
              <a:rPr lang="en-US" i="1" dirty="0"/>
              <a:t>ROK Plc (in administration) v S Harrison Group Ltd</a:t>
            </a:r>
            <a:r>
              <a:rPr lang="en-US" dirty="0"/>
              <a:t> [2011] EWHC 270 (Comm) at [63].</a:t>
            </a:r>
          </a:p>
        </p:txBody>
      </p:sp>
      <p:pic>
        <p:nvPicPr>
          <p:cNvPr id="5" name="Picture 4">
            <a:extLst>
              <a:ext uri="{FF2B5EF4-FFF2-40B4-BE49-F238E27FC236}">
                <a16:creationId xmlns:a16="http://schemas.microsoft.com/office/drawing/2014/main" id="{19EF3411-25E1-2D21-9054-6A906BBD6101}"/>
              </a:ext>
            </a:extLst>
          </p:cNvPr>
          <p:cNvPicPr>
            <a:picLocks noChangeAspect="1"/>
          </p:cNvPicPr>
          <p:nvPr/>
        </p:nvPicPr>
        <p:blipFill>
          <a:blip r:embed="rId2"/>
          <a:stretch>
            <a:fillRect/>
          </a:stretch>
        </p:blipFill>
        <p:spPr>
          <a:xfrm>
            <a:off x="2740848" y="3830917"/>
            <a:ext cx="7017882" cy="2049279"/>
          </a:xfrm>
          <a:prstGeom prst="rect">
            <a:avLst/>
          </a:prstGeom>
        </p:spPr>
      </p:pic>
    </p:spTree>
    <p:extLst>
      <p:ext uri="{BB962C8B-B14F-4D97-AF65-F5344CB8AC3E}">
        <p14:creationId xmlns:p14="http://schemas.microsoft.com/office/powerpoint/2010/main" val="2277316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30507-7F3A-C82E-6952-54D934388B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99CB87-F7F1-FA0D-7B11-153F6F9660A4}"/>
              </a:ext>
            </a:extLst>
          </p:cNvPr>
          <p:cNvSpPr>
            <a:spLocks noGrp="1"/>
          </p:cNvSpPr>
          <p:nvPr>
            <p:ph type="title"/>
          </p:nvPr>
        </p:nvSpPr>
        <p:spPr/>
        <p:txBody>
          <a:bodyPr/>
          <a:lstStyle/>
          <a:p>
            <a:r>
              <a:rPr lang="en-GB" dirty="0"/>
              <a:t>“</a:t>
            </a:r>
            <a:r>
              <a:rPr lang="en-GB" i="1" dirty="0"/>
              <a:t>Reasonable detail</a:t>
            </a:r>
            <a:r>
              <a:rPr lang="en-GB" dirty="0"/>
              <a:t>” provisions</a:t>
            </a:r>
          </a:p>
        </p:txBody>
      </p:sp>
      <p:sp>
        <p:nvSpPr>
          <p:cNvPr id="3" name="Content Placeholder 2">
            <a:extLst>
              <a:ext uri="{FF2B5EF4-FFF2-40B4-BE49-F238E27FC236}">
                <a16:creationId xmlns:a16="http://schemas.microsoft.com/office/drawing/2014/main" id="{F3D8FFDF-9814-0795-C98F-A3C795EE1315}"/>
              </a:ext>
            </a:extLst>
          </p:cNvPr>
          <p:cNvSpPr>
            <a:spLocks noGrp="1"/>
          </p:cNvSpPr>
          <p:nvPr>
            <p:ph idx="1"/>
          </p:nvPr>
        </p:nvSpPr>
        <p:spPr/>
        <p:txBody>
          <a:bodyPr/>
          <a:lstStyle/>
          <a:p>
            <a:r>
              <a:rPr lang="en-US" dirty="0"/>
              <a:t>If complaining about a notice lacking reasonable detail, expectation to show what commercial purpose those further details would serve: </a:t>
            </a:r>
            <a:r>
              <a:rPr lang="en-US" i="1" dirty="0" err="1"/>
              <a:t>Dodika</a:t>
            </a:r>
            <a:r>
              <a:rPr lang="en-US" i="1" dirty="0"/>
              <a:t> Ltd v United Luck Group Holdings Ltd</a:t>
            </a:r>
            <a:r>
              <a:rPr lang="en-US" dirty="0"/>
              <a:t> [2021] EWCA Civ 638 at [46].</a:t>
            </a:r>
          </a:p>
        </p:txBody>
      </p:sp>
      <p:pic>
        <p:nvPicPr>
          <p:cNvPr id="6" name="Picture 5">
            <a:extLst>
              <a:ext uri="{FF2B5EF4-FFF2-40B4-BE49-F238E27FC236}">
                <a16:creationId xmlns:a16="http://schemas.microsoft.com/office/drawing/2014/main" id="{F9767716-9653-19E6-042D-EF12828BA7CD}"/>
              </a:ext>
            </a:extLst>
          </p:cNvPr>
          <p:cNvPicPr>
            <a:picLocks noChangeAspect="1"/>
          </p:cNvPicPr>
          <p:nvPr/>
        </p:nvPicPr>
        <p:blipFill>
          <a:blip r:embed="rId3"/>
          <a:stretch>
            <a:fillRect/>
          </a:stretch>
        </p:blipFill>
        <p:spPr>
          <a:xfrm>
            <a:off x="2211294" y="3824437"/>
            <a:ext cx="7564710" cy="1987405"/>
          </a:xfrm>
          <a:prstGeom prst="rect">
            <a:avLst/>
          </a:prstGeom>
        </p:spPr>
      </p:pic>
    </p:spTree>
    <p:extLst>
      <p:ext uri="{BB962C8B-B14F-4D97-AF65-F5344CB8AC3E}">
        <p14:creationId xmlns:p14="http://schemas.microsoft.com/office/powerpoint/2010/main" val="2754913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77710F-B938-977F-3E81-C100F37B58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E21E81-450B-0770-8368-F541EBC639D5}"/>
              </a:ext>
            </a:extLst>
          </p:cNvPr>
          <p:cNvSpPr>
            <a:spLocks noGrp="1"/>
          </p:cNvSpPr>
          <p:nvPr>
            <p:ph type="title"/>
          </p:nvPr>
        </p:nvSpPr>
        <p:spPr/>
        <p:txBody>
          <a:bodyPr/>
          <a:lstStyle/>
          <a:p>
            <a:r>
              <a:rPr lang="en-GB" dirty="0"/>
              <a:t>“</a:t>
            </a:r>
            <a:r>
              <a:rPr lang="en-GB" i="1" dirty="0"/>
              <a:t>Reasonable detail</a:t>
            </a:r>
            <a:r>
              <a:rPr lang="en-GB" dirty="0"/>
              <a:t>” provisions</a:t>
            </a:r>
          </a:p>
        </p:txBody>
      </p:sp>
      <p:sp>
        <p:nvSpPr>
          <p:cNvPr id="3" name="Content Placeholder 2">
            <a:extLst>
              <a:ext uri="{FF2B5EF4-FFF2-40B4-BE49-F238E27FC236}">
                <a16:creationId xmlns:a16="http://schemas.microsoft.com/office/drawing/2014/main" id="{A354BC53-7480-93FF-EECF-F0BD11768A6E}"/>
              </a:ext>
            </a:extLst>
          </p:cNvPr>
          <p:cNvSpPr>
            <a:spLocks noGrp="1"/>
          </p:cNvSpPr>
          <p:nvPr>
            <p:ph idx="1"/>
          </p:nvPr>
        </p:nvSpPr>
        <p:spPr/>
        <p:txBody>
          <a:bodyPr/>
          <a:lstStyle/>
          <a:p>
            <a:r>
              <a:rPr lang="en-US" dirty="0"/>
              <a:t>Assessment of reasonableness depends on what is already known to the recipient: potentially no need to convey information already known, </a:t>
            </a:r>
            <a:r>
              <a:rPr lang="en-US" i="1" dirty="0" err="1"/>
              <a:t>Dodika</a:t>
            </a:r>
            <a:r>
              <a:rPr lang="en-US" i="1" dirty="0"/>
              <a:t> Ltd v United Luck Group Holdings Ltd</a:t>
            </a:r>
            <a:r>
              <a:rPr lang="en-US" dirty="0"/>
              <a:t> [2021] EWCA Civ 638 at [35].</a:t>
            </a:r>
          </a:p>
        </p:txBody>
      </p:sp>
      <p:pic>
        <p:nvPicPr>
          <p:cNvPr id="6" name="Picture 5">
            <a:extLst>
              <a:ext uri="{FF2B5EF4-FFF2-40B4-BE49-F238E27FC236}">
                <a16:creationId xmlns:a16="http://schemas.microsoft.com/office/drawing/2014/main" id="{8F840C60-FFFA-60CC-9811-517EA43B8D3B}"/>
              </a:ext>
            </a:extLst>
          </p:cNvPr>
          <p:cNvPicPr>
            <a:picLocks noChangeAspect="1"/>
          </p:cNvPicPr>
          <p:nvPr/>
        </p:nvPicPr>
        <p:blipFill>
          <a:blip r:embed="rId2"/>
          <a:stretch>
            <a:fillRect/>
          </a:stretch>
        </p:blipFill>
        <p:spPr>
          <a:xfrm>
            <a:off x="1683922" y="4153284"/>
            <a:ext cx="8284832" cy="1035604"/>
          </a:xfrm>
          <a:prstGeom prst="rect">
            <a:avLst/>
          </a:prstGeom>
        </p:spPr>
      </p:pic>
    </p:spTree>
    <p:extLst>
      <p:ext uri="{BB962C8B-B14F-4D97-AF65-F5344CB8AC3E}">
        <p14:creationId xmlns:p14="http://schemas.microsoft.com/office/powerpoint/2010/main" val="24384399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BD65C0-B1D3-3797-F09B-A3B3B6AEA8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B2B8BB-3A73-8DF2-7A3B-B6B2959DDADC}"/>
              </a:ext>
            </a:extLst>
          </p:cNvPr>
          <p:cNvSpPr>
            <a:spLocks noGrp="1"/>
          </p:cNvSpPr>
          <p:nvPr>
            <p:ph type="title"/>
          </p:nvPr>
        </p:nvSpPr>
        <p:spPr/>
        <p:txBody>
          <a:bodyPr/>
          <a:lstStyle/>
          <a:p>
            <a:r>
              <a:rPr lang="en-GB" dirty="0"/>
              <a:t>“</a:t>
            </a:r>
            <a:r>
              <a:rPr lang="en-GB" i="1" dirty="0"/>
              <a:t>Reasonable detail</a:t>
            </a:r>
            <a:r>
              <a:rPr lang="en-GB" dirty="0"/>
              <a:t>” provisions</a:t>
            </a:r>
          </a:p>
        </p:txBody>
      </p:sp>
      <p:sp>
        <p:nvSpPr>
          <p:cNvPr id="3" name="Content Placeholder 2">
            <a:extLst>
              <a:ext uri="{FF2B5EF4-FFF2-40B4-BE49-F238E27FC236}">
                <a16:creationId xmlns:a16="http://schemas.microsoft.com/office/drawing/2014/main" id="{155C5547-9901-3689-966F-EA3FB22BCBE2}"/>
              </a:ext>
            </a:extLst>
          </p:cNvPr>
          <p:cNvSpPr>
            <a:spLocks noGrp="1"/>
          </p:cNvSpPr>
          <p:nvPr>
            <p:ph idx="1"/>
          </p:nvPr>
        </p:nvSpPr>
        <p:spPr/>
        <p:txBody>
          <a:bodyPr/>
          <a:lstStyle/>
          <a:p>
            <a:r>
              <a:rPr lang="en-US" dirty="0"/>
              <a:t>A loosening of “</a:t>
            </a:r>
            <a:r>
              <a:rPr lang="en-US" i="1" dirty="0"/>
              <a:t>reasonable detail</a:t>
            </a:r>
            <a:r>
              <a:rPr lang="en-US" dirty="0"/>
              <a:t>” obligations? </a:t>
            </a:r>
            <a:r>
              <a:rPr lang="en-US" i="1" dirty="0"/>
              <a:t>Drax Smart Generation Holdco Limited v Scottish Power Retail Holdings Limited</a:t>
            </a:r>
            <a:r>
              <a:rPr lang="en-US" dirty="0"/>
              <a:t> [2024] EWCA Civ 477 at [50].</a:t>
            </a:r>
          </a:p>
        </p:txBody>
      </p:sp>
      <p:pic>
        <p:nvPicPr>
          <p:cNvPr id="5" name="Picture 4">
            <a:extLst>
              <a:ext uri="{FF2B5EF4-FFF2-40B4-BE49-F238E27FC236}">
                <a16:creationId xmlns:a16="http://schemas.microsoft.com/office/drawing/2014/main" id="{6799D72A-32B9-5737-206F-94E621F12AAA}"/>
              </a:ext>
            </a:extLst>
          </p:cNvPr>
          <p:cNvPicPr>
            <a:picLocks noChangeAspect="1"/>
          </p:cNvPicPr>
          <p:nvPr/>
        </p:nvPicPr>
        <p:blipFill>
          <a:blip r:embed="rId3"/>
          <a:stretch>
            <a:fillRect/>
          </a:stretch>
        </p:blipFill>
        <p:spPr>
          <a:xfrm>
            <a:off x="4198028" y="3585887"/>
            <a:ext cx="7874492" cy="2669444"/>
          </a:xfrm>
          <a:prstGeom prst="rect">
            <a:avLst/>
          </a:prstGeom>
        </p:spPr>
      </p:pic>
    </p:spTree>
    <p:extLst>
      <p:ext uri="{BB962C8B-B14F-4D97-AF65-F5344CB8AC3E}">
        <p14:creationId xmlns:p14="http://schemas.microsoft.com/office/powerpoint/2010/main" val="8161781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A815BE-83DE-E1E6-999F-4F155AC8BA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ED2E58-E9E8-4519-1033-EDC43A88DE4A}"/>
              </a:ext>
            </a:extLst>
          </p:cNvPr>
          <p:cNvSpPr>
            <a:spLocks noGrp="1"/>
          </p:cNvSpPr>
          <p:nvPr>
            <p:ph type="title"/>
          </p:nvPr>
        </p:nvSpPr>
        <p:spPr/>
        <p:txBody>
          <a:bodyPr/>
          <a:lstStyle/>
          <a:p>
            <a:r>
              <a:rPr lang="en-GB" dirty="0"/>
              <a:t>“</a:t>
            </a:r>
            <a:r>
              <a:rPr lang="en-GB" i="1" dirty="0"/>
              <a:t>Reasonable detail</a:t>
            </a:r>
            <a:r>
              <a:rPr lang="en-GB" dirty="0"/>
              <a:t>” provisions</a:t>
            </a:r>
          </a:p>
        </p:txBody>
      </p:sp>
      <p:sp>
        <p:nvSpPr>
          <p:cNvPr id="3" name="Content Placeholder 2">
            <a:extLst>
              <a:ext uri="{FF2B5EF4-FFF2-40B4-BE49-F238E27FC236}">
                <a16:creationId xmlns:a16="http://schemas.microsoft.com/office/drawing/2014/main" id="{C1C88BEC-508E-70BA-B4F8-8D30D948768A}"/>
              </a:ext>
            </a:extLst>
          </p:cNvPr>
          <p:cNvSpPr>
            <a:spLocks noGrp="1"/>
          </p:cNvSpPr>
          <p:nvPr>
            <p:ph idx="1"/>
          </p:nvPr>
        </p:nvSpPr>
        <p:spPr/>
        <p:txBody>
          <a:bodyPr/>
          <a:lstStyle/>
          <a:p>
            <a:r>
              <a:rPr lang="en-US" dirty="0"/>
              <a:t>A loosening of “</a:t>
            </a:r>
            <a:r>
              <a:rPr lang="en-US" i="1" dirty="0"/>
              <a:t>reasonable detail</a:t>
            </a:r>
            <a:r>
              <a:rPr lang="en-US" dirty="0"/>
              <a:t>” obligations? </a:t>
            </a:r>
            <a:r>
              <a:rPr lang="en-US" i="1" dirty="0"/>
              <a:t>Drax Smart Generation Holdco Limited v Scottish Power Retail Holdings Limited</a:t>
            </a:r>
            <a:r>
              <a:rPr lang="en-US" dirty="0"/>
              <a:t> [2024] EWCA Civ 477 at [54].</a:t>
            </a:r>
          </a:p>
        </p:txBody>
      </p:sp>
      <p:pic>
        <p:nvPicPr>
          <p:cNvPr id="6" name="Picture 5">
            <a:extLst>
              <a:ext uri="{FF2B5EF4-FFF2-40B4-BE49-F238E27FC236}">
                <a16:creationId xmlns:a16="http://schemas.microsoft.com/office/drawing/2014/main" id="{08FEDAFE-29D7-82EE-B72A-563339DCFE5D}"/>
              </a:ext>
            </a:extLst>
          </p:cNvPr>
          <p:cNvPicPr>
            <a:picLocks noChangeAspect="1"/>
          </p:cNvPicPr>
          <p:nvPr/>
        </p:nvPicPr>
        <p:blipFill>
          <a:blip r:embed="rId2"/>
          <a:stretch>
            <a:fillRect/>
          </a:stretch>
        </p:blipFill>
        <p:spPr>
          <a:xfrm>
            <a:off x="4135718" y="3540903"/>
            <a:ext cx="7879194" cy="2837098"/>
          </a:xfrm>
          <a:prstGeom prst="rect">
            <a:avLst/>
          </a:prstGeom>
        </p:spPr>
      </p:pic>
    </p:spTree>
    <p:extLst>
      <p:ext uri="{BB962C8B-B14F-4D97-AF65-F5344CB8AC3E}">
        <p14:creationId xmlns:p14="http://schemas.microsoft.com/office/powerpoint/2010/main" val="1348388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6F1E57-03B8-59D8-6782-F35AE9B281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21C7ED-1E1A-0547-6892-74D19FC50AC6}"/>
              </a:ext>
            </a:extLst>
          </p:cNvPr>
          <p:cNvSpPr>
            <a:spLocks noGrp="1"/>
          </p:cNvSpPr>
          <p:nvPr>
            <p:ph type="title"/>
          </p:nvPr>
        </p:nvSpPr>
        <p:spPr/>
        <p:txBody>
          <a:bodyPr/>
          <a:lstStyle/>
          <a:p>
            <a:r>
              <a:rPr lang="en-GB" dirty="0"/>
              <a:t>Parameters of the interpretive exercise</a:t>
            </a:r>
          </a:p>
        </p:txBody>
      </p:sp>
      <p:sp>
        <p:nvSpPr>
          <p:cNvPr id="3" name="Content Placeholder 2">
            <a:extLst>
              <a:ext uri="{FF2B5EF4-FFF2-40B4-BE49-F238E27FC236}">
                <a16:creationId xmlns:a16="http://schemas.microsoft.com/office/drawing/2014/main" id="{81C4DF72-B9C9-334A-89E4-266EE2E1C1FA}"/>
              </a:ext>
            </a:extLst>
          </p:cNvPr>
          <p:cNvSpPr>
            <a:spLocks noGrp="1"/>
          </p:cNvSpPr>
          <p:nvPr>
            <p:ph idx="1"/>
          </p:nvPr>
        </p:nvSpPr>
        <p:spPr/>
        <p:txBody>
          <a:bodyPr/>
          <a:lstStyle/>
          <a:p>
            <a:r>
              <a:rPr lang="en-US" dirty="0"/>
              <a:t>The traditional approach: time bar clauses as exclusion clauses and interpreted narrowly. </a:t>
            </a:r>
            <a:r>
              <a:rPr lang="en-US" i="1" dirty="0" err="1"/>
              <a:t>Nobahar</a:t>
            </a:r>
            <a:r>
              <a:rPr lang="en-US" i="1" dirty="0"/>
              <a:t>-Cookson v Hut Group</a:t>
            </a:r>
            <a:r>
              <a:rPr lang="en-US" dirty="0"/>
              <a:t> [2016] EWCA Civ 128:</a:t>
            </a:r>
          </a:p>
        </p:txBody>
      </p:sp>
      <p:pic>
        <p:nvPicPr>
          <p:cNvPr id="5" name="Picture 4">
            <a:extLst>
              <a:ext uri="{FF2B5EF4-FFF2-40B4-BE49-F238E27FC236}">
                <a16:creationId xmlns:a16="http://schemas.microsoft.com/office/drawing/2014/main" id="{FF58493F-9441-4FAB-5EC1-F1BA8CFAA445}"/>
              </a:ext>
            </a:extLst>
          </p:cNvPr>
          <p:cNvPicPr>
            <a:picLocks noChangeAspect="1"/>
          </p:cNvPicPr>
          <p:nvPr/>
        </p:nvPicPr>
        <p:blipFill>
          <a:blip r:embed="rId2"/>
          <a:stretch>
            <a:fillRect/>
          </a:stretch>
        </p:blipFill>
        <p:spPr>
          <a:xfrm>
            <a:off x="4174584" y="3273344"/>
            <a:ext cx="7925906" cy="1162212"/>
          </a:xfrm>
          <a:prstGeom prst="rect">
            <a:avLst/>
          </a:prstGeom>
        </p:spPr>
      </p:pic>
      <p:pic>
        <p:nvPicPr>
          <p:cNvPr id="9" name="Picture 8">
            <a:extLst>
              <a:ext uri="{FF2B5EF4-FFF2-40B4-BE49-F238E27FC236}">
                <a16:creationId xmlns:a16="http://schemas.microsoft.com/office/drawing/2014/main" id="{3D3070CA-BFE1-CCDF-F8FD-9CA8966A166A}"/>
              </a:ext>
            </a:extLst>
          </p:cNvPr>
          <p:cNvPicPr>
            <a:picLocks noChangeAspect="1"/>
          </p:cNvPicPr>
          <p:nvPr/>
        </p:nvPicPr>
        <p:blipFill>
          <a:blip r:embed="rId3"/>
          <a:stretch>
            <a:fillRect/>
          </a:stretch>
        </p:blipFill>
        <p:spPr>
          <a:xfrm>
            <a:off x="4285723" y="4435556"/>
            <a:ext cx="7716327" cy="2057687"/>
          </a:xfrm>
          <a:prstGeom prst="rect">
            <a:avLst/>
          </a:prstGeom>
        </p:spPr>
      </p:pic>
    </p:spTree>
    <p:extLst>
      <p:ext uri="{BB962C8B-B14F-4D97-AF65-F5344CB8AC3E}">
        <p14:creationId xmlns:p14="http://schemas.microsoft.com/office/powerpoint/2010/main" val="25896738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967EF6-A811-83BE-51D0-75AAD73076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B21F44-86F1-F22A-6E76-868ECDD0B9B5}"/>
              </a:ext>
            </a:extLst>
          </p:cNvPr>
          <p:cNvSpPr>
            <a:spLocks noGrp="1"/>
          </p:cNvSpPr>
          <p:nvPr>
            <p:ph type="title"/>
          </p:nvPr>
        </p:nvSpPr>
        <p:spPr/>
        <p:txBody>
          <a:bodyPr/>
          <a:lstStyle/>
          <a:p>
            <a:r>
              <a:rPr lang="en-GB" dirty="0"/>
              <a:t>“</a:t>
            </a:r>
            <a:r>
              <a:rPr lang="en-GB" i="1" dirty="0"/>
              <a:t>Estimate</a:t>
            </a:r>
            <a:r>
              <a:rPr lang="en-GB" dirty="0"/>
              <a:t>” provisions</a:t>
            </a:r>
          </a:p>
        </p:txBody>
      </p:sp>
      <p:sp>
        <p:nvSpPr>
          <p:cNvPr id="3" name="Content Placeholder 2">
            <a:extLst>
              <a:ext uri="{FF2B5EF4-FFF2-40B4-BE49-F238E27FC236}">
                <a16:creationId xmlns:a16="http://schemas.microsoft.com/office/drawing/2014/main" id="{5CA734E7-3993-A19E-4D35-D549F92EE568}"/>
              </a:ext>
            </a:extLst>
          </p:cNvPr>
          <p:cNvSpPr>
            <a:spLocks noGrp="1"/>
          </p:cNvSpPr>
          <p:nvPr>
            <p:ph idx="1"/>
          </p:nvPr>
        </p:nvSpPr>
        <p:spPr/>
        <p:txBody>
          <a:bodyPr/>
          <a:lstStyle/>
          <a:p>
            <a:r>
              <a:rPr lang="en-US" dirty="0"/>
              <a:t>“</a:t>
            </a:r>
            <a:r>
              <a:rPr lang="en-US" i="1" dirty="0"/>
              <a:t>Estimate</a:t>
            </a:r>
            <a:r>
              <a:rPr lang="en-US" dirty="0"/>
              <a:t>” provisions potentially finnicky – useful starting point is </a:t>
            </a:r>
            <a:r>
              <a:rPr lang="en-US" i="1" dirty="0"/>
              <a:t>Highwater Estates Ltd v Graybill</a:t>
            </a:r>
            <a:r>
              <a:rPr lang="en-US" dirty="0"/>
              <a:t> [2009] EWHC 1192 (QB) at [45]-[48].</a:t>
            </a:r>
          </a:p>
        </p:txBody>
      </p:sp>
      <p:pic>
        <p:nvPicPr>
          <p:cNvPr id="5" name="Picture 4">
            <a:extLst>
              <a:ext uri="{FF2B5EF4-FFF2-40B4-BE49-F238E27FC236}">
                <a16:creationId xmlns:a16="http://schemas.microsoft.com/office/drawing/2014/main" id="{F58E6E40-5B18-B3BD-4B40-0D4C7D88CA9C}"/>
              </a:ext>
            </a:extLst>
          </p:cNvPr>
          <p:cNvPicPr>
            <a:picLocks noChangeAspect="1"/>
          </p:cNvPicPr>
          <p:nvPr/>
        </p:nvPicPr>
        <p:blipFill>
          <a:blip r:embed="rId2"/>
          <a:stretch>
            <a:fillRect/>
          </a:stretch>
        </p:blipFill>
        <p:spPr>
          <a:xfrm>
            <a:off x="2020047" y="3472282"/>
            <a:ext cx="9322312" cy="1891097"/>
          </a:xfrm>
          <a:prstGeom prst="rect">
            <a:avLst/>
          </a:prstGeom>
        </p:spPr>
      </p:pic>
    </p:spTree>
    <p:extLst>
      <p:ext uri="{BB962C8B-B14F-4D97-AF65-F5344CB8AC3E}">
        <p14:creationId xmlns:p14="http://schemas.microsoft.com/office/powerpoint/2010/main" val="21443756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704663-1BF6-209E-DC9D-6546263C66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F8ED27-4B40-F3B9-E3B4-4B7433B8D61B}"/>
              </a:ext>
            </a:extLst>
          </p:cNvPr>
          <p:cNvSpPr>
            <a:spLocks noGrp="1"/>
          </p:cNvSpPr>
          <p:nvPr>
            <p:ph type="title"/>
          </p:nvPr>
        </p:nvSpPr>
        <p:spPr/>
        <p:txBody>
          <a:bodyPr/>
          <a:lstStyle/>
          <a:p>
            <a:r>
              <a:rPr lang="en-GB" dirty="0"/>
              <a:t>“</a:t>
            </a:r>
            <a:r>
              <a:rPr lang="en-GB" i="1" dirty="0"/>
              <a:t>Estimate</a:t>
            </a:r>
            <a:r>
              <a:rPr lang="en-GB" dirty="0"/>
              <a:t>” provisions</a:t>
            </a:r>
          </a:p>
        </p:txBody>
      </p:sp>
      <p:sp>
        <p:nvSpPr>
          <p:cNvPr id="3" name="Content Placeholder 2">
            <a:extLst>
              <a:ext uri="{FF2B5EF4-FFF2-40B4-BE49-F238E27FC236}">
                <a16:creationId xmlns:a16="http://schemas.microsoft.com/office/drawing/2014/main" id="{D5EA38B8-86E3-D30E-F4C5-0050B71462DA}"/>
              </a:ext>
            </a:extLst>
          </p:cNvPr>
          <p:cNvSpPr>
            <a:spLocks noGrp="1"/>
          </p:cNvSpPr>
          <p:nvPr>
            <p:ph idx="1"/>
          </p:nvPr>
        </p:nvSpPr>
        <p:spPr/>
        <p:txBody>
          <a:bodyPr/>
          <a:lstStyle/>
          <a:p>
            <a:r>
              <a:rPr lang="en-US" dirty="0"/>
              <a:t>“</a:t>
            </a:r>
            <a:r>
              <a:rPr lang="en-US" i="1" dirty="0"/>
              <a:t>Estimate</a:t>
            </a:r>
            <a:r>
              <a:rPr lang="en-US" dirty="0"/>
              <a:t>” provisions potentially finnicky – useful starting point is </a:t>
            </a:r>
            <a:r>
              <a:rPr lang="en-US" i="1" dirty="0"/>
              <a:t>Highwater Estates Ltd v Graybill</a:t>
            </a:r>
            <a:r>
              <a:rPr lang="en-US" dirty="0"/>
              <a:t> [2009] EWHC 1192 (QB) at [45]-[48].</a:t>
            </a:r>
          </a:p>
        </p:txBody>
      </p:sp>
      <p:pic>
        <p:nvPicPr>
          <p:cNvPr id="6" name="Picture 5">
            <a:extLst>
              <a:ext uri="{FF2B5EF4-FFF2-40B4-BE49-F238E27FC236}">
                <a16:creationId xmlns:a16="http://schemas.microsoft.com/office/drawing/2014/main" id="{996B72DC-0A24-6A43-CB78-EACA336FFB04}"/>
              </a:ext>
            </a:extLst>
          </p:cNvPr>
          <p:cNvPicPr>
            <a:picLocks noChangeAspect="1"/>
          </p:cNvPicPr>
          <p:nvPr/>
        </p:nvPicPr>
        <p:blipFill>
          <a:blip r:embed="rId2"/>
          <a:stretch>
            <a:fillRect/>
          </a:stretch>
        </p:blipFill>
        <p:spPr>
          <a:xfrm>
            <a:off x="2008094" y="3320077"/>
            <a:ext cx="8559749" cy="2254285"/>
          </a:xfrm>
          <a:prstGeom prst="rect">
            <a:avLst/>
          </a:prstGeom>
        </p:spPr>
      </p:pic>
    </p:spTree>
    <p:extLst>
      <p:ext uri="{BB962C8B-B14F-4D97-AF65-F5344CB8AC3E}">
        <p14:creationId xmlns:p14="http://schemas.microsoft.com/office/powerpoint/2010/main" val="27582276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FBBD1B-07DE-8EA3-FBAE-BB87C7C920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2AB805-BBC4-C247-125A-53DAE92FAF57}"/>
              </a:ext>
            </a:extLst>
          </p:cNvPr>
          <p:cNvSpPr>
            <a:spLocks noGrp="1"/>
          </p:cNvSpPr>
          <p:nvPr>
            <p:ph type="title"/>
          </p:nvPr>
        </p:nvSpPr>
        <p:spPr/>
        <p:txBody>
          <a:bodyPr/>
          <a:lstStyle/>
          <a:p>
            <a:r>
              <a:rPr lang="en-GB" dirty="0"/>
              <a:t>“</a:t>
            </a:r>
            <a:r>
              <a:rPr lang="en-GB" i="1" dirty="0"/>
              <a:t>Estimate</a:t>
            </a:r>
            <a:r>
              <a:rPr lang="en-GB" dirty="0"/>
              <a:t>” provisions</a:t>
            </a:r>
          </a:p>
        </p:txBody>
      </p:sp>
      <p:sp>
        <p:nvSpPr>
          <p:cNvPr id="3" name="Content Placeholder 2">
            <a:extLst>
              <a:ext uri="{FF2B5EF4-FFF2-40B4-BE49-F238E27FC236}">
                <a16:creationId xmlns:a16="http://schemas.microsoft.com/office/drawing/2014/main" id="{2239179A-D692-B381-6BC3-5842A37BE883}"/>
              </a:ext>
            </a:extLst>
          </p:cNvPr>
          <p:cNvSpPr>
            <a:spLocks noGrp="1"/>
          </p:cNvSpPr>
          <p:nvPr>
            <p:ph idx="1"/>
          </p:nvPr>
        </p:nvSpPr>
        <p:spPr/>
        <p:txBody>
          <a:bodyPr/>
          <a:lstStyle/>
          <a:p>
            <a:r>
              <a:rPr lang="en-US" dirty="0"/>
              <a:t>Simple factual assessment of whether estimate was a calculation put forward in good faith? </a:t>
            </a:r>
            <a:r>
              <a:rPr lang="en-US" i="1" dirty="0"/>
              <a:t>Drax Smart Generation Holdco Limited v Scottish Power Retail Holdings Limited</a:t>
            </a:r>
            <a:r>
              <a:rPr lang="en-US" dirty="0"/>
              <a:t> [2024] EWCA Civ 477 at [56] and [58].</a:t>
            </a:r>
          </a:p>
        </p:txBody>
      </p:sp>
      <p:pic>
        <p:nvPicPr>
          <p:cNvPr id="5" name="Picture 4">
            <a:extLst>
              <a:ext uri="{FF2B5EF4-FFF2-40B4-BE49-F238E27FC236}">
                <a16:creationId xmlns:a16="http://schemas.microsoft.com/office/drawing/2014/main" id="{4F426254-F4D6-A63F-8E52-32F15716E239}"/>
              </a:ext>
            </a:extLst>
          </p:cNvPr>
          <p:cNvPicPr>
            <a:picLocks noChangeAspect="1"/>
          </p:cNvPicPr>
          <p:nvPr/>
        </p:nvPicPr>
        <p:blipFill>
          <a:blip r:embed="rId2"/>
          <a:stretch>
            <a:fillRect/>
          </a:stretch>
        </p:blipFill>
        <p:spPr>
          <a:xfrm>
            <a:off x="4141694" y="3890070"/>
            <a:ext cx="7548282" cy="2802229"/>
          </a:xfrm>
          <a:prstGeom prst="rect">
            <a:avLst/>
          </a:prstGeom>
        </p:spPr>
      </p:pic>
    </p:spTree>
    <p:extLst>
      <p:ext uri="{BB962C8B-B14F-4D97-AF65-F5344CB8AC3E}">
        <p14:creationId xmlns:p14="http://schemas.microsoft.com/office/powerpoint/2010/main" val="29796220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78E48E-B718-2FB0-913E-85F8333327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B40FE2-93C7-B6B7-FA2F-82A924A0B835}"/>
              </a:ext>
            </a:extLst>
          </p:cNvPr>
          <p:cNvSpPr>
            <a:spLocks noGrp="1"/>
          </p:cNvSpPr>
          <p:nvPr>
            <p:ph type="title"/>
          </p:nvPr>
        </p:nvSpPr>
        <p:spPr/>
        <p:txBody>
          <a:bodyPr/>
          <a:lstStyle/>
          <a:p>
            <a:r>
              <a:rPr lang="en-GB" dirty="0"/>
              <a:t>“</a:t>
            </a:r>
            <a:r>
              <a:rPr lang="en-GB" i="1" dirty="0"/>
              <a:t>Estimate</a:t>
            </a:r>
            <a:r>
              <a:rPr lang="en-GB" dirty="0"/>
              <a:t>” provisions</a:t>
            </a:r>
          </a:p>
        </p:txBody>
      </p:sp>
      <p:sp>
        <p:nvSpPr>
          <p:cNvPr id="3" name="Content Placeholder 2">
            <a:extLst>
              <a:ext uri="{FF2B5EF4-FFF2-40B4-BE49-F238E27FC236}">
                <a16:creationId xmlns:a16="http://schemas.microsoft.com/office/drawing/2014/main" id="{8D172D3E-8E81-622E-19DE-793DD0F2BAED}"/>
              </a:ext>
            </a:extLst>
          </p:cNvPr>
          <p:cNvSpPr>
            <a:spLocks noGrp="1"/>
          </p:cNvSpPr>
          <p:nvPr>
            <p:ph idx="1"/>
          </p:nvPr>
        </p:nvSpPr>
        <p:spPr/>
        <p:txBody>
          <a:bodyPr/>
          <a:lstStyle/>
          <a:p>
            <a:r>
              <a:rPr lang="en-US" dirty="0"/>
              <a:t>Simple factual assessment of whether estimate was a calculation put forward in good faith? </a:t>
            </a:r>
            <a:r>
              <a:rPr lang="en-US" i="1" dirty="0"/>
              <a:t>Drax Smart Generation Holdco Limited v Scottish Power Retail Holdings Limited</a:t>
            </a:r>
            <a:r>
              <a:rPr lang="en-US" dirty="0"/>
              <a:t> [2024] EWCA Civ 477 at [56] and [58].</a:t>
            </a:r>
          </a:p>
        </p:txBody>
      </p:sp>
      <p:pic>
        <p:nvPicPr>
          <p:cNvPr id="6" name="Picture 5">
            <a:extLst>
              <a:ext uri="{FF2B5EF4-FFF2-40B4-BE49-F238E27FC236}">
                <a16:creationId xmlns:a16="http://schemas.microsoft.com/office/drawing/2014/main" id="{47F060C8-8EDF-FC1A-FB69-BBF5E5516817}"/>
              </a:ext>
            </a:extLst>
          </p:cNvPr>
          <p:cNvPicPr>
            <a:picLocks noChangeAspect="1"/>
          </p:cNvPicPr>
          <p:nvPr/>
        </p:nvPicPr>
        <p:blipFill>
          <a:blip r:embed="rId3"/>
          <a:stretch>
            <a:fillRect/>
          </a:stretch>
        </p:blipFill>
        <p:spPr>
          <a:xfrm>
            <a:off x="2120246" y="4078731"/>
            <a:ext cx="8906342" cy="1335951"/>
          </a:xfrm>
          <a:prstGeom prst="rect">
            <a:avLst/>
          </a:prstGeom>
        </p:spPr>
      </p:pic>
    </p:spTree>
    <p:extLst>
      <p:ext uri="{BB962C8B-B14F-4D97-AF65-F5344CB8AC3E}">
        <p14:creationId xmlns:p14="http://schemas.microsoft.com/office/powerpoint/2010/main" val="2036033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EE340C-4BD4-D1D3-1838-EFE2B62EB5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7E4317-EECD-788F-944A-26BE8057DD7E}"/>
              </a:ext>
            </a:extLst>
          </p:cNvPr>
          <p:cNvSpPr>
            <a:spLocks noGrp="1"/>
          </p:cNvSpPr>
          <p:nvPr>
            <p:ph type="title"/>
          </p:nvPr>
        </p:nvSpPr>
        <p:spPr/>
        <p:txBody>
          <a:bodyPr/>
          <a:lstStyle/>
          <a:p>
            <a:r>
              <a:rPr lang="en-GB" dirty="0"/>
              <a:t>“</a:t>
            </a:r>
            <a:r>
              <a:rPr lang="en-GB" i="1" dirty="0"/>
              <a:t>Estimate</a:t>
            </a:r>
            <a:r>
              <a:rPr lang="en-GB" dirty="0"/>
              <a:t>” provisions</a:t>
            </a:r>
          </a:p>
        </p:txBody>
      </p:sp>
      <p:sp>
        <p:nvSpPr>
          <p:cNvPr id="3" name="Content Placeholder 2">
            <a:extLst>
              <a:ext uri="{FF2B5EF4-FFF2-40B4-BE49-F238E27FC236}">
                <a16:creationId xmlns:a16="http://schemas.microsoft.com/office/drawing/2014/main" id="{B867796D-54E1-2D46-D780-220BA9E4B0AE}"/>
              </a:ext>
            </a:extLst>
          </p:cNvPr>
          <p:cNvSpPr>
            <a:spLocks noGrp="1"/>
          </p:cNvSpPr>
          <p:nvPr>
            <p:ph idx="1"/>
          </p:nvPr>
        </p:nvSpPr>
        <p:spPr/>
        <p:txBody>
          <a:bodyPr/>
          <a:lstStyle/>
          <a:p>
            <a:r>
              <a:rPr lang="en-US" dirty="0"/>
              <a:t>Is a departure from an “</a:t>
            </a:r>
            <a:r>
              <a:rPr lang="en-US" i="1" dirty="0"/>
              <a:t>estimate</a:t>
            </a:r>
            <a:r>
              <a:rPr lang="en-US" dirty="0"/>
              <a:t>” by advancing a reformulated claim a failure to notify that different claim? </a:t>
            </a:r>
            <a:r>
              <a:rPr lang="en-US" i="1" dirty="0" err="1"/>
              <a:t>Presbar</a:t>
            </a:r>
            <a:r>
              <a:rPr lang="en-US" i="1" dirty="0"/>
              <a:t> </a:t>
            </a:r>
            <a:r>
              <a:rPr lang="en-US" i="1" dirty="0" err="1"/>
              <a:t>Diecastings</a:t>
            </a:r>
            <a:r>
              <a:rPr lang="en-US" i="1" dirty="0"/>
              <a:t> Limited v G W Atkins &amp; Sons Limited</a:t>
            </a:r>
            <a:r>
              <a:rPr lang="en-US" dirty="0"/>
              <a:t> [2026] EWHC 399 (Ch) at [389]-[395].</a:t>
            </a:r>
          </a:p>
        </p:txBody>
      </p:sp>
      <p:pic>
        <p:nvPicPr>
          <p:cNvPr id="5" name="Picture 4">
            <a:extLst>
              <a:ext uri="{FF2B5EF4-FFF2-40B4-BE49-F238E27FC236}">
                <a16:creationId xmlns:a16="http://schemas.microsoft.com/office/drawing/2014/main" id="{CBCA1278-7C8B-AE19-62E1-87D7A58FBC9E}"/>
              </a:ext>
            </a:extLst>
          </p:cNvPr>
          <p:cNvPicPr>
            <a:picLocks noChangeAspect="1"/>
          </p:cNvPicPr>
          <p:nvPr/>
        </p:nvPicPr>
        <p:blipFill>
          <a:blip r:embed="rId2"/>
          <a:stretch>
            <a:fillRect/>
          </a:stretch>
        </p:blipFill>
        <p:spPr>
          <a:xfrm>
            <a:off x="2820420" y="3868017"/>
            <a:ext cx="8586390" cy="1943825"/>
          </a:xfrm>
          <a:prstGeom prst="rect">
            <a:avLst/>
          </a:prstGeom>
        </p:spPr>
      </p:pic>
    </p:spTree>
    <p:extLst>
      <p:ext uri="{BB962C8B-B14F-4D97-AF65-F5344CB8AC3E}">
        <p14:creationId xmlns:p14="http://schemas.microsoft.com/office/powerpoint/2010/main" val="7748469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DB2564-D3FF-6CCA-A005-A22B373C75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F0BC00-04F8-A8AB-727D-18CE7897825B}"/>
              </a:ext>
            </a:extLst>
          </p:cNvPr>
          <p:cNvSpPr>
            <a:spLocks noGrp="1"/>
          </p:cNvSpPr>
          <p:nvPr>
            <p:ph type="title"/>
          </p:nvPr>
        </p:nvSpPr>
        <p:spPr/>
        <p:txBody>
          <a:bodyPr/>
          <a:lstStyle/>
          <a:p>
            <a:r>
              <a:rPr lang="en-GB" dirty="0"/>
              <a:t>“</a:t>
            </a:r>
            <a:r>
              <a:rPr lang="en-GB" i="1" dirty="0"/>
              <a:t>Supporting documents</a:t>
            </a:r>
            <a:r>
              <a:rPr lang="en-GB" dirty="0"/>
              <a:t>” provisions</a:t>
            </a:r>
          </a:p>
        </p:txBody>
      </p:sp>
      <p:sp>
        <p:nvSpPr>
          <p:cNvPr id="3" name="Content Placeholder 2">
            <a:extLst>
              <a:ext uri="{FF2B5EF4-FFF2-40B4-BE49-F238E27FC236}">
                <a16:creationId xmlns:a16="http://schemas.microsoft.com/office/drawing/2014/main" id="{8BB4F2D3-618C-AFDC-AD7E-E3CE7F45F95C}"/>
              </a:ext>
            </a:extLst>
          </p:cNvPr>
          <p:cNvSpPr>
            <a:spLocks noGrp="1"/>
          </p:cNvSpPr>
          <p:nvPr>
            <p:ph idx="1"/>
          </p:nvPr>
        </p:nvSpPr>
        <p:spPr/>
        <p:txBody>
          <a:bodyPr/>
          <a:lstStyle/>
          <a:p>
            <a:r>
              <a:rPr lang="en-US" dirty="0"/>
              <a:t>“</a:t>
            </a:r>
            <a:r>
              <a:rPr lang="en-US" i="1" dirty="0"/>
              <a:t>Supporting documents</a:t>
            </a:r>
            <a:r>
              <a:rPr lang="en-US" dirty="0"/>
              <a:t>” requirements: </a:t>
            </a:r>
            <a:r>
              <a:rPr lang="en-US" i="1" dirty="0"/>
              <a:t>The Abqaiq</a:t>
            </a:r>
            <a:r>
              <a:rPr lang="en-US" dirty="0"/>
              <a:t> [2011] EWCA Civ 1127 at [65].</a:t>
            </a:r>
          </a:p>
        </p:txBody>
      </p:sp>
      <p:pic>
        <p:nvPicPr>
          <p:cNvPr id="6" name="Picture 5">
            <a:extLst>
              <a:ext uri="{FF2B5EF4-FFF2-40B4-BE49-F238E27FC236}">
                <a16:creationId xmlns:a16="http://schemas.microsoft.com/office/drawing/2014/main" id="{42D3930F-2470-4EFF-5503-95871A8C2077}"/>
              </a:ext>
            </a:extLst>
          </p:cNvPr>
          <p:cNvPicPr>
            <a:picLocks noChangeAspect="1"/>
          </p:cNvPicPr>
          <p:nvPr/>
        </p:nvPicPr>
        <p:blipFill>
          <a:blip r:embed="rId2"/>
          <a:stretch>
            <a:fillRect/>
          </a:stretch>
        </p:blipFill>
        <p:spPr>
          <a:xfrm>
            <a:off x="1960137" y="3008453"/>
            <a:ext cx="8773749" cy="2000529"/>
          </a:xfrm>
          <a:prstGeom prst="rect">
            <a:avLst/>
          </a:prstGeom>
        </p:spPr>
      </p:pic>
    </p:spTree>
    <p:extLst>
      <p:ext uri="{BB962C8B-B14F-4D97-AF65-F5344CB8AC3E}">
        <p14:creationId xmlns:p14="http://schemas.microsoft.com/office/powerpoint/2010/main" val="5795195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B74BA-C7B7-B76C-C3FD-CFA163B950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6A3885-956C-4ACB-45CF-747C79E4F599}"/>
              </a:ext>
            </a:extLst>
          </p:cNvPr>
          <p:cNvSpPr>
            <a:spLocks noGrp="1"/>
          </p:cNvSpPr>
          <p:nvPr>
            <p:ph type="title"/>
          </p:nvPr>
        </p:nvSpPr>
        <p:spPr/>
        <p:txBody>
          <a:bodyPr/>
          <a:lstStyle/>
          <a:p>
            <a:r>
              <a:rPr lang="en-GB" dirty="0"/>
              <a:t>“</a:t>
            </a:r>
            <a:r>
              <a:rPr lang="en-GB" i="1" dirty="0"/>
              <a:t>Supporting documents</a:t>
            </a:r>
            <a:r>
              <a:rPr lang="en-GB" dirty="0"/>
              <a:t>” provisions</a:t>
            </a:r>
          </a:p>
        </p:txBody>
      </p:sp>
      <p:sp>
        <p:nvSpPr>
          <p:cNvPr id="3" name="Content Placeholder 2">
            <a:extLst>
              <a:ext uri="{FF2B5EF4-FFF2-40B4-BE49-F238E27FC236}">
                <a16:creationId xmlns:a16="http://schemas.microsoft.com/office/drawing/2014/main" id="{B73F6749-204F-BD3C-63C6-D83FCFC86D95}"/>
              </a:ext>
            </a:extLst>
          </p:cNvPr>
          <p:cNvSpPr>
            <a:spLocks noGrp="1"/>
          </p:cNvSpPr>
          <p:nvPr>
            <p:ph idx="1"/>
          </p:nvPr>
        </p:nvSpPr>
        <p:spPr/>
        <p:txBody>
          <a:bodyPr/>
          <a:lstStyle/>
          <a:p>
            <a:r>
              <a:rPr lang="en-US" dirty="0"/>
              <a:t>“</a:t>
            </a:r>
            <a:r>
              <a:rPr lang="en-US" i="1" dirty="0"/>
              <a:t>Supporting documents</a:t>
            </a:r>
            <a:r>
              <a:rPr lang="en-US" dirty="0"/>
              <a:t>” vs “</a:t>
            </a:r>
            <a:r>
              <a:rPr lang="en-US" i="1" dirty="0"/>
              <a:t>All supporting documents</a:t>
            </a:r>
            <a:r>
              <a:rPr lang="en-US" dirty="0"/>
              <a:t>”: </a:t>
            </a:r>
            <a:r>
              <a:rPr lang="en-US" i="1" dirty="0"/>
              <a:t>The </a:t>
            </a:r>
            <a:r>
              <a:rPr lang="en-US" i="1" dirty="0" err="1"/>
              <a:t>Oltenia</a:t>
            </a:r>
            <a:r>
              <a:rPr lang="en-US" dirty="0"/>
              <a:t> [1982] 1 Lloyd’s Rep 448.</a:t>
            </a:r>
          </a:p>
        </p:txBody>
      </p:sp>
      <p:pic>
        <p:nvPicPr>
          <p:cNvPr id="5" name="Picture 4">
            <a:extLst>
              <a:ext uri="{FF2B5EF4-FFF2-40B4-BE49-F238E27FC236}">
                <a16:creationId xmlns:a16="http://schemas.microsoft.com/office/drawing/2014/main" id="{5F5D3234-B9F7-0381-E00A-4B84508E021F}"/>
              </a:ext>
            </a:extLst>
          </p:cNvPr>
          <p:cNvPicPr>
            <a:picLocks noChangeAspect="1"/>
          </p:cNvPicPr>
          <p:nvPr/>
        </p:nvPicPr>
        <p:blipFill>
          <a:blip r:embed="rId2"/>
          <a:stretch>
            <a:fillRect/>
          </a:stretch>
        </p:blipFill>
        <p:spPr>
          <a:xfrm>
            <a:off x="4400058" y="2845203"/>
            <a:ext cx="7049484" cy="2267266"/>
          </a:xfrm>
          <a:prstGeom prst="rect">
            <a:avLst/>
          </a:prstGeom>
        </p:spPr>
      </p:pic>
      <p:pic>
        <p:nvPicPr>
          <p:cNvPr id="8" name="Picture 7">
            <a:extLst>
              <a:ext uri="{FF2B5EF4-FFF2-40B4-BE49-F238E27FC236}">
                <a16:creationId xmlns:a16="http://schemas.microsoft.com/office/drawing/2014/main" id="{32D98A47-4424-1B9A-B22B-C7F0F26CD6B9}"/>
              </a:ext>
            </a:extLst>
          </p:cNvPr>
          <p:cNvPicPr>
            <a:picLocks noChangeAspect="1"/>
          </p:cNvPicPr>
          <p:nvPr/>
        </p:nvPicPr>
        <p:blipFill>
          <a:blip r:embed="rId3"/>
          <a:stretch>
            <a:fillRect/>
          </a:stretch>
        </p:blipFill>
        <p:spPr>
          <a:xfrm>
            <a:off x="4581058" y="5006347"/>
            <a:ext cx="6687483" cy="1028844"/>
          </a:xfrm>
          <a:prstGeom prst="rect">
            <a:avLst/>
          </a:prstGeom>
        </p:spPr>
      </p:pic>
    </p:spTree>
    <p:extLst>
      <p:ext uri="{BB962C8B-B14F-4D97-AF65-F5344CB8AC3E}">
        <p14:creationId xmlns:p14="http://schemas.microsoft.com/office/powerpoint/2010/main" val="215148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C1B444-C36C-F3BE-D7C6-205A66B734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19BC1B-3552-9D09-9626-5F280F2EA69F}"/>
              </a:ext>
            </a:extLst>
          </p:cNvPr>
          <p:cNvSpPr>
            <a:spLocks noGrp="1"/>
          </p:cNvSpPr>
          <p:nvPr>
            <p:ph type="title"/>
          </p:nvPr>
        </p:nvSpPr>
        <p:spPr/>
        <p:txBody>
          <a:bodyPr/>
          <a:lstStyle/>
          <a:p>
            <a:r>
              <a:rPr lang="en-GB" dirty="0"/>
              <a:t>“</a:t>
            </a:r>
            <a:r>
              <a:rPr lang="en-GB" i="1" dirty="0"/>
              <a:t>Supporting documents</a:t>
            </a:r>
            <a:r>
              <a:rPr lang="en-GB" dirty="0"/>
              <a:t>” provisions</a:t>
            </a:r>
          </a:p>
        </p:txBody>
      </p:sp>
      <p:sp>
        <p:nvSpPr>
          <p:cNvPr id="3" name="Content Placeholder 2">
            <a:extLst>
              <a:ext uri="{FF2B5EF4-FFF2-40B4-BE49-F238E27FC236}">
                <a16:creationId xmlns:a16="http://schemas.microsoft.com/office/drawing/2014/main" id="{A2348935-48F7-17EB-AD8D-8D9E8B7DBD0E}"/>
              </a:ext>
            </a:extLst>
          </p:cNvPr>
          <p:cNvSpPr>
            <a:spLocks noGrp="1"/>
          </p:cNvSpPr>
          <p:nvPr>
            <p:ph idx="1"/>
          </p:nvPr>
        </p:nvSpPr>
        <p:spPr/>
        <p:txBody>
          <a:bodyPr/>
          <a:lstStyle/>
          <a:p>
            <a:r>
              <a:rPr lang="en-US" dirty="0"/>
              <a:t>“</a:t>
            </a:r>
            <a:r>
              <a:rPr lang="en-US" i="1" dirty="0"/>
              <a:t>Supporting documents</a:t>
            </a:r>
            <a:r>
              <a:rPr lang="en-US" dirty="0"/>
              <a:t>” vs “</a:t>
            </a:r>
            <a:r>
              <a:rPr lang="en-US" i="1" dirty="0"/>
              <a:t>All supporting documents</a:t>
            </a:r>
            <a:r>
              <a:rPr lang="en-US" dirty="0"/>
              <a:t>”: </a:t>
            </a:r>
            <a:r>
              <a:rPr lang="en-US" i="1" dirty="0"/>
              <a:t>Mur Shipping BV v Louis Dreyfus Company Suisse SA </a:t>
            </a:r>
            <a:r>
              <a:rPr lang="en-US" dirty="0"/>
              <a:t>[2019] 2 CLC 757 at [58].</a:t>
            </a:r>
          </a:p>
        </p:txBody>
      </p:sp>
      <p:pic>
        <p:nvPicPr>
          <p:cNvPr id="6" name="Picture 5">
            <a:extLst>
              <a:ext uri="{FF2B5EF4-FFF2-40B4-BE49-F238E27FC236}">
                <a16:creationId xmlns:a16="http://schemas.microsoft.com/office/drawing/2014/main" id="{0BDB039C-F6DB-E434-2902-D8850B1E27FB}"/>
              </a:ext>
            </a:extLst>
          </p:cNvPr>
          <p:cNvPicPr>
            <a:picLocks noChangeAspect="1"/>
          </p:cNvPicPr>
          <p:nvPr/>
        </p:nvPicPr>
        <p:blipFill>
          <a:blip r:embed="rId2"/>
          <a:stretch>
            <a:fillRect/>
          </a:stretch>
        </p:blipFill>
        <p:spPr>
          <a:xfrm>
            <a:off x="2285468" y="3348169"/>
            <a:ext cx="7621064" cy="2133898"/>
          </a:xfrm>
          <a:prstGeom prst="rect">
            <a:avLst/>
          </a:prstGeom>
        </p:spPr>
      </p:pic>
    </p:spTree>
    <p:extLst>
      <p:ext uri="{BB962C8B-B14F-4D97-AF65-F5344CB8AC3E}">
        <p14:creationId xmlns:p14="http://schemas.microsoft.com/office/powerpoint/2010/main" val="8632583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DADDA8-EA38-C0C3-80CD-86AB5D6E34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FAFA9B-35D0-1268-9545-008D1C153C84}"/>
              </a:ext>
            </a:extLst>
          </p:cNvPr>
          <p:cNvSpPr>
            <a:spLocks noGrp="1"/>
          </p:cNvSpPr>
          <p:nvPr>
            <p:ph type="title"/>
          </p:nvPr>
        </p:nvSpPr>
        <p:spPr/>
        <p:txBody>
          <a:bodyPr/>
          <a:lstStyle/>
          <a:p>
            <a:r>
              <a:rPr lang="en-GB" dirty="0"/>
              <a:t>“</a:t>
            </a:r>
            <a:r>
              <a:rPr lang="en-GB" i="1" dirty="0"/>
              <a:t>Supporting documents</a:t>
            </a:r>
            <a:r>
              <a:rPr lang="en-GB" dirty="0"/>
              <a:t>” provisions</a:t>
            </a:r>
          </a:p>
        </p:txBody>
      </p:sp>
      <p:sp>
        <p:nvSpPr>
          <p:cNvPr id="3" name="Content Placeholder 2">
            <a:extLst>
              <a:ext uri="{FF2B5EF4-FFF2-40B4-BE49-F238E27FC236}">
                <a16:creationId xmlns:a16="http://schemas.microsoft.com/office/drawing/2014/main" id="{8A9809FD-869F-BD4C-4D31-3485B5CCDADA}"/>
              </a:ext>
            </a:extLst>
          </p:cNvPr>
          <p:cNvSpPr>
            <a:spLocks noGrp="1"/>
          </p:cNvSpPr>
          <p:nvPr>
            <p:ph idx="1"/>
          </p:nvPr>
        </p:nvSpPr>
        <p:spPr/>
        <p:txBody>
          <a:bodyPr/>
          <a:lstStyle/>
          <a:p>
            <a:r>
              <a:rPr lang="en-US" dirty="0"/>
              <a:t>“</a:t>
            </a:r>
            <a:r>
              <a:rPr lang="en-US" i="1" dirty="0"/>
              <a:t>Supporting documents</a:t>
            </a:r>
            <a:r>
              <a:rPr lang="en-US" dirty="0"/>
              <a:t>” and arguable privilege: </a:t>
            </a:r>
            <a:r>
              <a:rPr lang="en-US" i="1" dirty="0"/>
              <a:t>Mur Shipping BV v Louis Dreyfus Company Suisse SA </a:t>
            </a:r>
            <a:r>
              <a:rPr lang="en-US" dirty="0"/>
              <a:t>[2019] 2 CLC 757 from [89].</a:t>
            </a:r>
          </a:p>
        </p:txBody>
      </p:sp>
      <p:pic>
        <p:nvPicPr>
          <p:cNvPr id="5" name="Picture 4">
            <a:extLst>
              <a:ext uri="{FF2B5EF4-FFF2-40B4-BE49-F238E27FC236}">
                <a16:creationId xmlns:a16="http://schemas.microsoft.com/office/drawing/2014/main" id="{BD9C8F8A-1965-9091-3D42-35D74A3C9CDF}"/>
              </a:ext>
            </a:extLst>
          </p:cNvPr>
          <p:cNvPicPr>
            <a:picLocks noChangeAspect="1"/>
          </p:cNvPicPr>
          <p:nvPr/>
        </p:nvPicPr>
        <p:blipFill>
          <a:blip r:embed="rId2"/>
          <a:stretch>
            <a:fillRect/>
          </a:stretch>
        </p:blipFill>
        <p:spPr>
          <a:xfrm>
            <a:off x="5345229" y="2799046"/>
            <a:ext cx="6189147" cy="4029073"/>
          </a:xfrm>
          <a:prstGeom prst="rect">
            <a:avLst/>
          </a:prstGeom>
        </p:spPr>
      </p:pic>
    </p:spTree>
    <p:extLst>
      <p:ext uri="{BB962C8B-B14F-4D97-AF65-F5344CB8AC3E}">
        <p14:creationId xmlns:p14="http://schemas.microsoft.com/office/powerpoint/2010/main" val="8941995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3AC046-A234-56A2-9133-A0DF621157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0CC197-D3E8-B6DE-CE5C-B18948FD472B}"/>
              </a:ext>
            </a:extLst>
          </p:cNvPr>
          <p:cNvSpPr>
            <a:spLocks noGrp="1"/>
          </p:cNvSpPr>
          <p:nvPr>
            <p:ph type="title"/>
          </p:nvPr>
        </p:nvSpPr>
        <p:spPr/>
        <p:txBody>
          <a:bodyPr/>
          <a:lstStyle/>
          <a:p>
            <a:r>
              <a:rPr lang="en-GB" dirty="0"/>
              <a:t>Exercise: sample time bar provision</a:t>
            </a:r>
          </a:p>
        </p:txBody>
      </p:sp>
      <p:pic>
        <p:nvPicPr>
          <p:cNvPr id="19" name="Picture 18">
            <a:extLst>
              <a:ext uri="{FF2B5EF4-FFF2-40B4-BE49-F238E27FC236}">
                <a16:creationId xmlns:a16="http://schemas.microsoft.com/office/drawing/2014/main" id="{52A78385-359E-FCD1-F28A-A36E7C0A0BE2}"/>
              </a:ext>
            </a:extLst>
          </p:cNvPr>
          <p:cNvPicPr>
            <a:picLocks noChangeAspect="1"/>
          </p:cNvPicPr>
          <p:nvPr/>
        </p:nvPicPr>
        <p:blipFill>
          <a:blip r:embed="rId3"/>
          <a:stretch>
            <a:fillRect/>
          </a:stretch>
        </p:blipFill>
        <p:spPr>
          <a:xfrm>
            <a:off x="1918447" y="1972458"/>
            <a:ext cx="8602618" cy="1855626"/>
          </a:xfrm>
          <a:prstGeom prst="rect">
            <a:avLst/>
          </a:prstGeom>
        </p:spPr>
      </p:pic>
      <p:sp>
        <p:nvSpPr>
          <p:cNvPr id="20" name="TextBox 19">
            <a:extLst>
              <a:ext uri="{FF2B5EF4-FFF2-40B4-BE49-F238E27FC236}">
                <a16:creationId xmlns:a16="http://schemas.microsoft.com/office/drawing/2014/main" id="{85D3AC7A-E2AC-5BBB-5569-39DB85E4B697}"/>
              </a:ext>
            </a:extLst>
          </p:cNvPr>
          <p:cNvSpPr txBox="1"/>
          <p:nvPr/>
        </p:nvSpPr>
        <p:spPr>
          <a:xfrm>
            <a:off x="5659715" y="4382904"/>
            <a:ext cx="5922684" cy="1077218"/>
          </a:xfrm>
          <a:prstGeom prst="rect">
            <a:avLst/>
          </a:prstGeom>
          <a:noFill/>
        </p:spPr>
        <p:txBody>
          <a:bodyPr wrap="square" rtlCol="0">
            <a:spAutoFit/>
          </a:bodyPr>
          <a:lstStyle/>
          <a:p>
            <a:r>
              <a:rPr lang="en-GB" sz="3200" dirty="0">
                <a:latin typeface="Arial" panose="020B0604020202020204" pitchFamily="34" charset="0"/>
                <a:cs typeface="Arial" panose="020B0604020202020204" pitchFamily="34" charset="0"/>
              </a:rPr>
              <a:t>Deemed service of proceedings in the context of time bars</a:t>
            </a:r>
          </a:p>
        </p:txBody>
      </p:sp>
      <p:cxnSp>
        <p:nvCxnSpPr>
          <p:cNvPr id="4" name="Straight Connector 3">
            <a:extLst>
              <a:ext uri="{FF2B5EF4-FFF2-40B4-BE49-F238E27FC236}">
                <a16:creationId xmlns:a16="http://schemas.microsoft.com/office/drawing/2014/main" id="{DF89E25D-59C9-3CEF-A901-549055C99B1B}"/>
              </a:ext>
            </a:extLst>
          </p:cNvPr>
          <p:cNvCxnSpPr/>
          <p:nvPr/>
        </p:nvCxnSpPr>
        <p:spPr>
          <a:xfrm>
            <a:off x="7632700" y="3302000"/>
            <a:ext cx="666750" cy="0"/>
          </a:xfrm>
          <a:prstGeom prst="line">
            <a:avLst/>
          </a:prstGeom>
        </p:spPr>
        <p:style>
          <a:lnRef idx="2">
            <a:schemeClr val="dk1"/>
          </a:lnRef>
          <a:fillRef idx="0">
            <a:schemeClr val="dk1"/>
          </a:fillRef>
          <a:effectRef idx="1">
            <a:schemeClr val="dk1"/>
          </a:effectRef>
          <a:fontRef idx="minor">
            <a:schemeClr val="tx1"/>
          </a:fontRef>
        </p:style>
      </p:cxnSp>
      <p:cxnSp>
        <p:nvCxnSpPr>
          <p:cNvPr id="6" name="Straight Connector 5">
            <a:extLst>
              <a:ext uri="{FF2B5EF4-FFF2-40B4-BE49-F238E27FC236}">
                <a16:creationId xmlns:a16="http://schemas.microsoft.com/office/drawing/2014/main" id="{1D1B9B0B-EA1B-4576-BF76-C5EEB781967D}"/>
              </a:ext>
            </a:extLst>
          </p:cNvPr>
          <p:cNvCxnSpPr/>
          <p:nvPr/>
        </p:nvCxnSpPr>
        <p:spPr>
          <a:xfrm>
            <a:off x="4870450" y="3828084"/>
            <a:ext cx="3549650" cy="0"/>
          </a:xfrm>
          <a:prstGeom prst="line">
            <a:avLst/>
          </a:prstGeom>
        </p:spPr>
        <p:style>
          <a:lnRef idx="2">
            <a:schemeClr val="dk1"/>
          </a:lnRef>
          <a:fillRef idx="0">
            <a:schemeClr val="dk1"/>
          </a:fillRef>
          <a:effectRef idx="1">
            <a:schemeClr val="dk1"/>
          </a:effectRef>
          <a:fontRef idx="minor">
            <a:schemeClr val="tx1"/>
          </a:fontRef>
        </p:style>
      </p:cxnSp>
      <p:cxnSp>
        <p:nvCxnSpPr>
          <p:cNvPr id="12" name="Straight Arrow Connector 11">
            <a:extLst>
              <a:ext uri="{FF2B5EF4-FFF2-40B4-BE49-F238E27FC236}">
                <a16:creationId xmlns:a16="http://schemas.microsoft.com/office/drawing/2014/main" id="{4A06318C-B966-9512-DF42-C90D05E5CCBC}"/>
              </a:ext>
            </a:extLst>
          </p:cNvPr>
          <p:cNvCxnSpPr/>
          <p:nvPr/>
        </p:nvCxnSpPr>
        <p:spPr>
          <a:xfrm>
            <a:off x="8528050" y="3644900"/>
            <a:ext cx="565150" cy="73800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79264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AEAFF4-E445-E9C9-D98A-AD05A0E76D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A9CA8B-B414-983B-5317-41C777D96F39}"/>
              </a:ext>
            </a:extLst>
          </p:cNvPr>
          <p:cNvSpPr>
            <a:spLocks noGrp="1"/>
          </p:cNvSpPr>
          <p:nvPr>
            <p:ph type="title"/>
          </p:nvPr>
        </p:nvSpPr>
        <p:spPr/>
        <p:txBody>
          <a:bodyPr/>
          <a:lstStyle/>
          <a:p>
            <a:r>
              <a:rPr lang="en-GB" dirty="0"/>
              <a:t>Parameters of the interpretive exercise</a:t>
            </a:r>
          </a:p>
        </p:txBody>
      </p:sp>
      <p:sp>
        <p:nvSpPr>
          <p:cNvPr id="3" name="Content Placeholder 2">
            <a:extLst>
              <a:ext uri="{FF2B5EF4-FFF2-40B4-BE49-F238E27FC236}">
                <a16:creationId xmlns:a16="http://schemas.microsoft.com/office/drawing/2014/main" id="{85849053-AC78-13C6-5D95-D5990D46DB77}"/>
              </a:ext>
            </a:extLst>
          </p:cNvPr>
          <p:cNvSpPr>
            <a:spLocks noGrp="1"/>
          </p:cNvSpPr>
          <p:nvPr>
            <p:ph idx="1"/>
          </p:nvPr>
        </p:nvSpPr>
        <p:spPr/>
        <p:txBody>
          <a:bodyPr/>
          <a:lstStyle/>
          <a:p>
            <a:r>
              <a:rPr lang="en-US" dirty="0"/>
              <a:t>Tempered by commercial common sense? </a:t>
            </a:r>
            <a:r>
              <a:rPr lang="en-US" i="1" dirty="0"/>
              <a:t>Arab Lawyers Network Company Limited v Thomas Reuters (Professional) UK Limited</a:t>
            </a:r>
            <a:r>
              <a:rPr lang="en-US" dirty="0"/>
              <a:t> [2021] EWHC 1728 (Comm):</a:t>
            </a:r>
          </a:p>
        </p:txBody>
      </p:sp>
      <p:pic>
        <p:nvPicPr>
          <p:cNvPr id="8" name="Picture 7">
            <a:extLst>
              <a:ext uri="{FF2B5EF4-FFF2-40B4-BE49-F238E27FC236}">
                <a16:creationId xmlns:a16="http://schemas.microsoft.com/office/drawing/2014/main" id="{1BA99E5B-7DB1-3419-E5DD-9428673EC574}"/>
              </a:ext>
            </a:extLst>
          </p:cNvPr>
          <p:cNvPicPr>
            <a:picLocks noChangeAspect="1"/>
          </p:cNvPicPr>
          <p:nvPr/>
        </p:nvPicPr>
        <p:blipFill>
          <a:blip r:embed="rId2"/>
          <a:stretch>
            <a:fillRect/>
          </a:stretch>
        </p:blipFill>
        <p:spPr>
          <a:xfrm>
            <a:off x="4565148" y="3208428"/>
            <a:ext cx="7097137" cy="3649572"/>
          </a:xfrm>
          <a:prstGeom prst="rect">
            <a:avLst/>
          </a:prstGeom>
        </p:spPr>
      </p:pic>
    </p:spTree>
    <p:extLst>
      <p:ext uri="{BB962C8B-B14F-4D97-AF65-F5344CB8AC3E}">
        <p14:creationId xmlns:p14="http://schemas.microsoft.com/office/powerpoint/2010/main" val="36891421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F6BD14-F5D8-5136-6764-E9DE5B66BD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BEE8C1-97AD-82CB-2193-BC77D11F1460}"/>
              </a:ext>
            </a:extLst>
          </p:cNvPr>
          <p:cNvSpPr>
            <a:spLocks noGrp="1"/>
          </p:cNvSpPr>
          <p:nvPr>
            <p:ph type="title"/>
          </p:nvPr>
        </p:nvSpPr>
        <p:spPr/>
        <p:txBody>
          <a:bodyPr/>
          <a:lstStyle/>
          <a:p>
            <a:r>
              <a:rPr lang="en-GB" dirty="0"/>
              <a:t>Service </a:t>
            </a:r>
            <a:r>
              <a:rPr lang="en-GB"/>
              <a:t>of proceedings</a:t>
            </a:r>
            <a:endParaRPr lang="en-GB" dirty="0"/>
          </a:p>
        </p:txBody>
      </p:sp>
      <p:sp>
        <p:nvSpPr>
          <p:cNvPr id="3" name="Content Placeholder 2">
            <a:extLst>
              <a:ext uri="{FF2B5EF4-FFF2-40B4-BE49-F238E27FC236}">
                <a16:creationId xmlns:a16="http://schemas.microsoft.com/office/drawing/2014/main" id="{0053ECF1-34CE-628E-B2C6-B4DC27085AD8}"/>
              </a:ext>
            </a:extLst>
          </p:cNvPr>
          <p:cNvSpPr>
            <a:spLocks noGrp="1"/>
          </p:cNvSpPr>
          <p:nvPr>
            <p:ph idx="1"/>
          </p:nvPr>
        </p:nvSpPr>
        <p:spPr/>
        <p:txBody>
          <a:bodyPr/>
          <a:lstStyle/>
          <a:p>
            <a:r>
              <a:rPr lang="en-US" dirty="0"/>
              <a:t>Deemed service under CPR 6.14 or factual service under CPR 7.5?</a:t>
            </a:r>
          </a:p>
        </p:txBody>
      </p:sp>
      <p:pic>
        <p:nvPicPr>
          <p:cNvPr id="6" name="Picture 5">
            <a:extLst>
              <a:ext uri="{FF2B5EF4-FFF2-40B4-BE49-F238E27FC236}">
                <a16:creationId xmlns:a16="http://schemas.microsoft.com/office/drawing/2014/main" id="{2C7064D0-A277-68C8-3E12-E5156C87AF63}"/>
              </a:ext>
            </a:extLst>
          </p:cNvPr>
          <p:cNvPicPr>
            <a:picLocks noChangeAspect="1"/>
          </p:cNvPicPr>
          <p:nvPr/>
        </p:nvPicPr>
        <p:blipFill>
          <a:blip r:embed="rId2"/>
          <a:stretch>
            <a:fillRect/>
          </a:stretch>
        </p:blipFill>
        <p:spPr>
          <a:xfrm>
            <a:off x="4747460" y="2413000"/>
            <a:ext cx="5742740" cy="4326624"/>
          </a:xfrm>
          <a:prstGeom prst="rect">
            <a:avLst/>
          </a:prstGeom>
        </p:spPr>
      </p:pic>
    </p:spTree>
    <p:extLst>
      <p:ext uri="{BB962C8B-B14F-4D97-AF65-F5344CB8AC3E}">
        <p14:creationId xmlns:p14="http://schemas.microsoft.com/office/powerpoint/2010/main" val="9482528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A05835-978C-A59C-C430-572AEDAC3C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E55BCB-1B59-9BE3-FC05-58321780E7EC}"/>
              </a:ext>
            </a:extLst>
          </p:cNvPr>
          <p:cNvSpPr>
            <a:spLocks noGrp="1"/>
          </p:cNvSpPr>
          <p:nvPr>
            <p:ph type="title"/>
          </p:nvPr>
        </p:nvSpPr>
        <p:spPr/>
        <p:txBody>
          <a:bodyPr/>
          <a:lstStyle/>
          <a:p>
            <a:r>
              <a:rPr lang="en-GB" dirty="0"/>
              <a:t>Service </a:t>
            </a:r>
            <a:r>
              <a:rPr lang="en-GB"/>
              <a:t>of proceedings</a:t>
            </a:r>
            <a:endParaRPr lang="en-GB" dirty="0"/>
          </a:p>
        </p:txBody>
      </p:sp>
      <p:sp>
        <p:nvSpPr>
          <p:cNvPr id="3" name="Content Placeholder 2">
            <a:extLst>
              <a:ext uri="{FF2B5EF4-FFF2-40B4-BE49-F238E27FC236}">
                <a16:creationId xmlns:a16="http://schemas.microsoft.com/office/drawing/2014/main" id="{D5AC14C4-BAE8-75AE-EA2B-08A2BE085DCC}"/>
              </a:ext>
            </a:extLst>
          </p:cNvPr>
          <p:cNvSpPr>
            <a:spLocks noGrp="1"/>
          </p:cNvSpPr>
          <p:nvPr>
            <p:ph idx="1"/>
          </p:nvPr>
        </p:nvSpPr>
        <p:spPr/>
        <p:txBody>
          <a:bodyPr/>
          <a:lstStyle/>
          <a:p>
            <a:r>
              <a:rPr lang="en-US" dirty="0"/>
              <a:t>Deemed service under the CPR not applicable to such clauses – </a:t>
            </a:r>
            <a:r>
              <a:rPr lang="en-US" i="1" dirty="0"/>
              <a:t>Ageas (UK) Limited v Kwik-Fit (GB) Limited</a:t>
            </a:r>
            <a:r>
              <a:rPr lang="en-US" dirty="0"/>
              <a:t> [2013] EWHC 3261 (QB) at [79].</a:t>
            </a:r>
          </a:p>
        </p:txBody>
      </p:sp>
      <p:pic>
        <p:nvPicPr>
          <p:cNvPr id="8" name="Picture 7">
            <a:extLst>
              <a:ext uri="{FF2B5EF4-FFF2-40B4-BE49-F238E27FC236}">
                <a16:creationId xmlns:a16="http://schemas.microsoft.com/office/drawing/2014/main" id="{C083D206-3F59-B137-C648-EFAFCBFC9DA4}"/>
              </a:ext>
            </a:extLst>
          </p:cNvPr>
          <p:cNvPicPr>
            <a:picLocks noChangeAspect="1"/>
          </p:cNvPicPr>
          <p:nvPr/>
        </p:nvPicPr>
        <p:blipFill>
          <a:blip r:embed="rId2"/>
          <a:stretch>
            <a:fillRect/>
          </a:stretch>
        </p:blipFill>
        <p:spPr>
          <a:xfrm>
            <a:off x="4385776" y="3429000"/>
            <a:ext cx="6963747" cy="1638529"/>
          </a:xfrm>
          <a:prstGeom prst="rect">
            <a:avLst/>
          </a:prstGeom>
        </p:spPr>
      </p:pic>
      <p:pic>
        <p:nvPicPr>
          <p:cNvPr id="10" name="Picture 9">
            <a:extLst>
              <a:ext uri="{FF2B5EF4-FFF2-40B4-BE49-F238E27FC236}">
                <a16:creationId xmlns:a16="http://schemas.microsoft.com/office/drawing/2014/main" id="{A2F05901-674F-CD17-A442-ED15A61EE6DD}"/>
              </a:ext>
            </a:extLst>
          </p:cNvPr>
          <p:cNvPicPr>
            <a:picLocks noChangeAspect="1"/>
          </p:cNvPicPr>
          <p:nvPr/>
        </p:nvPicPr>
        <p:blipFill>
          <a:blip r:embed="rId3"/>
          <a:stretch>
            <a:fillRect/>
          </a:stretch>
        </p:blipFill>
        <p:spPr>
          <a:xfrm>
            <a:off x="4395303" y="5014844"/>
            <a:ext cx="6954220" cy="981212"/>
          </a:xfrm>
          <a:prstGeom prst="rect">
            <a:avLst/>
          </a:prstGeom>
        </p:spPr>
      </p:pic>
    </p:spTree>
    <p:extLst>
      <p:ext uri="{BB962C8B-B14F-4D97-AF65-F5344CB8AC3E}">
        <p14:creationId xmlns:p14="http://schemas.microsoft.com/office/powerpoint/2010/main" val="20818495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EA16CA-71C9-B6F2-CAE7-E4298841AD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C601A5-02CC-8941-D192-C02FE8CBE96D}"/>
              </a:ext>
            </a:extLst>
          </p:cNvPr>
          <p:cNvSpPr>
            <a:spLocks noGrp="1"/>
          </p:cNvSpPr>
          <p:nvPr>
            <p:ph type="title"/>
          </p:nvPr>
        </p:nvSpPr>
        <p:spPr/>
        <p:txBody>
          <a:bodyPr/>
          <a:lstStyle/>
          <a:p>
            <a:r>
              <a:rPr lang="en-GB" dirty="0"/>
              <a:t>Service </a:t>
            </a:r>
            <a:r>
              <a:rPr lang="en-GB"/>
              <a:t>of proceedings</a:t>
            </a:r>
            <a:endParaRPr lang="en-GB" dirty="0"/>
          </a:p>
        </p:txBody>
      </p:sp>
      <p:sp>
        <p:nvSpPr>
          <p:cNvPr id="3" name="Content Placeholder 2">
            <a:extLst>
              <a:ext uri="{FF2B5EF4-FFF2-40B4-BE49-F238E27FC236}">
                <a16:creationId xmlns:a16="http://schemas.microsoft.com/office/drawing/2014/main" id="{D9F35BF2-E78B-51CD-F42F-670F5592B43E}"/>
              </a:ext>
            </a:extLst>
          </p:cNvPr>
          <p:cNvSpPr>
            <a:spLocks noGrp="1"/>
          </p:cNvSpPr>
          <p:nvPr>
            <p:ph idx="1"/>
          </p:nvPr>
        </p:nvSpPr>
        <p:spPr/>
        <p:txBody>
          <a:bodyPr/>
          <a:lstStyle/>
          <a:p>
            <a:r>
              <a:rPr lang="en-US" dirty="0"/>
              <a:t>Reasoning followed in this respect – </a:t>
            </a:r>
            <a:r>
              <a:rPr lang="en-US" i="1" dirty="0"/>
              <a:t>T&amp;L Sugars Limited v Tate &amp; Lyle Industries Limited</a:t>
            </a:r>
            <a:r>
              <a:rPr lang="en-US" dirty="0"/>
              <a:t> [2014] EWHC 1066 (Comm) at [31].</a:t>
            </a:r>
          </a:p>
        </p:txBody>
      </p:sp>
      <p:pic>
        <p:nvPicPr>
          <p:cNvPr id="5" name="Picture 4">
            <a:extLst>
              <a:ext uri="{FF2B5EF4-FFF2-40B4-BE49-F238E27FC236}">
                <a16:creationId xmlns:a16="http://schemas.microsoft.com/office/drawing/2014/main" id="{EC08CE5F-1884-4E09-FE8E-48A1469F9B5C}"/>
              </a:ext>
            </a:extLst>
          </p:cNvPr>
          <p:cNvPicPr>
            <a:picLocks noChangeAspect="1"/>
          </p:cNvPicPr>
          <p:nvPr/>
        </p:nvPicPr>
        <p:blipFill>
          <a:blip r:embed="rId2"/>
          <a:stretch>
            <a:fillRect/>
          </a:stretch>
        </p:blipFill>
        <p:spPr>
          <a:xfrm>
            <a:off x="4311126" y="2855655"/>
            <a:ext cx="7506748" cy="3686689"/>
          </a:xfrm>
          <a:prstGeom prst="rect">
            <a:avLst/>
          </a:prstGeom>
        </p:spPr>
      </p:pic>
    </p:spTree>
    <p:extLst>
      <p:ext uri="{BB962C8B-B14F-4D97-AF65-F5344CB8AC3E}">
        <p14:creationId xmlns:p14="http://schemas.microsoft.com/office/powerpoint/2010/main" val="6356569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497093-CBB7-EBA9-DDBD-0ED5D7F5FA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4BC46B-2641-D984-C614-EA8702C4B0DD}"/>
              </a:ext>
            </a:extLst>
          </p:cNvPr>
          <p:cNvSpPr>
            <a:spLocks noGrp="1"/>
          </p:cNvSpPr>
          <p:nvPr>
            <p:ph type="title"/>
          </p:nvPr>
        </p:nvSpPr>
        <p:spPr/>
        <p:txBody>
          <a:bodyPr/>
          <a:lstStyle/>
          <a:p>
            <a:r>
              <a:rPr lang="en-GB" dirty="0"/>
              <a:t>Service </a:t>
            </a:r>
            <a:r>
              <a:rPr lang="en-GB"/>
              <a:t>of proceedings</a:t>
            </a:r>
            <a:endParaRPr lang="en-GB" dirty="0"/>
          </a:p>
        </p:txBody>
      </p:sp>
      <p:sp>
        <p:nvSpPr>
          <p:cNvPr id="3" name="Content Placeholder 2">
            <a:extLst>
              <a:ext uri="{FF2B5EF4-FFF2-40B4-BE49-F238E27FC236}">
                <a16:creationId xmlns:a16="http://schemas.microsoft.com/office/drawing/2014/main" id="{526E096F-7629-00C9-E371-BF3204AB1C58}"/>
              </a:ext>
            </a:extLst>
          </p:cNvPr>
          <p:cNvSpPr>
            <a:spLocks noGrp="1"/>
          </p:cNvSpPr>
          <p:nvPr>
            <p:ph idx="1"/>
          </p:nvPr>
        </p:nvSpPr>
        <p:spPr/>
        <p:txBody>
          <a:bodyPr/>
          <a:lstStyle/>
          <a:p>
            <a:r>
              <a:rPr lang="en-US" i="1" dirty="0"/>
              <a:t>Obiter</a:t>
            </a:r>
            <a:r>
              <a:rPr lang="en-US" dirty="0"/>
              <a:t> criticism of this state of affairs – </a:t>
            </a:r>
            <a:r>
              <a:rPr lang="en-US" i="1" dirty="0"/>
              <a:t>Brightside Group Limited v RSM UK Audit LLP</a:t>
            </a:r>
            <a:r>
              <a:rPr lang="en-US" dirty="0"/>
              <a:t> [2017] EWHC 6 (Comm) from [21]-[30].</a:t>
            </a:r>
          </a:p>
        </p:txBody>
      </p:sp>
    </p:spTree>
    <p:extLst>
      <p:ext uri="{BB962C8B-B14F-4D97-AF65-F5344CB8AC3E}">
        <p14:creationId xmlns:p14="http://schemas.microsoft.com/office/powerpoint/2010/main" val="24143804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8C68EA-3D6D-36B4-22C9-AAC9A5D00A2F}"/>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0C0D1DE9-C43D-98AA-02E3-9E8BBA72314C}"/>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59B94A93-E1BA-D9C7-3CA2-AF7FAD39ABC2}"/>
              </a:ext>
            </a:extLst>
          </p:cNvPr>
          <p:cNvSpPr txBox="1"/>
          <p:nvPr/>
        </p:nvSpPr>
        <p:spPr>
          <a:xfrm>
            <a:off x="855124" y="5198181"/>
            <a:ext cx="5240876" cy="678134"/>
          </a:xfrm>
          <a:prstGeom prst="rect">
            <a:avLst/>
          </a:prstGeom>
          <a:noFill/>
        </p:spPr>
        <p:txBody>
          <a:bodyPr wrap="square" rtlCol="0">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E51919"/>
                </a:solidFill>
                <a:effectLst/>
                <a:uLnTx/>
                <a:uFillTx/>
                <a:latin typeface="Arial" panose="020B0604020202020204" pitchFamily="34" charset="0"/>
                <a:ea typeface="+mn-ea"/>
                <a:cs typeface="Arial" panose="020B0604020202020204" pitchFamily="34" charset="0"/>
              </a:rPr>
              <a:t>Jian Jun (JJ) Liew</a:t>
            </a:r>
          </a:p>
          <a:p>
            <a:pPr lvl="0">
              <a:lnSpc>
                <a:spcPct val="110000"/>
              </a:lnSpc>
              <a:defRPr/>
            </a:pPr>
            <a:r>
              <a:rPr lang="en-GB" dirty="0">
                <a:solidFill>
                  <a:srgbClr val="E51919"/>
                </a:solidFill>
                <a:latin typeface="Arial" panose="020B0604020202020204" pitchFamily="34" charset="0"/>
                <a:cs typeface="Arial" panose="020B0604020202020204" pitchFamily="34" charset="0"/>
              </a:rPr>
              <a:t>jj.liew@newsquarechambers.co.uk</a:t>
            </a:r>
            <a:endParaRPr kumimoji="0" lang="en-GB" sz="1800" b="0" i="0" u="none" strike="noStrike" kern="1200" cap="none" spc="0" normalizeH="0" baseline="0" noProof="0" dirty="0">
              <a:ln>
                <a:noFill/>
              </a:ln>
              <a:solidFill>
                <a:srgbClr val="E51919"/>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3C48E2E7-B43E-5A76-53C7-7AC896C098D7}"/>
              </a:ext>
            </a:extLst>
          </p:cNvPr>
          <p:cNvSpPr txBox="1"/>
          <p:nvPr/>
        </p:nvSpPr>
        <p:spPr>
          <a:xfrm>
            <a:off x="794717" y="1562940"/>
            <a:ext cx="693005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Thank you for joining</a:t>
            </a:r>
            <a:endParaRPr kumimoji="0" lang="en-ES" sz="4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51084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AD4084-2528-851C-05A9-B3C4C7CB04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587674-0EB3-9421-3042-4701CF761F5B}"/>
              </a:ext>
            </a:extLst>
          </p:cNvPr>
          <p:cNvSpPr>
            <a:spLocks noGrp="1"/>
          </p:cNvSpPr>
          <p:nvPr>
            <p:ph type="title"/>
          </p:nvPr>
        </p:nvSpPr>
        <p:spPr/>
        <p:txBody>
          <a:bodyPr/>
          <a:lstStyle/>
          <a:p>
            <a:r>
              <a:rPr lang="en-GB" dirty="0"/>
              <a:t>Parameters of the interpretive exercise</a:t>
            </a:r>
          </a:p>
        </p:txBody>
      </p:sp>
      <p:sp>
        <p:nvSpPr>
          <p:cNvPr id="3" name="Content Placeholder 2">
            <a:extLst>
              <a:ext uri="{FF2B5EF4-FFF2-40B4-BE49-F238E27FC236}">
                <a16:creationId xmlns:a16="http://schemas.microsoft.com/office/drawing/2014/main" id="{147B1856-E049-4DF3-2E46-70FA338808E8}"/>
              </a:ext>
            </a:extLst>
          </p:cNvPr>
          <p:cNvSpPr>
            <a:spLocks noGrp="1"/>
          </p:cNvSpPr>
          <p:nvPr>
            <p:ph idx="1"/>
          </p:nvPr>
        </p:nvSpPr>
        <p:spPr/>
        <p:txBody>
          <a:bodyPr/>
          <a:lstStyle/>
          <a:p>
            <a:r>
              <a:rPr lang="en-US" dirty="0"/>
              <a:t>Tempered by commercial common sense? </a:t>
            </a:r>
            <a:r>
              <a:rPr lang="en-US" i="1" dirty="0"/>
              <a:t>Arab Lawyers Network Company Limited v Thomas Reuters (Professional) UK Limited</a:t>
            </a:r>
            <a:r>
              <a:rPr lang="en-US" dirty="0"/>
              <a:t> [2021] EWHC 1728 (Comm):</a:t>
            </a:r>
          </a:p>
        </p:txBody>
      </p:sp>
      <p:pic>
        <p:nvPicPr>
          <p:cNvPr id="5" name="Picture 4">
            <a:extLst>
              <a:ext uri="{FF2B5EF4-FFF2-40B4-BE49-F238E27FC236}">
                <a16:creationId xmlns:a16="http://schemas.microsoft.com/office/drawing/2014/main" id="{754E66FD-1B85-B1F8-9528-B40A95ABF45A}"/>
              </a:ext>
            </a:extLst>
          </p:cNvPr>
          <p:cNvPicPr>
            <a:picLocks noChangeAspect="1"/>
          </p:cNvPicPr>
          <p:nvPr/>
        </p:nvPicPr>
        <p:blipFill>
          <a:blip r:embed="rId2"/>
          <a:stretch>
            <a:fillRect/>
          </a:stretch>
        </p:blipFill>
        <p:spPr>
          <a:xfrm>
            <a:off x="4210049" y="3324299"/>
            <a:ext cx="7660389" cy="580882"/>
          </a:xfrm>
          <a:prstGeom prst="rect">
            <a:avLst/>
          </a:prstGeom>
        </p:spPr>
      </p:pic>
      <p:pic>
        <p:nvPicPr>
          <p:cNvPr id="7" name="Picture 6">
            <a:extLst>
              <a:ext uri="{FF2B5EF4-FFF2-40B4-BE49-F238E27FC236}">
                <a16:creationId xmlns:a16="http://schemas.microsoft.com/office/drawing/2014/main" id="{357EF70E-3286-DF4D-E92D-C627C5ACA9E6}"/>
              </a:ext>
            </a:extLst>
          </p:cNvPr>
          <p:cNvPicPr>
            <a:picLocks noChangeAspect="1"/>
          </p:cNvPicPr>
          <p:nvPr/>
        </p:nvPicPr>
        <p:blipFill>
          <a:blip r:embed="rId3"/>
          <a:stretch>
            <a:fillRect/>
          </a:stretch>
        </p:blipFill>
        <p:spPr>
          <a:xfrm>
            <a:off x="4825999" y="3879781"/>
            <a:ext cx="7104652" cy="1866969"/>
          </a:xfrm>
          <a:prstGeom prst="rect">
            <a:avLst/>
          </a:prstGeom>
        </p:spPr>
      </p:pic>
    </p:spTree>
    <p:extLst>
      <p:ext uri="{BB962C8B-B14F-4D97-AF65-F5344CB8AC3E}">
        <p14:creationId xmlns:p14="http://schemas.microsoft.com/office/powerpoint/2010/main" val="4141781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B606BA-2685-E9EE-4739-23AA3260C7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0EB604-9842-570B-4687-EE93019D6E45}"/>
              </a:ext>
            </a:extLst>
          </p:cNvPr>
          <p:cNvSpPr>
            <a:spLocks noGrp="1"/>
          </p:cNvSpPr>
          <p:nvPr>
            <p:ph type="title"/>
          </p:nvPr>
        </p:nvSpPr>
        <p:spPr/>
        <p:txBody>
          <a:bodyPr/>
          <a:lstStyle/>
          <a:p>
            <a:r>
              <a:rPr lang="en-GB" dirty="0"/>
              <a:t>Parameters of the interpretive exercise</a:t>
            </a:r>
          </a:p>
        </p:txBody>
      </p:sp>
      <p:sp>
        <p:nvSpPr>
          <p:cNvPr id="3" name="Content Placeholder 2">
            <a:extLst>
              <a:ext uri="{FF2B5EF4-FFF2-40B4-BE49-F238E27FC236}">
                <a16:creationId xmlns:a16="http://schemas.microsoft.com/office/drawing/2014/main" id="{F354F4DC-FBE7-4545-1BDC-C503595BB553}"/>
              </a:ext>
            </a:extLst>
          </p:cNvPr>
          <p:cNvSpPr>
            <a:spLocks noGrp="1"/>
          </p:cNvSpPr>
          <p:nvPr>
            <p:ph idx="1"/>
          </p:nvPr>
        </p:nvSpPr>
        <p:spPr/>
        <p:txBody>
          <a:bodyPr/>
          <a:lstStyle/>
          <a:p>
            <a:r>
              <a:rPr lang="en-US" dirty="0"/>
              <a:t>Potentially reflective of the less hostile interpretation of limitation clauses v exclusion clauses? See Lewison on Interpretation of Contracts:</a:t>
            </a:r>
          </a:p>
        </p:txBody>
      </p:sp>
      <p:pic>
        <p:nvPicPr>
          <p:cNvPr id="6" name="Picture 5">
            <a:extLst>
              <a:ext uri="{FF2B5EF4-FFF2-40B4-BE49-F238E27FC236}">
                <a16:creationId xmlns:a16="http://schemas.microsoft.com/office/drawing/2014/main" id="{0AF1A241-000D-45E7-2BFE-685A0DE3189F}"/>
              </a:ext>
            </a:extLst>
          </p:cNvPr>
          <p:cNvPicPr>
            <a:picLocks noChangeAspect="1"/>
          </p:cNvPicPr>
          <p:nvPr/>
        </p:nvPicPr>
        <p:blipFill>
          <a:blip r:embed="rId2"/>
          <a:stretch>
            <a:fillRect/>
          </a:stretch>
        </p:blipFill>
        <p:spPr>
          <a:xfrm>
            <a:off x="2817239" y="3614740"/>
            <a:ext cx="8221222" cy="1457528"/>
          </a:xfrm>
          <a:prstGeom prst="rect">
            <a:avLst/>
          </a:prstGeom>
        </p:spPr>
      </p:pic>
    </p:spTree>
    <p:extLst>
      <p:ext uri="{BB962C8B-B14F-4D97-AF65-F5344CB8AC3E}">
        <p14:creationId xmlns:p14="http://schemas.microsoft.com/office/powerpoint/2010/main" val="3115373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685C4-0D77-6B92-6B54-9ABD01F845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8A93A2-C93F-8447-AAB8-95E98B9D2982}"/>
              </a:ext>
            </a:extLst>
          </p:cNvPr>
          <p:cNvSpPr>
            <a:spLocks noGrp="1"/>
          </p:cNvSpPr>
          <p:nvPr>
            <p:ph type="title"/>
          </p:nvPr>
        </p:nvSpPr>
        <p:spPr/>
        <p:txBody>
          <a:bodyPr/>
          <a:lstStyle/>
          <a:p>
            <a:r>
              <a:rPr lang="en-GB" dirty="0"/>
              <a:t>Exercise: sample time bar provision</a:t>
            </a:r>
          </a:p>
        </p:txBody>
      </p:sp>
      <p:sp>
        <p:nvSpPr>
          <p:cNvPr id="3" name="Content Placeholder 2">
            <a:extLst>
              <a:ext uri="{FF2B5EF4-FFF2-40B4-BE49-F238E27FC236}">
                <a16:creationId xmlns:a16="http://schemas.microsoft.com/office/drawing/2014/main" id="{6E744516-C08D-0766-ABF9-8165F9A40324}"/>
              </a:ext>
            </a:extLst>
          </p:cNvPr>
          <p:cNvSpPr>
            <a:spLocks noGrp="1"/>
          </p:cNvSpPr>
          <p:nvPr>
            <p:ph idx="1"/>
          </p:nvPr>
        </p:nvSpPr>
        <p:spPr/>
        <p:txBody>
          <a:bodyPr/>
          <a:lstStyle/>
          <a:p>
            <a:pPr marL="0" indent="0">
              <a:buNone/>
            </a:pPr>
            <a:endParaRPr lang="en-US" dirty="0"/>
          </a:p>
        </p:txBody>
      </p:sp>
      <p:pic>
        <p:nvPicPr>
          <p:cNvPr id="12" name="Picture 11">
            <a:extLst>
              <a:ext uri="{FF2B5EF4-FFF2-40B4-BE49-F238E27FC236}">
                <a16:creationId xmlns:a16="http://schemas.microsoft.com/office/drawing/2014/main" id="{236EF47D-B363-A0C8-AA3A-EFC64B30265D}"/>
              </a:ext>
            </a:extLst>
          </p:cNvPr>
          <p:cNvPicPr>
            <a:picLocks noChangeAspect="1"/>
          </p:cNvPicPr>
          <p:nvPr/>
        </p:nvPicPr>
        <p:blipFill>
          <a:blip r:embed="rId3"/>
          <a:stretch>
            <a:fillRect/>
          </a:stretch>
        </p:blipFill>
        <p:spPr>
          <a:xfrm>
            <a:off x="4279450" y="1228724"/>
            <a:ext cx="6484174" cy="5611998"/>
          </a:xfrm>
          <a:prstGeom prst="rect">
            <a:avLst/>
          </a:prstGeom>
        </p:spPr>
      </p:pic>
    </p:spTree>
    <p:extLst>
      <p:ext uri="{BB962C8B-B14F-4D97-AF65-F5344CB8AC3E}">
        <p14:creationId xmlns:p14="http://schemas.microsoft.com/office/powerpoint/2010/main" val="1178008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39A57D-DBAF-8899-BF3B-D39400CA7CBB}"/>
            </a:ext>
          </a:extLst>
        </p:cNvPr>
        <p:cNvGrpSpPr/>
        <p:nvPr/>
      </p:nvGrpSpPr>
      <p:grpSpPr>
        <a:xfrm>
          <a:off x="0" y="0"/>
          <a:ext cx="0" cy="0"/>
          <a:chOff x="0" y="0"/>
          <a:chExt cx="0" cy="0"/>
        </a:xfrm>
      </p:grpSpPr>
      <p:pic>
        <p:nvPicPr>
          <p:cNvPr id="20" name="Picture 19">
            <a:extLst>
              <a:ext uri="{FF2B5EF4-FFF2-40B4-BE49-F238E27FC236}">
                <a16:creationId xmlns:a16="http://schemas.microsoft.com/office/drawing/2014/main" id="{381CA361-A02F-6DAF-A764-099D5267834B}"/>
              </a:ext>
            </a:extLst>
          </p:cNvPr>
          <p:cNvPicPr>
            <a:picLocks noChangeAspect="1"/>
          </p:cNvPicPr>
          <p:nvPr/>
        </p:nvPicPr>
        <p:blipFill>
          <a:blip r:embed="rId3"/>
          <a:stretch>
            <a:fillRect/>
          </a:stretch>
        </p:blipFill>
        <p:spPr>
          <a:xfrm>
            <a:off x="2245493" y="1528649"/>
            <a:ext cx="8658461" cy="2861832"/>
          </a:xfrm>
          <a:prstGeom prst="rect">
            <a:avLst/>
          </a:prstGeom>
        </p:spPr>
      </p:pic>
      <p:sp>
        <p:nvSpPr>
          <p:cNvPr id="2" name="Title 1">
            <a:extLst>
              <a:ext uri="{FF2B5EF4-FFF2-40B4-BE49-F238E27FC236}">
                <a16:creationId xmlns:a16="http://schemas.microsoft.com/office/drawing/2014/main" id="{56D21CF7-411C-F564-D4A5-62FEDB80961F}"/>
              </a:ext>
            </a:extLst>
          </p:cNvPr>
          <p:cNvSpPr>
            <a:spLocks noGrp="1"/>
          </p:cNvSpPr>
          <p:nvPr>
            <p:ph type="title"/>
          </p:nvPr>
        </p:nvSpPr>
        <p:spPr/>
        <p:txBody>
          <a:bodyPr/>
          <a:lstStyle/>
          <a:p>
            <a:r>
              <a:rPr lang="en-GB" dirty="0"/>
              <a:t>Exercise: sample time bar provision</a:t>
            </a:r>
          </a:p>
        </p:txBody>
      </p:sp>
      <p:sp>
        <p:nvSpPr>
          <p:cNvPr id="17" name="TextBox 16">
            <a:extLst>
              <a:ext uri="{FF2B5EF4-FFF2-40B4-BE49-F238E27FC236}">
                <a16:creationId xmlns:a16="http://schemas.microsoft.com/office/drawing/2014/main" id="{26A1B9B9-FE2C-4062-8CA5-480E43D16532}"/>
              </a:ext>
            </a:extLst>
          </p:cNvPr>
          <p:cNvSpPr txBox="1"/>
          <p:nvPr/>
        </p:nvSpPr>
        <p:spPr>
          <a:xfrm>
            <a:off x="605632" y="2931832"/>
            <a:ext cx="2876549" cy="1569660"/>
          </a:xfrm>
          <a:prstGeom prst="rect">
            <a:avLst/>
          </a:prstGeom>
          <a:noFill/>
        </p:spPr>
        <p:txBody>
          <a:bodyPr wrap="square" rtlCol="0">
            <a:spAutoFit/>
          </a:bodyPr>
          <a:lstStyle/>
          <a:p>
            <a:r>
              <a:rPr lang="en-GB" sz="3200" dirty="0">
                <a:latin typeface="Arial" panose="020B0604020202020204" pitchFamily="34" charset="0"/>
                <a:cs typeface="Arial" panose="020B0604020202020204" pitchFamily="34" charset="0"/>
              </a:rPr>
              <a:t>Identity of parties to be notified</a:t>
            </a:r>
          </a:p>
        </p:txBody>
      </p:sp>
      <p:sp>
        <p:nvSpPr>
          <p:cNvPr id="18" name="TextBox 17">
            <a:extLst>
              <a:ext uri="{FF2B5EF4-FFF2-40B4-BE49-F238E27FC236}">
                <a16:creationId xmlns:a16="http://schemas.microsoft.com/office/drawing/2014/main" id="{65F64D18-1B51-6552-0E1C-47D0430E9BB4}"/>
              </a:ext>
            </a:extLst>
          </p:cNvPr>
          <p:cNvSpPr txBox="1"/>
          <p:nvPr/>
        </p:nvSpPr>
        <p:spPr>
          <a:xfrm>
            <a:off x="5930900" y="4110362"/>
            <a:ext cx="2292350" cy="1077218"/>
          </a:xfrm>
          <a:prstGeom prst="rect">
            <a:avLst/>
          </a:prstGeom>
          <a:noFill/>
        </p:spPr>
        <p:txBody>
          <a:bodyPr wrap="square" rtlCol="0">
            <a:spAutoFit/>
          </a:bodyPr>
          <a:lstStyle/>
          <a:p>
            <a:r>
              <a:rPr lang="en-GB" sz="3200" dirty="0">
                <a:latin typeface="Arial" panose="020B0604020202020204" pitchFamily="34" charset="0"/>
                <a:cs typeface="Arial" panose="020B0604020202020204" pitchFamily="34" charset="0"/>
              </a:rPr>
              <a:t>Calculation of dates</a:t>
            </a:r>
          </a:p>
        </p:txBody>
      </p:sp>
      <p:cxnSp>
        <p:nvCxnSpPr>
          <p:cNvPr id="6" name="Straight Connector 5">
            <a:extLst>
              <a:ext uri="{FF2B5EF4-FFF2-40B4-BE49-F238E27FC236}">
                <a16:creationId xmlns:a16="http://schemas.microsoft.com/office/drawing/2014/main" id="{B69BF144-9904-844F-3568-DE64A6738A0C}"/>
              </a:ext>
            </a:extLst>
          </p:cNvPr>
          <p:cNvCxnSpPr/>
          <p:nvPr/>
        </p:nvCxnSpPr>
        <p:spPr>
          <a:xfrm>
            <a:off x="3816350" y="2971800"/>
            <a:ext cx="3587750" cy="0"/>
          </a:xfrm>
          <a:prstGeom prst="line">
            <a:avLst/>
          </a:prstGeom>
        </p:spPr>
        <p:style>
          <a:lnRef idx="2">
            <a:schemeClr val="dk1"/>
          </a:lnRef>
          <a:fillRef idx="0">
            <a:schemeClr val="dk1"/>
          </a:fillRef>
          <a:effectRef idx="1">
            <a:schemeClr val="dk1"/>
          </a:effectRef>
          <a:fontRef idx="minor">
            <a:schemeClr val="tx1"/>
          </a:fontRef>
        </p:style>
      </p:cxnSp>
      <p:cxnSp>
        <p:nvCxnSpPr>
          <p:cNvPr id="8" name="Straight Connector 7">
            <a:extLst>
              <a:ext uri="{FF2B5EF4-FFF2-40B4-BE49-F238E27FC236}">
                <a16:creationId xmlns:a16="http://schemas.microsoft.com/office/drawing/2014/main" id="{ECBB2953-B1B4-7B61-920C-B7A442B03BD6}"/>
              </a:ext>
            </a:extLst>
          </p:cNvPr>
          <p:cNvCxnSpPr/>
          <p:nvPr/>
        </p:nvCxnSpPr>
        <p:spPr>
          <a:xfrm>
            <a:off x="4171950" y="3873500"/>
            <a:ext cx="3384550" cy="0"/>
          </a:xfrm>
          <a:prstGeom prst="line">
            <a:avLst/>
          </a:prstGeom>
        </p:spPr>
        <p:style>
          <a:lnRef idx="2">
            <a:schemeClr val="dk1"/>
          </a:lnRef>
          <a:fillRef idx="0">
            <a:schemeClr val="dk1"/>
          </a:fillRef>
          <a:effectRef idx="1">
            <a:schemeClr val="dk1"/>
          </a:effectRef>
          <a:fontRef idx="minor">
            <a:schemeClr val="tx1"/>
          </a:fontRef>
        </p:style>
      </p:cxnSp>
      <p:cxnSp>
        <p:nvCxnSpPr>
          <p:cNvPr id="21" name="Straight Arrow Connector 20">
            <a:extLst>
              <a:ext uri="{FF2B5EF4-FFF2-40B4-BE49-F238E27FC236}">
                <a16:creationId xmlns:a16="http://schemas.microsoft.com/office/drawing/2014/main" id="{893E77EC-4047-8B6F-B4D0-2C1BB7ED00D9}"/>
              </a:ext>
            </a:extLst>
          </p:cNvPr>
          <p:cNvCxnSpPr/>
          <p:nvPr/>
        </p:nvCxnSpPr>
        <p:spPr>
          <a:xfrm flipH="1">
            <a:off x="2749550" y="2959565"/>
            <a:ext cx="958850" cy="1900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id="{2459F7F9-1389-326B-9CC8-271B9CA5007A}"/>
              </a:ext>
            </a:extLst>
          </p:cNvPr>
          <p:cNvCxnSpPr>
            <a:endCxn id="18" idx="1"/>
          </p:cNvCxnSpPr>
          <p:nvPr/>
        </p:nvCxnSpPr>
        <p:spPr>
          <a:xfrm>
            <a:off x="5118100" y="4298950"/>
            <a:ext cx="812800" cy="35002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6016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22B9D-A042-5270-A85A-8B003F6897A7}"/>
              </a:ext>
            </a:extLst>
          </p:cNvPr>
          <p:cNvSpPr>
            <a:spLocks noGrp="1"/>
          </p:cNvSpPr>
          <p:nvPr>
            <p:ph type="title"/>
          </p:nvPr>
        </p:nvSpPr>
        <p:spPr/>
        <p:txBody>
          <a:bodyPr/>
          <a:lstStyle/>
          <a:p>
            <a:r>
              <a:rPr lang="en-GB" dirty="0"/>
              <a:t>Deemed delivery clauses</a:t>
            </a:r>
          </a:p>
        </p:txBody>
      </p:sp>
      <p:sp>
        <p:nvSpPr>
          <p:cNvPr id="3" name="Content Placeholder 2">
            <a:extLst>
              <a:ext uri="{FF2B5EF4-FFF2-40B4-BE49-F238E27FC236}">
                <a16:creationId xmlns:a16="http://schemas.microsoft.com/office/drawing/2014/main" id="{6B5162BD-AF0C-8037-F030-D4C6A57A1490}"/>
              </a:ext>
            </a:extLst>
          </p:cNvPr>
          <p:cNvSpPr>
            <a:spLocks noGrp="1"/>
          </p:cNvSpPr>
          <p:nvPr>
            <p:ph idx="1"/>
          </p:nvPr>
        </p:nvSpPr>
        <p:spPr/>
        <p:txBody>
          <a:bodyPr/>
          <a:lstStyle/>
          <a:p>
            <a:r>
              <a:rPr lang="en-GB" dirty="0"/>
              <a:t>Most well-drafted contracts will have quite extensive notification clauses. Should be strictly followed, in terms of both form of notices and deemed delivery dates.</a:t>
            </a:r>
          </a:p>
        </p:txBody>
      </p:sp>
    </p:spTree>
    <p:extLst>
      <p:ext uri="{BB962C8B-B14F-4D97-AF65-F5344CB8AC3E}">
        <p14:creationId xmlns:p14="http://schemas.microsoft.com/office/powerpoint/2010/main" val="1185903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C1FAD6-5996-7B28-9253-1575B4A2A5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4B7A23-ED25-39CB-DCE7-8E3A01C04F17}"/>
              </a:ext>
            </a:extLst>
          </p:cNvPr>
          <p:cNvSpPr>
            <a:spLocks noGrp="1"/>
          </p:cNvSpPr>
          <p:nvPr>
            <p:ph type="title"/>
          </p:nvPr>
        </p:nvSpPr>
        <p:spPr/>
        <p:txBody>
          <a:bodyPr/>
          <a:lstStyle/>
          <a:p>
            <a:r>
              <a:rPr lang="en-GB" dirty="0"/>
              <a:t>Deemed delivery clauses</a:t>
            </a:r>
          </a:p>
        </p:txBody>
      </p:sp>
      <p:sp>
        <p:nvSpPr>
          <p:cNvPr id="3" name="Content Placeholder 2">
            <a:extLst>
              <a:ext uri="{FF2B5EF4-FFF2-40B4-BE49-F238E27FC236}">
                <a16:creationId xmlns:a16="http://schemas.microsoft.com/office/drawing/2014/main" id="{2A23A96D-86F1-189F-78E4-70F18C01119A}"/>
              </a:ext>
            </a:extLst>
          </p:cNvPr>
          <p:cNvSpPr>
            <a:spLocks noGrp="1"/>
          </p:cNvSpPr>
          <p:nvPr>
            <p:ph idx="1"/>
          </p:nvPr>
        </p:nvSpPr>
        <p:spPr/>
        <p:txBody>
          <a:bodyPr/>
          <a:lstStyle/>
          <a:p>
            <a:r>
              <a:rPr lang="en-US" i="1" dirty="0"/>
              <a:t>Zayo Group International Limited v Ainger</a:t>
            </a:r>
            <a:r>
              <a:rPr lang="en-US" dirty="0"/>
              <a:t> [2017] EWHC 2542 (Comm)</a:t>
            </a:r>
            <a:r>
              <a:rPr lang="en-GB" dirty="0"/>
              <a:t> at [67] onwards.</a:t>
            </a:r>
          </a:p>
          <a:p>
            <a:r>
              <a:rPr lang="en-GB" dirty="0"/>
              <a:t>Irrelevant that the person does not stay at the address any longer, or that it is unlikely to come to their attention.</a:t>
            </a:r>
          </a:p>
        </p:txBody>
      </p:sp>
      <p:pic>
        <p:nvPicPr>
          <p:cNvPr id="5" name="Picture 4">
            <a:extLst>
              <a:ext uri="{FF2B5EF4-FFF2-40B4-BE49-F238E27FC236}">
                <a16:creationId xmlns:a16="http://schemas.microsoft.com/office/drawing/2014/main" id="{ED2F2C77-CF62-1017-1AEB-97433BB3E84F}"/>
              </a:ext>
            </a:extLst>
          </p:cNvPr>
          <p:cNvPicPr>
            <a:picLocks noChangeAspect="1"/>
          </p:cNvPicPr>
          <p:nvPr/>
        </p:nvPicPr>
        <p:blipFill>
          <a:blip r:embed="rId2"/>
          <a:stretch>
            <a:fillRect/>
          </a:stretch>
        </p:blipFill>
        <p:spPr>
          <a:xfrm>
            <a:off x="2803032" y="4084640"/>
            <a:ext cx="7068536" cy="1314633"/>
          </a:xfrm>
          <a:prstGeom prst="rect">
            <a:avLst/>
          </a:prstGeom>
        </p:spPr>
      </p:pic>
    </p:spTree>
    <p:extLst>
      <p:ext uri="{BB962C8B-B14F-4D97-AF65-F5344CB8AC3E}">
        <p14:creationId xmlns:p14="http://schemas.microsoft.com/office/powerpoint/2010/main" val="1578924057"/>
      </p:ext>
    </p:extLst>
  </p:cSld>
  <p:clrMapOvr>
    <a:masterClrMapping/>
  </p:clrMapOvr>
</p:sld>
</file>

<file path=ppt/theme/theme1.xml><?xml version="1.0" encoding="utf-8"?>
<a:theme xmlns:a="http://schemas.openxmlformats.org/drawingml/2006/main" name="New Square Chambers 2024 General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en Sans">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SC_Presentation_New" id="{D12176D6-7B8B-4306-B58E-413A4EC489B3}" vid="{9077AE19-8EDC-4A42-9B15-EFF75833EFC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EE490384DEC6849B27C36BF4794AD34" ma:contentTypeVersion="18" ma:contentTypeDescription="Create a new document." ma:contentTypeScope="" ma:versionID="f202383ba5a7a6b57173c68513d8a711">
  <xsd:schema xmlns:xsd="http://www.w3.org/2001/XMLSchema" xmlns:xs="http://www.w3.org/2001/XMLSchema" xmlns:p="http://schemas.microsoft.com/office/2006/metadata/properties" xmlns:ns2="a8c1dceb-c7c3-4db3-be2a-ed3639cb0f83" xmlns:ns3="5dbaa1e8-66a8-4b88-b2fe-a31a9713a2a5" targetNamespace="http://schemas.microsoft.com/office/2006/metadata/properties" ma:root="true" ma:fieldsID="626432c8d489379319042b5fc9a7eb16" ns2:_="" ns3:_="">
    <xsd:import namespace="a8c1dceb-c7c3-4db3-be2a-ed3639cb0f83"/>
    <xsd:import namespace="5dbaa1e8-66a8-4b88-b2fe-a31a9713a2a5"/>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ObjectDetectorVersions" minOccurs="0"/>
                <xsd:element ref="ns3:SharedWithUsers" minOccurs="0"/>
                <xsd:element ref="ns3:SharedWithDetail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c1dceb-c7c3-4db3-be2a-ed3639cb0f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69d06c8-afe6-4057-a581-1aec5e3928e2"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Location" ma:index="24"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dbaa1e8-66a8-4b88-b2fe-a31a9713a2a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a0f7795c-380d-4497-8108-9bc76fca8a26}" ma:internalName="TaxCatchAll" ma:showField="CatchAllData" ma:web="5dbaa1e8-66a8-4b88-b2fe-a31a9713a2a5">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8c1dceb-c7c3-4db3-be2a-ed3639cb0f83">
      <Terms xmlns="http://schemas.microsoft.com/office/infopath/2007/PartnerControls"/>
    </lcf76f155ced4ddcb4097134ff3c332f>
    <TaxCatchAll xmlns="5dbaa1e8-66a8-4b88-b2fe-a31a9713a2a5" xsi:nil="true"/>
  </documentManagement>
</p:properties>
</file>

<file path=customXml/itemProps1.xml><?xml version="1.0" encoding="utf-8"?>
<ds:datastoreItem xmlns:ds="http://schemas.openxmlformats.org/officeDocument/2006/customXml" ds:itemID="{C9ACA61D-F3F6-412C-B71F-EF910F6B74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c1dceb-c7c3-4db3-be2a-ed3639cb0f83"/>
    <ds:schemaRef ds:uri="5dbaa1e8-66a8-4b88-b2fe-a31a9713a2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4D23CDA-34FB-48B7-B020-D71CDA053341}">
  <ds:schemaRefs>
    <ds:schemaRef ds:uri="http://schemas.microsoft.com/sharepoint/v3/contenttype/forms"/>
  </ds:schemaRefs>
</ds:datastoreItem>
</file>

<file path=customXml/itemProps3.xml><?xml version="1.0" encoding="utf-8"?>
<ds:datastoreItem xmlns:ds="http://schemas.openxmlformats.org/officeDocument/2006/customXml" ds:itemID="{DF7C4B3B-438A-4385-959F-2098AA33366C}">
  <ds:schemaRefs>
    <ds:schemaRef ds:uri="5dbaa1e8-66a8-4b88-b2fe-a31a9713a2a5"/>
    <ds:schemaRef ds:uri="a8c1dceb-c7c3-4db3-be2a-ed3639cb0f83"/>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0</TotalTime>
  <Words>1277</Words>
  <Application>Microsoft Office PowerPoint</Application>
  <PresentationFormat>Widescreen</PresentationFormat>
  <Paragraphs>89</Paragraphs>
  <Slides>34</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Arboria Book</vt:lpstr>
      <vt:lpstr>Arial</vt:lpstr>
      <vt:lpstr>Calibri</vt:lpstr>
      <vt:lpstr>Open Sans</vt:lpstr>
      <vt:lpstr>Wingdings</vt:lpstr>
      <vt:lpstr>New Square Chambers 2024 General Theme</vt:lpstr>
      <vt:lpstr>PowerPoint Presentation</vt:lpstr>
      <vt:lpstr>Parameters of the interpretive exercise</vt:lpstr>
      <vt:lpstr>Parameters of the interpretive exercise</vt:lpstr>
      <vt:lpstr>Parameters of the interpretive exercise</vt:lpstr>
      <vt:lpstr>Parameters of the interpretive exercise</vt:lpstr>
      <vt:lpstr>Exercise: sample time bar provision</vt:lpstr>
      <vt:lpstr>Exercise: sample time bar provision</vt:lpstr>
      <vt:lpstr>Deemed delivery clauses</vt:lpstr>
      <vt:lpstr>Deemed delivery clauses</vt:lpstr>
      <vt:lpstr>Multiple parties to be notified</vt:lpstr>
      <vt:lpstr>Multiple parties to be notified</vt:lpstr>
      <vt:lpstr>Exercise: sample time bar provision</vt:lpstr>
      <vt:lpstr>Notice “of a Claim”</vt:lpstr>
      <vt:lpstr>“Reasonable detail” provisions</vt:lpstr>
      <vt:lpstr>“Reasonable detail” provisions</vt:lpstr>
      <vt:lpstr>“Reasonable detail” provisions</vt:lpstr>
      <vt:lpstr>“Reasonable detail” provisions</vt:lpstr>
      <vt:lpstr>“Reasonable detail” provisions</vt:lpstr>
      <vt:lpstr>“Reasonable detail” provisions</vt:lpstr>
      <vt:lpstr>“Estimate” provisions</vt:lpstr>
      <vt:lpstr>“Estimate” provisions</vt:lpstr>
      <vt:lpstr>“Estimate” provisions</vt:lpstr>
      <vt:lpstr>“Estimate” provisions</vt:lpstr>
      <vt:lpstr>“Estimate” provisions</vt:lpstr>
      <vt:lpstr>“Supporting documents” provisions</vt:lpstr>
      <vt:lpstr>“Supporting documents” provisions</vt:lpstr>
      <vt:lpstr>“Supporting documents” provisions</vt:lpstr>
      <vt:lpstr>“Supporting documents” provisions</vt:lpstr>
      <vt:lpstr>Exercise: sample time bar provision</vt:lpstr>
      <vt:lpstr>Service of proceedings</vt:lpstr>
      <vt:lpstr>Service of proceedings</vt:lpstr>
      <vt:lpstr>Service of proceedings</vt:lpstr>
      <vt:lpstr>Service of proceedings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Crystal Fernandes</dc:creator>
  <cp:lastModifiedBy>Jian Jun (JJ) Liew</cp:lastModifiedBy>
  <cp:revision>32</cp:revision>
  <dcterms:created xsi:type="dcterms:W3CDTF">2023-12-11T07:05:32Z</dcterms:created>
  <dcterms:modified xsi:type="dcterms:W3CDTF">2026-03-24T12:01:10Z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0x0101007EE490384DEC6849B27C36BF4794AD34</vt:lpwstr>
  </property>
  <property fmtid="{D5CDD505-2E9C-101B-9397-08002B2CF9AE}" pid="3" name="MediaServiceImageTags">
    <vt:lpwstr/>
  </property>
</Properties>
</file>