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76"/>
  </p:notesMasterIdLst>
  <p:handoutMasterIdLst>
    <p:handoutMasterId r:id="rId77"/>
  </p:handoutMasterIdLst>
  <p:sldIdLst>
    <p:sldId id="386" r:id="rId5"/>
    <p:sldId id="260" r:id="rId6"/>
    <p:sldId id="265" r:id="rId7"/>
    <p:sldId id="264" r:id="rId8"/>
    <p:sldId id="261" r:id="rId9"/>
    <p:sldId id="258" r:id="rId10"/>
    <p:sldId id="376" r:id="rId11"/>
    <p:sldId id="377" r:id="rId12"/>
    <p:sldId id="262" r:id="rId13"/>
    <p:sldId id="378" r:id="rId14"/>
    <p:sldId id="379" r:id="rId15"/>
    <p:sldId id="380" r:id="rId16"/>
    <p:sldId id="381" r:id="rId17"/>
    <p:sldId id="268" r:id="rId18"/>
    <p:sldId id="270" r:id="rId19"/>
    <p:sldId id="382" r:id="rId20"/>
    <p:sldId id="273" r:id="rId21"/>
    <p:sldId id="271" r:id="rId22"/>
    <p:sldId id="272" r:id="rId23"/>
    <p:sldId id="383" r:id="rId24"/>
    <p:sldId id="384" r:id="rId25"/>
    <p:sldId id="274" r:id="rId26"/>
    <p:sldId id="326" r:id="rId27"/>
    <p:sldId id="327" r:id="rId28"/>
    <p:sldId id="269" r:id="rId29"/>
    <p:sldId id="328" r:id="rId30"/>
    <p:sldId id="267" r:id="rId31"/>
    <p:sldId id="330" r:id="rId32"/>
    <p:sldId id="329" r:id="rId33"/>
    <p:sldId id="331" r:id="rId34"/>
    <p:sldId id="332" r:id="rId35"/>
    <p:sldId id="333" r:id="rId36"/>
    <p:sldId id="334" r:id="rId37"/>
    <p:sldId id="335" r:id="rId38"/>
    <p:sldId id="336" r:id="rId39"/>
    <p:sldId id="337" r:id="rId40"/>
    <p:sldId id="338" r:id="rId41"/>
    <p:sldId id="344" r:id="rId42"/>
    <p:sldId id="345" r:id="rId43"/>
    <p:sldId id="339" r:id="rId44"/>
    <p:sldId id="346" r:id="rId45"/>
    <p:sldId id="347" r:id="rId46"/>
    <p:sldId id="340" r:id="rId47"/>
    <p:sldId id="342" r:id="rId48"/>
    <p:sldId id="343" r:id="rId49"/>
    <p:sldId id="348" r:id="rId50"/>
    <p:sldId id="349" r:id="rId51"/>
    <p:sldId id="350" r:id="rId52"/>
    <p:sldId id="352" r:id="rId53"/>
    <p:sldId id="351" r:id="rId54"/>
    <p:sldId id="355" r:id="rId55"/>
    <p:sldId id="360" r:id="rId56"/>
    <p:sldId id="356" r:id="rId57"/>
    <p:sldId id="361" r:id="rId58"/>
    <p:sldId id="357" r:id="rId59"/>
    <p:sldId id="362" r:id="rId60"/>
    <p:sldId id="363" r:id="rId61"/>
    <p:sldId id="364" r:id="rId62"/>
    <p:sldId id="365" r:id="rId63"/>
    <p:sldId id="366" r:id="rId64"/>
    <p:sldId id="367" r:id="rId65"/>
    <p:sldId id="368" r:id="rId66"/>
    <p:sldId id="369" r:id="rId67"/>
    <p:sldId id="370" r:id="rId68"/>
    <p:sldId id="371" r:id="rId69"/>
    <p:sldId id="372" r:id="rId70"/>
    <p:sldId id="373" r:id="rId71"/>
    <p:sldId id="374" r:id="rId72"/>
    <p:sldId id="375" r:id="rId73"/>
    <p:sldId id="353" r:id="rId74"/>
    <p:sldId id="385" r:id="rId75"/>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83F"/>
    <a:srgbClr val="E51919"/>
    <a:srgbClr val="0A2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93076"/>
  </p:normalViewPr>
  <p:slideViewPr>
    <p:cSldViewPr snapToGrid="0">
      <p:cViewPr varScale="1">
        <p:scale>
          <a:sx n="99" d="100"/>
          <a:sy n="99" d="100"/>
        </p:scale>
        <p:origin x="366" y="84"/>
      </p:cViewPr>
      <p:guideLst>
        <p:guide orient="horz" pos="2205"/>
        <p:guide pos="3863"/>
      </p:guideLst>
    </p:cSldViewPr>
  </p:slideViewPr>
  <p:outlineViewPr>
    <p:cViewPr>
      <p:scale>
        <a:sx n="33" d="100"/>
        <a:sy n="33" d="100"/>
      </p:scale>
      <p:origin x="0" y="0"/>
    </p:cViewPr>
  </p:outlineViewPr>
  <p:notesTextViewPr>
    <p:cViewPr>
      <p:scale>
        <a:sx n="20" d="100"/>
        <a:sy n="2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88CC05-7980-A4E3-D8AA-A51198C53F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1672963-B292-241C-EF2F-37DA92D41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5AEE6-624A-46B7-AAD6-3715892F05FD}" type="datetimeFigureOut">
              <a:rPr lang="en-GB" smtClean="0"/>
              <a:t>05/11/2025</a:t>
            </a:fld>
            <a:endParaRPr lang="en-GB"/>
          </a:p>
        </p:txBody>
      </p:sp>
      <p:sp>
        <p:nvSpPr>
          <p:cNvPr id="4" name="Footer Placeholder 3">
            <a:extLst>
              <a:ext uri="{FF2B5EF4-FFF2-40B4-BE49-F238E27FC236}">
                <a16:creationId xmlns:a16="http://schemas.microsoft.com/office/drawing/2014/main" id="{AB9D0BC1-C16E-1286-6557-5906E3AE5C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6EAA8-587C-C062-7937-EDA9755AA7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F6A5C-86CD-409B-B52E-2FE55A9817DD}" type="slidenum">
              <a:rPr lang="en-GB" smtClean="0"/>
              <a:t>‹#›</a:t>
            </a:fld>
            <a:endParaRPr lang="en-GB"/>
          </a:p>
        </p:txBody>
      </p:sp>
    </p:spTree>
    <p:extLst>
      <p:ext uri="{BB962C8B-B14F-4D97-AF65-F5344CB8AC3E}">
        <p14:creationId xmlns:p14="http://schemas.microsoft.com/office/powerpoint/2010/main" val="413527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2F0D6-EC7A-6A46-8549-2A1E5527B24B}" type="datetimeFigureOut">
              <a:rPr lang="en-ES" smtClean="0"/>
              <a:t>11/05/2025</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C0345-B338-A042-820F-43F799424BD3}" type="slidenum">
              <a:rPr lang="en-ES" smtClean="0"/>
              <a:t>‹#›</a:t>
            </a:fld>
            <a:endParaRPr lang="en-ES"/>
          </a:p>
        </p:txBody>
      </p:sp>
    </p:spTree>
    <p:extLst>
      <p:ext uri="{BB962C8B-B14F-4D97-AF65-F5344CB8AC3E}">
        <p14:creationId xmlns:p14="http://schemas.microsoft.com/office/powerpoint/2010/main" val="171811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2</a:t>
            </a:fld>
            <a:endParaRPr lang="en-ES"/>
          </a:p>
        </p:txBody>
      </p:sp>
    </p:spTree>
    <p:extLst>
      <p:ext uri="{BB962C8B-B14F-4D97-AF65-F5344CB8AC3E}">
        <p14:creationId xmlns:p14="http://schemas.microsoft.com/office/powerpoint/2010/main" val="2999455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dirty="0">
                <a:solidFill>
                  <a:srgbClr val="FF5252"/>
                </a:solidFill>
                <a:effectLst/>
                <a:latin typeface="Arial" panose="020B0604020202020204" pitchFamily="34" charset="0"/>
                <a:cs typeface="Arial" panose="020B0604020202020204" pitchFamily="34" charset="0"/>
              </a:rPr>
              <a:t>- Only kick in on commencement date</a:t>
            </a:r>
          </a:p>
          <a:p>
            <a:r>
              <a:rPr lang="en-GB" b="0" i="0" u="none" dirty="0">
                <a:solidFill>
                  <a:srgbClr val="FF5252"/>
                </a:solidFill>
                <a:effectLst/>
                <a:latin typeface="Arial" panose="020B0604020202020204" pitchFamily="34" charset="0"/>
                <a:cs typeface="Arial" panose="020B0604020202020204" pitchFamily="34" charset="0"/>
              </a:rPr>
              <a:t>- No set </a:t>
            </a:r>
            <a:r>
              <a:rPr lang="en-GB" b="0" i="0" u="none">
                <a:solidFill>
                  <a:srgbClr val="FF5252"/>
                </a:solidFill>
                <a:effectLst/>
                <a:latin typeface="Arial" panose="020B0604020202020204" pitchFamily="34" charset="0"/>
                <a:cs typeface="Arial" panose="020B0604020202020204" pitchFamily="34" charset="0"/>
              </a:rPr>
              <a:t>date </a:t>
            </a:r>
            <a:br>
              <a:rPr lang="en-GB" b="0" i="0" u="none">
                <a:solidFill>
                  <a:srgbClr val="FF5252"/>
                </a:solidFill>
                <a:effectLst/>
                <a:latin typeface="Arial" panose="020B0604020202020204" pitchFamily="34" charset="0"/>
                <a:cs typeface="Arial" panose="020B0604020202020204" pitchFamily="34" charset="0"/>
              </a:rPr>
            </a:br>
            <a:br>
              <a:rPr lang="en-GB" b="0" i="0" u="none" dirty="0">
                <a:solidFill>
                  <a:srgbClr val="FF5252"/>
                </a:solidFill>
                <a:effectLst/>
                <a:latin typeface="Arial" panose="020B0604020202020204" pitchFamily="34" charset="0"/>
                <a:cs typeface="Arial" panose="020B0604020202020204" pitchFamily="34" charset="0"/>
              </a:rPr>
            </a:br>
            <a:r>
              <a:rPr lang="en-GB" b="0" i="0" u="none" dirty="0">
                <a:solidFill>
                  <a:srgbClr val="FF5252"/>
                </a:solidFill>
                <a:effectLst/>
                <a:latin typeface="Arial" panose="020B0604020202020204" pitchFamily="34" charset="0"/>
                <a:cs typeface="Arial" panose="020B0604020202020204" pitchFamily="34" charset="0"/>
              </a:rPr>
              <a:t>BUT:</a:t>
            </a:r>
          </a:p>
          <a:p>
            <a:r>
              <a:rPr lang="en-GB" b="0" i="0" u="none" dirty="0">
                <a:solidFill>
                  <a:srgbClr val="FF5252"/>
                </a:solidFill>
                <a:effectLst/>
                <a:latin typeface="Arial" panose="020B0604020202020204" pitchFamily="34" charset="0"/>
                <a:cs typeface="Arial" panose="020B0604020202020204" pitchFamily="34" charset="0"/>
              </a:rPr>
              <a:t>- </a:t>
            </a:r>
            <a:r>
              <a:rPr lang="en-GB" b="0" i="0" u="none" dirty="0">
                <a:solidFill>
                  <a:srgbClr val="222222"/>
                </a:solidFill>
                <a:effectLst/>
                <a:latin typeface="Arial" panose="020B0604020202020204" pitchFamily="34" charset="0"/>
                <a:cs typeface="Arial" panose="020B0604020202020204" pitchFamily="34" charset="0"/>
              </a:rPr>
              <a:t>Govt press release: rolled out “</a:t>
            </a:r>
            <a:r>
              <a:rPr lang="en-GB" b="0" i="1" u="none" dirty="0">
                <a:solidFill>
                  <a:srgbClr val="222222"/>
                </a:solidFill>
                <a:effectLst/>
                <a:latin typeface="Arial" panose="020B0604020202020204" pitchFamily="34" charset="0"/>
                <a:cs typeface="Arial" panose="020B0604020202020204" pitchFamily="34" charset="0"/>
              </a:rPr>
              <a:t>in the coming weeks</a:t>
            </a:r>
            <a:r>
              <a:rPr lang="en-GB" b="0" i="0" u="none" dirty="0">
                <a:solidFill>
                  <a:srgbClr val="222222"/>
                </a:solidFill>
                <a:effectLst/>
                <a:latin typeface="Arial" panose="020B0604020202020204" pitchFamily="34" charset="0"/>
                <a:cs typeface="Arial" panose="020B0604020202020204" pitchFamily="34" charset="0"/>
              </a:rPr>
              <a:t>.”</a:t>
            </a:r>
          </a:p>
          <a:p>
            <a:r>
              <a:rPr lang="en-GB" b="0" i="0" u="none" dirty="0">
                <a:solidFill>
                  <a:srgbClr val="222222"/>
                </a:solidFill>
                <a:effectLst/>
                <a:latin typeface="Arial" panose="020B0604020202020204" pitchFamily="34" charset="0"/>
                <a:cs typeface="Arial" panose="020B0604020202020204" pitchFamily="34" charset="0"/>
              </a:rPr>
              <a:t>- Industry pushing for 6 months from now – Apr 26 (Financial Year) </a:t>
            </a:r>
          </a:p>
          <a:p>
            <a:r>
              <a:rPr lang="en-GB" b="0" i="0" u="none" dirty="0">
                <a:solidFill>
                  <a:srgbClr val="222222"/>
                </a:solidFill>
                <a:effectLst/>
                <a:latin typeface="Arial" panose="020B0604020202020204" pitchFamily="34" charset="0"/>
                <a:cs typeface="Arial" panose="020B0604020202020204" pitchFamily="34" charset="0"/>
              </a:rPr>
              <a:t>- Rumour mill: “Spring/May 2026”</a:t>
            </a:r>
          </a:p>
          <a:p>
            <a:r>
              <a:rPr lang="en-GB" b="0" i="0" u="none" dirty="0">
                <a:solidFill>
                  <a:srgbClr val="222222"/>
                </a:solidFill>
                <a:effectLst/>
                <a:latin typeface="Arial" panose="020B0604020202020204" pitchFamily="34" charset="0"/>
                <a:cs typeface="Arial" panose="020B0604020202020204" pitchFamily="34" charset="0"/>
              </a:rPr>
              <a:t>- Remember, Remember change is potentially round the corner </a:t>
            </a:r>
          </a:p>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28</a:t>
            </a:fld>
            <a:endParaRPr lang="en-ES"/>
          </a:p>
        </p:txBody>
      </p:sp>
    </p:spTree>
    <p:extLst>
      <p:ext uri="{BB962C8B-B14F-4D97-AF65-F5344CB8AC3E}">
        <p14:creationId xmlns:p14="http://schemas.microsoft.com/office/powerpoint/2010/main" val="319321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29</a:t>
            </a:fld>
            <a:endParaRPr lang="en-ES"/>
          </a:p>
        </p:txBody>
      </p:sp>
    </p:spTree>
    <p:extLst>
      <p:ext uri="{BB962C8B-B14F-4D97-AF65-F5344CB8AC3E}">
        <p14:creationId xmlns:p14="http://schemas.microsoft.com/office/powerpoint/2010/main" val="227025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30</a:t>
            </a:fld>
            <a:endParaRPr lang="en-ES"/>
          </a:p>
        </p:txBody>
      </p:sp>
    </p:spTree>
    <p:extLst>
      <p:ext uri="{BB962C8B-B14F-4D97-AF65-F5344CB8AC3E}">
        <p14:creationId xmlns:p14="http://schemas.microsoft.com/office/powerpoint/2010/main" val="268695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31</a:t>
            </a:fld>
            <a:endParaRPr lang="en-ES"/>
          </a:p>
        </p:txBody>
      </p:sp>
    </p:spTree>
    <p:extLst>
      <p:ext uri="{BB962C8B-B14F-4D97-AF65-F5344CB8AC3E}">
        <p14:creationId xmlns:p14="http://schemas.microsoft.com/office/powerpoint/2010/main" val="3286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32</a:t>
            </a:fld>
            <a:endParaRPr lang="en-ES"/>
          </a:p>
        </p:txBody>
      </p:sp>
    </p:spTree>
    <p:extLst>
      <p:ext uri="{BB962C8B-B14F-4D97-AF65-F5344CB8AC3E}">
        <p14:creationId xmlns:p14="http://schemas.microsoft.com/office/powerpoint/2010/main" val="4124167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33</a:t>
            </a:fld>
            <a:endParaRPr lang="en-ES"/>
          </a:p>
        </p:txBody>
      </p:sp>
    </p:spTree>
    <p:extLst>
      <p:ext uri="{BB962C8B-B14F-4D97-AF65-F5344CB8AC3E}">
        <p14:creationId xmlns:p14="http://schemas.microsoft.com/office/powerpoint/2010/main" val="3051204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34</a:t>
            </a:fld>
            <a:endParaRPr lang="en-ES"/>
          </a:p>
        </p:txBody>
      </p:sp>
    </p:spTree>
    <p:extLst>
      <p:ext uri="{BB962C8B-B14F-4D97-AF65-F5344CB8AC3E}">
        <p14:creationId xmlns:p14="http://schemas.microsoft.com/office/powerpoint/2010/main" val="672303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35</a:t>
            </a:fld>
            <a:endParaRPr lang="en-ES"/>
          </a:p>
        </p:txBody>
      </p:sp>
    </p:spTree>
    <p:extLst>
      <p:ext uri="{BB962C8B-B14F-4D97-AF65-F5344CB8AC3E}">
        <p14:creationId xmlns:p14="http://schemas.microsoft.com/office/powerpoint/2010/main" val="2332979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36</a:t>
            </a:fld>
            <a:endParaRPr lang="en-ES"/>
          </a:p>
        </p:txBody>
      </p:sp>
    </p:spTree>
    <p:extLst>
      <p:ext uri="{BB962C8B-B14F-4D97-AF65-F5344CB8AC3E}">
        <p14:creationId xmlns:p14="http://schemas.microsoft.com/office/powerpoint/2010/main" val="1791405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37</a:t>
            </a:fld>
            <a:endParaRPr lang="en-ES"/>
          </a:p>
        </p:txBody>
      </p:sp>
    </p:spTree>
    <p:extLst>
      <p:ext uri="{BB962C8B-B14F-4D97-AF65-F5344CB8AC3E}">
        <p14:creationId xmlns:p14="http://schemas.microsoft.com/office/powerpoint/2010/main" val="359968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3</a:t>
            </a:fld>
            <a:endParaRPr lang="en-ES"/>
          </a:p>
        </p:txBody>
      </p:sp>
    </p:spTree>
    <p:extLst>
      <p:ext uri="{BB962C8B-B14F-4D97-AF65-F5344CB8AC3E}">
        <p14:creationId xmlns:p14="http://schemas.microsoft.com/office/powerpoint/2010/main" val="106925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0DC0345-B338-A042-820F-43F799424BD3}" type="slidenum">
              <a:rPr lang="en-ES" smtClean="0"/>
              <a:t>38</a:t>
            </a:fld>
            <a:endParaRPr lang="en-ES"/>
          </a:p>
        </p:txBody>
      </p:sp>
    </p:spTree>
    <p:extLst>
      <p:ext uri="{BB962C8B-B14F-4D97-AF65-F5344CB8AC3E}">
        <p14:creationId xmlns:p14="http://schemas.microsoft.com/office/powerpoint/2010/main" val="2818766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dirty="0">
                <a:solidFill>
                  <a:srgbClr val="FF5252"/>
                </a:solidFill>
                <a:effectLst/>
                <a:latin typeface="Arial" panose="020B0604020202020204" pitchFamily="34" charset="0"/>
                <a:cs typeface="Arial" panose="020B0604020202020204" pitchFamily="34" charset="0"/>
              </a:rPr>
              <a:t>- Only kick in on commencement date</a:t>
            </a:r>
          </a:p>
          <a:p>
            <a:r>
              <a:rPr lang="en-GB" b="0" i="0" u="none" dirty="0">
                <a:solidFill>
                  <a:srgbClr val="FF5252"/>
                </a:solidFill>
                <a:effectLst/>
                <a:latin typeface="Arial" panose="020B0604020202020204" pitchFamily="34" charset="0"/>
                <a:cs typeface="Arial" panose="020B0604020202020204" pitchFamily="34" charset="0"/>
              </a:rPr>
              <a:t>- No set </a:t>
            </a:r>
            <a:r>
              <a:rPr lang="en-GB" b="0" i="0" u="none">
                <a:solidFill>
                  <a:srgbClr val="FF5252"/>
                </a:solidFill>
                <a:effectLst/>
                <a:latin typeface="Arial" panose="020B0604020202020204" pitchFamily="34" charset="0"/>
                <a:cs typeface="Arial" panose="020B0604020202020204" pitchFamily="34" charset="0"/>
              </a:rPr>
              <a:t>date </a:t>
            </a:r>
            <a:br>
              <a:rPr lang="en-GB" b="0" i="0" u="none">
                <a:solidFill>
                  <a:srgbClr val="FF5252"/>
                </a:solidFill>
                <a:effectLst/>
                <a:latin typeface="Arial" panose="020B0604020202020204" pitchFamily="34" charset="0"/>
                <a:cs typeface="Arial" panose="020B0604020202020204" pitchFamily="34" charset="0"/>
              </a:rPr>
            </a:br>
            <a:br>
              <a:rPr lang="en-GB" b="0" i="0" u="none" dirty="0">
                <a:solidFill>
                  <a:srgbClr val="FF5252"/>
                </a:solidFill>
                <a:effectLst/>
                <a:latin typeface="Arial" panose="020B0604020202020204" pitchFamily="34" charset="0"/>
                <a:cs typeface="Arial" panose="020B0604020202020204" pitchFamily="34" charset="0"/>
              </a:rPr>
            </a:br>
            <a:r>
              <a:rPr lang="en-GB" b="0" i="0" u="none" dirty="0">
                <a:solidFill>
                  <a:srgbClr val="FF5252"/>
                </a:solidFill>
                <a:effectLst/>
                <a:latin typeface="Arial" panose="020B0604020202020204" pitchFamily="34" charset="0"/>
                <a:cs typeface="Arial" panose="020B0604020202020204" pitchFamily="34" charset="0"/>
              </a:rPr>
              <a:t>BUT:</a:t>
            </a:r>
          </a:p>
          <a:p>
            <a:r>
              <a:rPr lang="en-GB" b="0" i="0" u="none" dirty="0">
                <a:solidFill>
                  <a:srgbClr val="FF5252"/>
                </a:solidFill>
                <a:effectLst/>
                <a:latin typeface="Arial" panose="020B0604020202020204" pitchFamily="34" charset="0"/>
                <a:cs typeface="Arial" panose="020B0604020202020204" pitchFamily="34" charset="0"/>
              </a:rPr>
              <a:t>- </a:t>
            </a:r>
            <a:r>
              <a:rPr lang="en-GB" b="0" i="0" u="none" dirty="0">
                <a:solidFill>
                  <a:srgbClr val="222222"/>
                </a:solidFill>
                <a:effectLst/>
                <a:latin typeface="Arial" panose="020B0604020202020204" pitchFamily="34" charset="0"/>
                <a:cs typeface="Arial" panose="020B0604020202020204" pitchFamily="34" charset="0"/>
              </a:rPr>
              <a:t>Govt press release: rolled out “</a:t>
            </a:r>
            <a:r>
              <a:rPr lang="en-GB" b="0" i="1" u="none" dirty="0">
                <a:solidFill>
                  <a:srgbClr val="222222"/>
                </a:solidFill>
                <a:effectLst/>
                <a:latin typeface="Arial" panose="020B0604020202020204" pitchFamily="34" charset="0"/>
                <a:cs typeface="Arial" panose="020B0604020202020204" pitchFamily="34" charset="0"/>
              </a:rPr>
              <a:t>in the coming weeks</a:t>
            </a:r>
            <a:r>
              <a:rPr lang="en-GB" b="0" i="0" u="none" dirty="0">
                <a:solidFill>
                  <a:srgbClr val="222222"/>
                </a:solidFill>
                <a:effectLst/>
                <a:latin typeface="Arial" panose="020B0604020202020204" pitchFamily="34" charset="0"/>
                <a:cs typeface="Arial" panose="020B0604020202020204" pitchFamily="34" charset="0"/>
              </a:rPr>
              <a:t>.”</a:t>
            </a:r>
          </a:p>
          <a:p>
            <a:r>
              <a:rPr lang="en-GB" b="0" i="0" u="none" dirty="0">
                <a:solidFill>
                  <a:srgbClr val="222222"/>
                </a:solidFill>
                <a:effectLst/>
                <a:latin typeface="Arial" panose="020B0604020202020204" pitchFamily="34" charset="0"/>
                <a:cs typeface="Arial" panose="020B0604020202020204" pitchFamily="34" charset="0"/>
              </a:rPr>
              <a:t>- Industry pushing for 6 months from now – Apr 26 (Financial Year) </a:t>
            </a:r>
          </a:p>
          <a:p>
            <a:r>
              <a:rPr lang="en-GB" b="0" i="0" u="none" dirty="0">
                <a:solidFill>
                  <a:srgbClr val="222222"/>
                </a:solidFill>
                <a:effectLst/>
                <a:latin typeface="Arial" panose="020B0604020202020204" pitchFamily="34" charset="0"/>
                <a:cs typeface="Arial" panose="020B0604020202020204" pitchFamily="34" charset="0"/>
              </a:rPr>
              <a:t>- Rumour mill: “Spring/May 2026”</a:t>
            </a:r>
          </a:p>
          <a:p>
            <a:r>
              <a:rPr lang="en-GB" b="0" i="0" u="none" dirty="0">
                <a:solidFill>
                  <a:srgbClr val="222222"/>
                </a:solidFill>
                <a:effectLst/>
                <a:latin typeface="Arial" panose="020B0604020202020204" pitchFamily="34" charset="0"/>
                <a:cs typeface="Arial" panose="020B0604020202020204" pitchFamily="34" charset="0"/>
              </a:rPr>
              <a:t>- Remember, Remember change is potentially round the corner </a:t>
            </a:r>
          </a:p>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39</a:t>
            </a:fld>
            <a:endParaRPr lang="en-ES"/>
          </a:p>
        </p:txBody>
      </p:sp>
    </p:spTree>
    <p:extLst>
      <p:ext uri="{BB962C8B-B14F-4D97-AF65-F5344CB8AC3E}">
        <p14:creationId xmlns:p14="http://schemas.microsoft.com/office/powerpoint/2010/main" val="2877406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40</a:t>
            </a:fld>
            <a:endParaRPr lang="en-ES"/>
          </a:p>
        </p:txBody>
      </p:sp>
    </p:spTree>
    <p:extLst>
      <p:ext uri="{BB962C8B-B14F-4D97-AF65-F5344CB8AC3E}">
        <p14:creationId xmlns:p14="http://schemas.microsoft.com/office/powerpoint/2010/main" val="3265470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dirty="0">
                <a:solidFill>
                  <a:srgbClr val="FF5252"/>
                </a:solidFill>
                <a:effectLst/>
                <a:latin typeface="Arial" panose="020B0604020202020204" pitchFamily="34" charset="0"/>
                <a:cs typeface="Arial" panose="020B0604020202020204" pitchFamily="34" charset="0"/>
              </a:rPr>
              <a:t>- Only kick in on commencement date</a:t>
            </a:r>
          </a:p>
          <a:p>
            <a:r>
              <a:rPr lang="en-GB" b="0" i="0" u="none" dirty="0">
                <a:solidFill>
                  <a:srgbClr val="FF5252"/>
                </a:solidFill>
                <a:effectLst/>
                <a:latin typeface="Arial" panose="020B0604020202020204" pitchFamily="34" charset="0"/>
                <a:cs typeface="Arial" panose="020B0604020202020204" pitchFamily="34" charset="0"/>
              </a:rPr>
              <a:t>- No set </a:t>
            </a:r>
            <a:r>
              <a:rPr lang="en-GB" b="0" i="0" u="none">
                <a:solidFill>
                  <a:srgbClr val="FF5252"/>
                </a:solidFill>
                <a:effectLst/>
                <a:latin typeface="Arial" panose="020B0604020202020204" pitchFamily="34" charset="0"/>
                <a:cs typeface="Arial" panose="020B0604020202020204" pitchFamily="34" charset="0"/>
              </a:rPr>
              <a:t>date </a:t>
            </a:r>
            <a:br>
              <a:rPr lang="en-GB" b="0" i="0" u="none">
                <a:solidFill>
                  <a:srgbClr val="FF5252"/>
                </a:solidFill>
                <a:effectLst/>
                <a:latin typeface="Arial" panose="020B0604020202020204" pitchFamily="34" charset="0"/>
                <a:cs typeface="Arial" panose="020B0604020202020204" pitchFamily="34" charset="0"/>
              </a:rPr>
            </a:br>
            <a:br>
              <a:rPr lang="en-GB" b="0" i="0" u="none" dirty="0">
                <a:solidFill>
                  <a:srgbClr val="FF5252"/>
                </a:solidFill>
                <a:effectLst/>
                <a:latin typeface="Arial" panose="020B0604020202020204" pitchFamily="34" charset="0"/>
                <a:cs typeface="Arial" panose="020B0604020202020204" pitchFamily="34" charset="0"/>
              </a:rPr>
            </a:br>
            <a:r>
              <a:rPr lang="en-GB" b="0" i="0" u="none" dirty="0">
                <a:solidFill>
                  <a:srgbClr val="FF5252"/>
                </a:solidFill>
                <a:effectLst/>
                <a:latin typeface="Arial" panose="020B0604020202020204" pitchFamily="34" charset="0"/>
                <a:cs typeface="Arial" panose="020B0604020202020204" pitchFamily="34" charset="0"/>
              </a:rPr>
              <a:t>BUT:</a:t>
            </a:r>
          </a:p>
          <a:p>
            <a:r>
              <a:rPr lang="en-GB" b="0" i="0" u="none" dirty="0">
                <a:solidFill>
                  <a:srgbClr val="FF5252"/>
                </a:solidFill>
                <a:effectLst/>
                <a:latin typeface="Arial" panose="020B0604020202020204" pitchFamily="34" charset="0"/>
                <a:cs typeface="Arial" panose="020B0604020202020204" pitchFamily="34" charset="0"/>
              </a:rPr>
              <a:t>- </a:t>
            </a:r>
            <a:r>
              <a:rPr lang="en-GB" b="0" i="0" u="none" dirty="0">
                <a:solidFill>
                  <a:srgbClr val="222222"/>
                </a:solidFill>
                <a:effectLst/>
                <a:latin typeface="Arial" panose="020B0604020202020204" pitchFamily="34" charset="0"/>
                <a:cs typeface="Arial" panose="020B0604020202020204" pitchFamily="34" charset="0"/>
              </a:rPr>
              <a:t>Govt press release: rolled out “</a:t>
            </a:r>
            <a:r>
              <a:rPr lang="en-GB" b="0" i="1" u="none" dirty="0">
                <a:solidFill>
                  <a:srgbClr val="222222"/>
                </a:solidFill>
                <a:effectLst/>
                <a:latin typeface="Arial" panose="020B0604020202020204" pitchFamily="34" charset="0"/>
                <a:cs typeface="Arial" panose="020B0604020202020204" pitchFamily="34" charset="0"/>
              </a:rPr>
              <a:t>in the coming weeks</a:t>
            </a:r>
            <a:r>
              <a:rPr lang="en-GB" b="0" i="0" u="none" dirty="0">
                <a:solidFill>
                  <a:srgbClr val="222222"/>
                </a:solidFill>
                <a:effectLst/>
                <a:latin typeface="Arial" panose="020B0604020202020204" pitchFamily="34" charset="0"/>
                <a:cs typeface="Arial" panose="020B0604020202020204" pitchFamily="34" charset="0"/>
              </a:rPr>
              <a:t>.”</a:t>
            </a:r>
          </a:p>
          <a:p>
            <a:r>
              <a:rPr lang="en-GB" b="0" i="0" u="none" dirty="0">
                <a:solidFill>
                  <a:srgbClr val="222222"/>
                </a:solidFill>
                <a:effectLst/>
                <a:latin typeface="Arial" panose="020B0604020202020204" pitchFamily="34" charset="0"/>
                <a:cs typeface="Arial" panose="020B0604020202020204" pitchFamily="34" charset="0"/>
              </a:rPr>
              <a:t>- Industry pushing for 6 months from now – Apr 26 (Financial Year) </a:t>
            </a:r>
          </a:p>
          <a:p>
            <a:r>
              <a:rPr lang="en-GB" b="0" i="0" u="none" dirty="0">
                <a:solidFill>
                  <a:srgbClr val="222222"/>
                </a:solidFill>
                <a:effectLst/>
                <a:latin typeface="Arial" panose="020B0604020202020204" pitchFamily="34" charset="0"/>
                <a:cs typeface="Arial" panose="020B0604020202020204" pitchFamily="34" charset="0"/>
              </a:rPr>
              <a:t>- Rumour mill: “Spring/May 2026”</a:t>
            </a:r>
          </a:p>
          <a:p>
            <a:r>
              <a:rPr lang="en-GB" b="0" i="0" u="none" dirty="0">
                <a:solidFill>
                  <a:srgbClr val="222222"/>
                </a:solidFill>
                <a:effectLst/>
                <a:latin typeface="Arial" panose="020B0604020202020204" pitchFamily="34" charset="0"/>
                <a:cs typeface="Arial" panose="020B0604020202020204" pitchFamily="34" charset="0"/>
              </a:rPr>
              <a:t>- Remember, Remember change is potentially round the corner </a:t>
            </a:r>
          </a:p>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41</a:t>
            </a:fld>
            <a:endParaRPr lang="en-ES"/>
          </a:p>
        </p:txBody>
      </p:sp>
    </p:spTree>
    <p:extLst>
      <p:ext uri="{BB962C8B-B14F-4D97-AF65-F5344CB8AC3E}">
        <p14:creationId xmlns:p14="http://schemas.microsoft.com/office/powerpoint/2010/main" val="595735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42</a:t>
            </a:fld>
            <a:endParaRPr lang="en-ES"/>
          </a:p>
        </p:txBody>
      </p:sp>
    </p:spTree>
    <p:extLst>
      <p:ext uri="{BB962C8B-B14F-4D97-AF65-F5344CB8AC3E}">
        <p14:creationId xmlns:p14="http://schemas.microsoft.com/office/powerpoint/2010/main" val="2664545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43</a:t>
            </a:fld>
            <a:endParaRPr lang="en-ES"/>
          </a:p>
        </p:txBody>
      </p:sp>
    </p:spTree>
    <p:extLst>
      <p:ext uri="{BB962C8B-B14F-4D97-AF65-F5344CB8AC3E}">
        <p14:creationId xmlns:p14="http://schemas.microsoft.com/office/powerpoint/2010/main" val="826522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44</a:t>
            </a:fld>
            <a:endParaRPr lang="en-ES"/>
          </a:p>
        </p:txBody>
      </p:sp>
    </p:spTree>
    <p:extLst>
      <p:ext uri="{BB962C8B-B14F-4D97-AF65-F5344CB8AC3E}">
        <p14:creationId xmlns:p14="http://schemas.microsoft.com/office/powerpoint/2010/main" val="4037257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45</a:t>
            </a:fld>
            <a:endParaRPr lang="en-ES"/>
          </a:p>
        </p:txBody>
      </p:sp>
    </p:spTree>
    <p:extLst>
      <p:ext uri="{BB962C8B-B14F-4D97-AF65-F5344CB8AC3E}">
        <p14:creationId xmlns:p14="http://schemas.microsoft.com/office/powerpoint/2010/main" val="1837985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46</a:t>
            </a:fld>
            <a:endParaRPr lang="en-ES"/>
          </a:p>
        </p:txBody>
      </p:sp>
    </p:spTree>
    <p:extLst>
      <p:ext uri="{BB962C8B-B14F-4D97-AF65-F5344CB8AC3E}">
        <p14:creationId xmlns:p14="http://schemas.microsoft.com/office/powerpoint/2010/main" val="2658008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47</a:t>
            </a:fld>
            <a:endParaRPr lang="en-ES"/>
          </a:p>
        </p:txBody>
      </p:sp>
    </p:spTree>
    <p:extLst>
      <p:ext uri="{BB962C8B-B14F-4D97-AF65-F5344CB8AC3E}">
        <p14:creationId xmlns:p14="http://schemas.microsoft.com/office/powerpoint/2010/main" val="234126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a:t>
            </a:fld>
            <a:endParaRPr lang="en-ES"/>
          </a:p>
        </p:txBody>
      </p:sp>
    </p:spTree>
    <p:extLst>
      <p:ext uri="{BB962C8B-B14F-4D97-AF65-F5344CB8AC3E}">
        <p14:creationId xmlns:p14="http://schemas.microsoft.com/office/powerpoint/2010/main" val="109397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48</a:t>
            </a:fld>
            <a:endParaRPr lang="en-ES"/>
          </a:p>
        </p:txBody>
      </p:sp>
    </p:spTree>
    <p:extLst>
      <p:ext uri="{BB962C8B-B14F-4D97-AF65-F5344CB8AC3E}">
        <p14:creationId xmlns:p14="http://schemas.microsoft.com/office/powerpoint/2010/main" val="1691526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49</a:t>
            </a:fld>
            <a:endParaRPr lang="en-ES"/>
          </a:p>
        </p:txBody>
      </p:sp>
    </p:spTree>
    <p:extLst>
      <p:ext uri="{BB962C8B-B14F-4D97-AF65-F5344CB8AC3E}">
        <p14:creationId xmlns:p14="http://schemas.microsoft.com/office/powerpoint/2010/main" val="490421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50</a:t>
            </a:fld>
            <a:endParaRPr lang="en-ES"/>
          </a:p>
        </p:txBody>
      </p:sp>
    </p:spTree>
    <p:extLst>
      <p:ext uri="{BB962C8B-B14F-4D97-AF65-F5344CB8AC3E}">
        <p14:creationId xmlns:p14="http://schemas.microsoft.com/office/powerpoint/2010/main" val="28070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51</a:t>
            </a:fld>
            <a:endParaRPr lang="en-ES"/>
          </a:p>
        </p:txBody>
      </p:sp>
    </p:spTree>
    <p:extLst>
      <p:ext uri="{BB962C8B-B14F-4D97-AF65-F5344CB8AC3E}">
        <p14:creationId xmlns:p14="http://schemas.microsoft.com/office/powerpoint/2010/main" val="4161673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52</a:t>
            </a:fld>
            <a:endParaRPr lang="en-ES"/>
          </a:p>
        </p:txBody>
      </p:sp>
    </p:spTree>
    <p:extLst>
      <p:ext uri="{BB962C8B-B14F-4D97-AF65-F5344CB8AC3E}">
        <p14:creationId xmlns:p14="http://schemas.microsoft.com/office/powerpoint/2010/main" val="1106265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Earliest date for possession: 1 year after tenancy began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53</a:t>
            </a:fld>
            <a:endParaRPr lang="en-ES"/>
          </a:p>
        </p:txBody>
      </p:sp>
    </p:spTree>
    <p:extLst>
      <p:ext uri="{BB962C8B-B14F-4D97-AF65-F5344CB8AC3E}">
        <p14:creationId xmlns:p14="http://schemas.microsoft.com/office/powerpoint/2010/main" val="3292268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54</a:t>
            </a:fld>
            <a:endParaRPr lang="en-ES"/>
          </a:p>
        </p:txBody>
      </p:sp>
    </p:spTree>
    <p:extLst>
      <p:ext uri="{BB962C8B-B14F-4D97-AF65-F5344CB8AC3E}">
        <p14:creationId xmlns:p14="http://schemas.microsoft.com/office/powerpoint/2010/main" val="4189652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55</a:t>
            </a:fld>
            <a:endParaRPr lang="en-ES"/>
          </a:p>
        </p:txBody>
      </p:sp>
    </p:spTree>
    <p:extLst>
      <p:ext uri="{BB962C8B-B14F-4D97-AF65-F5344CB8AC3E}">
        <p14:creationId xmlns:p14="http://schemas.microsoft.com/office/powerpoint/2010/main" val="259032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56</a:t>
            </a:fld>
            <a:endParaRPr lang="en-ES"/>
          </a:p>
        </p:txBody>
      </p:sp>
    </p:spTree>
    <p:extLst>
      <p:ext uri="{BB962C8B-B14F-4D97-AF65-F5344CB8AC3E}">
        <p14:creationId xmlns:p14="http://schemas.microsoft.com/office/powerpoint/2010/main" val="4081074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57</a:t>
            </a:fld>
            <a:endParaRPr lang="en-ES"/>
          </a:p>
        </p:txBody>
      </p:sp>
    </p:spTree>
    <p:extLst>
      <p:ext uri="{BB962C8B-B14F-4D97-AF65-F5344CB8AC3E}">
        <p14:creationId xmlns:p14="http://schemas.microsoft.com/office/powerpoint/2010/main" val="80896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a:t>
            </a:fld>
            <a:endParaRPr lang="en-ES"/>
          </a:p>
        </p:txBody>
      </p:sp>
    </p:spTree>
    <p:extLst>
      <p:ext uri="{BB962C8B-B14F-4D97-AF65-F5344CB8AC3E}">
        <p14:creationId xmlns:p14="http://schemas.microsoft.com/office/powerpoint/2010/main" val="3393336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58</a:t>
            </a:fld>
            <a:endParaRPr lang="en-ES"/>
          </a:p>
        </p:txBody>
      </p:sp>
    </p:spTree>
    <p:extLst>
      <p:ext uri="{BB962C8B-B14F-4D97-AF65-F5344CB8AC3E}">
        <p14:creationId xmlns:p14="http://schemas.microsoft.com/office/powerpoint/2010/main" val="3378713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59</a:t>
            </a:fld>
            <a:endParaRPr lang="en-ES"/>
          </a:p>
        </p:txBody>
      </p:sp>
    </p:spTree>
    <p:extLst>
      <p:ext uri="{BB962C8B-B14F-4D97-AF65-F5344CB8AC3E}">
        <p14:creationId xmlns:p14="http://schemas.microsoft.com/office/powerpoint/2010/main" val="3544037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60</a:t>
            </a:fld>
            <a:endParaRPr lang="en-ES"/>
          </a:p>
        </p:txBody>
      </p:sp>
    </p:spTree>
    <p:extLst>
      <p:ext uri="{BB962C8B-B14F-4D97-AF65-F5344CB8AC3E}">
        <p14:creationId xmlns:p14="http://schemas.microsoft.com/office/powerpoint/2010/main" val="36383237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61</a:t>
            </a:fld>
            <a:endParaRPr lang="en-ES"/>
          </a:p>
        </p:txBody>
      </p:sp>
    </p:spTree>
    <p:extLst>
      <p:ext uri="{BB962C8B-B14F-4D97-AF65-F5344CB8AC3E}">
        <p14:creationId xmlns:p14="http://schemas.microsoft.com/office/powerpoint/2010/main" val="1384093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62</a:t>
            </a:fld>
            <a:endParaRPr lang="en-ES"/>
          </a:p>
        </p:txBody>
      </p:sp>
    </p:spTree>
    <p:extLst>
      <p:ext uri="{BB962C8B-B14F-4D97-AF65-F5344CB8AC3E}">
        <p14:creationId xmlns:p14="http://schemas.microsoft.com/office/powerpoint/2010/main" val="1555236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63</a:t>
            </a:fld>
            <a:endParaRPr lang="en-ES"/>
          </a:p>
        </p:txBody>
      </p:sp>
    </p:spTree>
    <p:extLst>
      <p:ext uri="{BB962C8B-B14F-4D97-AF65-F5344CB8AC3E}">
        <p14:creationId xmlns:p14="http://schemas.microsoft.com/office/powerpoint/2010/main" val="2999426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64</a:t>
            </a:fld>
            <a:endParaRPr lang="en-ES"/>
          </a:p>
        </p:txBody>
      </p:sp>
    </p:spTree>
    <p:extLst>
      <p:ext uri="{BB962C8B-B14F-4D97-AF65-F5344CB8AC3E}">
        <p14:creationId xmlns:p14="http://schemas.microsoft.com/office/powerpoint/2010/main" val="2761547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65</a:t>
            </a:fld>
            <a:endParaRPr lang="en-ES"/>
          </a:p>
        </p:txBody>
      </p:sp>
    </p:spTree>
    <p:extLst>
      <p:ext uri="{BB962C8B-B14F-4D97-AF65-F5344CB8AC3E}">
        <p14:creationId xmlns:p14="http://schemas.microsoft.com/office/powerpoint/2010/main" val="810943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66</a:t>
            </a:fld>
            <a:endParaRPr lang="en-ES"/>
          </a:p>
        </p:txBody>
      </p:sp>
    </p:spTree>
    <p:extLst>
      <p:ext uri="{BB962C8B-B14F-4D97-AF65-F5344CB8AC3E}">
        <p14:creationId xmlns:p14="http://schemas.microsoft.com/office/powerpoint/2010/main" val="648334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67</a:t>
            </a:fld>
            <a:endParaRPr lang="en-ES"/>
          </a:p>
        </p:txBody>
      </p:sp>
    </p:spTree>
    <p:extLst>
      <p:ext uri="{BB962C8B-B14F-4D97-AF65-F5344CB8AC3E}">
        <p14:creationId xmlns:p14="http://schemas.microsoft.com/office/powerpoint/2010/main" val="45831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23</a:t>
            </a:fld>
            <a:endParaRPr lang="en-ES"/>
          </a:p>
        </p:txBody>
      </p:sp>
    </p:spTree>
    <p:extLst>
      <p:ext uri="{BB962C8B-B14F-4D97-AF65-F5344CB8AC3E}">
        <p14:creationId xmlns:p14="http://schemas.microsoft.com/office/powerpoint/2010/main" val="33933369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68</a:t>
            </a:fld>
            <a:endParaRPr lang="en-ES"/>
          </a:p>
        </p:txBody>
      </p:sp>
    </p:spTree>
    <p:extLst>
      <p:ext uri="{BB962C8B-B14F-4D97-AF65-F5344CB8AC3E}">
        <p14:creationId xmlns:p14="http://schemas.microsoft.com/office/powerpoint/2010/main" val="3339867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69</a:t>
            </a:fld>
            <a:endParaRPr lang="en-ES"/>
          </a:p>
        </p:txBody>
      </p:sp>
    </p:spTree>
    <p:extLst>
      <p:ext uri="{BB962C8B-B14F-4D97-AF65-F5344CB8AC3E}">
        <p14:creationId xmlns:p14="http://schemas.microsoft.com/office/powerpoint/2010/main" val="2943490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70</a:t>
            </a:fld>
            <a:endParaRPr lang="en-ES"/>
          </a:p>
        </p:txBody>
      </p:sp>
    </p:spTree>
    <p:extLst>
      <p:ext uri="{BB962C8B-B14F-4D97-AF65-F5344CB8AC3E}">
        <p14:creationId xmlns:p14="http://schemas.microsoft.com/office/powerpoint/2010/main" val="121408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Amending Act </a:t>
            </a:r>
          </a:p>
        </p:txBody>
      </p:sp>
      <p:sp>
        <p:nvSpPr>
          <p:cNvPr id="4" name="Slide Number Placeholder 3"/>
          <p:cNvSpPr>
            <a:spLocks noGrp="1"/>
          </p:cNvSpPr>
          <p:nvPr>
            <p:ph type="sldNum" sz="quarter" idx="5"/>
          </p:nvPr>
        </p:nvSpPr>
        <p:spPr/>
        <p:txBody>
          <a:bodyPr/>
          <a:lstStyle/>
          <a:p>
            <a:fld id="{80DC0345-B338-A042-820F-43F799424BD3}" type="slidenum">
              <a:rPr lang="en-ES" smtClean="0"/>
              <a:t>24</a:t>
            </a:fld>
            <a:endParaRPr lang="en-ES"/>
          </a:p>
        </p:txBody>
      </p:sp>
    </p:spTree>
    <p:extLst>
      <p:ext uri="{BB962C8B-B14F-4D97-AF65-F5344CB8AC3E}">
        <p14:creationId xmlns:p14="http://schemas.microsoft.com/office/powerpoint/2010/main" val="165664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149 x sections; 6 x Schedules</a:t>
            </a:r>
          </a:p>
          <a:p>
            <a:pPr marL="171450" indent="-171450">
              <a:buFont typeface="Arial" panose="020B0604020202020204" pitchFamily="34" charset="0"/>
              <a:buChar char="•"/>
            </a:pPr>
            <a:r>
              <a:rPr lang="en-US" dirty="0"/>
              <a:t>Lots to unpack </a:t>
            </a:r>
          </a:p>
          <a:p>
            <a:pPr marL="171450" indent="-171450">
              <a:buFont typeface="Arial" panose="020B0604020202020204" pitchFamily="34" charset="0"/>
              <a:buChar char="•"/>
            </a:pPr>
            <a:r>
              <a:rPr lang="en-US" dirty="0"/>
              <a:t>Still getting to grips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25</a:t>
            </a:fld>
            <a:endParaRPr lang="en-ES"/>
          </a:p>
        </p:txBody>
      </p:sp>
    </p:spTree>
    <p:extLst>
      <p:ext uri="{BB962C8B-B14F-4D97-AF65-F5344CB8AC3E}">
        <p14:creationId xmlns:p14="http://schemas.microsoft.com/office/powerpoint/2010/main" val="2746755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Focus on Headline Changes </a:t>
            </a:r>
          </a:p>
          <a:p>
            <a:r>
              <a:rPr lang="en-US" dirty="0"/>
              <a:t>- Cannot look in detail due to time</a:t>
            </a:r>
          </a:p>
          <a:p>
            <a:r>
              <a:rPr lang="en-US" dirty="0"/>
              <a:t>- Overview of most general issues</a:t>
            </a:r>
          </a:p>
        </p:txBody>
      </p:sp>
      <p:sp>
        <p:nvSpPr>
          <p:cNvPr id="4" name="Slide Number Placeholder 3"/>
          <p:cNvSpPr>
            <a:spLocks noGrp="1"/>
          </p:cNvSpPr>
          <p:nvPr>
            <p:ph type="sldNum" sz="quarter" idx="5"/>
          </p:nvPr>
        </p:nvSpPr>
        <p:spPr/>
        <p:txBody>
          <a:bodyPr/>
          <a:lstStyle/>
          <a:p>
            <a:fld id="{80DC0345-B338-A042-820F-43F799424BD3}" type="slidenum">
              <a:rPr lang="en-ES" smtClean="0"/>
              <a:t>26</a:t>
            </a:fld>
            <a:endParaRPr lang="en-ES"/>
          </a:p>
        </p:txBody>
      </p:sp>
    </p:spTree>
    <p:extLst>
      <p:ext uri="{BB962C8B-B14F-4D97-AF65-F5344CB8AC3E}">
        <p14:creationId xmlns:p14="http://schemas.microsoft.com/office/powerpoint/2010/main" val="2021948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0DC0345-B338-A042-820F-43F799424BD3}" type="slidenum">
              <a:rPr lang="en-ES" smtClean="0"/>
              <a:t>27</a:t>
            </a:fld>
            <a:endParaRPr lang="en-ES"/>
          </a:p>
        </p:txBody>
      </p:sp>
    </p:spTree>
    <p:extLst>
      <p:ext uri="{BB962C8B-B14F-4D97-AF65-F5344CB8AC3E}">
        <p14:creationId xmlns:p14="http://schemas.microsoft.com/office/powerpoint/2010/main" val="36873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6AB34E-BDB2-7CE6-4666-454623F111C1}"/>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4" name="Picture 3">
            <a:extLst>
              <a:ext uri="{FF2B5EF4-FFF2-40B4-BE49-F238E27FC236}">
                <a16:creationId xmlns:a16="http://schemas.microsoft.com/office/drawing/2014/main" id="{073DFEF2-5A20-935F-3489-A692DBBF393F}"/>
              </a:ext>
            </a:extLst>
          </p:cNvPr>
          <p:cNvPicPr>
            <a:picLocks noChangeAspect="1"/>
          </p:cNvPicPr>
          <p:nvPr userDrawn="1"/>
        </p:nvPicPr>
        <p:blipFill>
          <a:blip r:embed="rId3"/>
          <a:stretch>
            <a:fillRect/>
          </a:stretch>
        </p:blipFill>
        <p:spPr>
          <a:xfrm>
            <a:off x="9724767" y="5458927"/>
            <a:ext cx="2144069" cy="1132716"/>
          </a:xfrm>
          <a:prstGeom prst="rect">
            <a:avLst/>
          </a:prstGeom>
        </p:spPr>
      </p:pic>
      <p:sp>
        <p:nvSpPr>
          <p:cNvPr id="11" name="Rectangle 10">
            <a:extLst>
              <a:ext uri="{FF2B5EF4-FFF2-40B4-BE49-F238E27FC236}">
                <a16:creationId xmlns:a16="http://schemas.microsoft.com/office/drawing/2014/main" id="{3B155A42-D247-2B92-DB95-A74528A40FC1}"/>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2" name="Picture 11">
            <a:extLst>
              <a:ext uri="{FF2B5EF4-FFF2-40B4-BE49-F238E27FC236}">
                <a16:creationId xmlns:a16="http://schemas.microsoft.com/office/drawing/2014/main" id="{3432F643-A95D-975F-A4A6-CC9B30653306}"/>
              </a:ext>
            </a:extLst>
          </p:cNvPr>
          <p:cNvPicPr>
            <a:picLocks noChangeAspect="1"/>
          </p:cNvPicPr>
          <p:nvPr userDrawn="1"/>
        </p:nvPicPr>
        <p:blipFill>
          <a:blip r:embed="rId4"/>
          <a:stretch>
            <a:fillRect/>
          </a:stretch>
        </p:blipFill>
        <p:spPr>
          <a:xfrm>
            <a:off x="533743" y="523789"/>
            <a:ext cx="3998500" cy="622334"/>
          </a:xfrm>
          <a:prstGeom prst="rect">
            <a:avLst/>
          </a:prstGeom>
        </p:spPr>
      </p:pic>
    </p:spTree>
    <p:extLst>
      <p:ext uri="{BB962C8B-B14F-4D97-AF65-F5344CB8AC3E}">
        <p14:creationId xmlns:p14="http://schemas.microsoft.com/office/powerpoint/2010/main" val="34839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Title 1">
            <a:extLst>
              <a:ext uri="{FF2B5EF4-FFF2-40B4-BE49-F238E27FC236}">
                <a16:creationId xmlns:a16="http://schemas.microsoft.com/office/drawing/2014/main" id="{244F3BD2-3373-11E2-05C1-299492396AD6}"/>
              </a:ext>
            </a:extLst>
          </p:cNvPr>
          <p:cNvSpPr>
            <a:spLocks noGrp="1"/>
          </p:cNvSpPr>
          <p:nvPr>
            <p:ph type="title" hasCustomPrompt="1"/>
          </p:nvPr>
        </p:nvSpPr>
        <p:spPr>
          <a:xfrm>
            <a:off x="785190" y="274636"/>
            <a:ext cx="3310449" cy="2487613"/>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GB" sz="4400" b="1">
                <a:solidFill>
                  <a:srgbClr val="0A2E25"/>
                </a:solidFill>
                <a:latin typeface="Arial" panose="020B0604020202020204" pitchFamily="34" charset="0"/>
                <a:cs typeface="Arial" panose="020B0604020202020204" pitchFamily="34" charset="0"/>
              </a:rPr>
              <a:t>Title</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goes</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here</a:t>
            </a:r>
          </a:p>
        </p:txBody>
      </p:sp>
      <p:sp>
        <p:nvSpPr>
          <p:cNvPr id="10" name="Content Placeholder 2">
            <a:extLst>
              <a:ext uri="{FF2B5EF4-FFF2-40B4-BE49-F238E27FC236}">
                <a16:creationId xmlns:a16="http://schemas.microsoft.com/office/drawing/2014/main" id="{9B927754-C23E-E84C-C63B-6D89C38A4F59}"/>
              </a:ext>
            </a:extLst>
          </p:cNvPr>
          <p:cNvSpPr>
            <a:spLocks noGrp="1"/>
          </p:cNvSpPr>
          <p:nvPr>
            <p:ph idx="1" hasCustomPrompt="1"/>
          </p:nvPr>
        </p:nvSpPr>
        <p:spPr>
          <a:xfrm>
            <a:off x="5428389" y="631807"/>
            <a:ext cx="6154011" cy="5217326"/>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3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3"/>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2986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190" y="274638"/>
            <a:ext cx="10797209" cy="1143000"/>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idx="1" hasCustomPrompt="1"/>
          </p:nvPr>
        </p:nvSpPr>
        <p:spPr>
          <a:xfrm>
            <a:off x="785190" y="1600204"/>
            <a:ext cx="10797210" cy="4029072"/>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33605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3" name="Picture 2">
            <a:extLst>
              <a:ext uri="{FF2B5EF4-FFF2-40B4-BE49-F238E27FC236}">
                <a16:creationId xmlns:a16="http://schemas.microsoft.com/office/drawing/2014/main" id="{FE53E0DC-AD4C-094F-278C-4053B9D7A7EF}"/>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1" name="Picture 10">
            <a:extLst>
              <a:ext uri="{FF2B5EF4-FFF2-40B4-BE49-F238E27FC236}">
                <a16:creationId xmlns:a16="http://schemas.microsoft.com/office/drawing/2014/main" id="{9B374EFB-B141-6CCA-E08A-2D32C6370BB0}"/>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4"/>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193585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6D07F07F-AEA7-F2C3-150A-4797A05216AF}"/>
              </a:ext>
            </a:extLst>
          </p:cNvPr>
          <p:cNvPicPr>
            <a:picLocks noChangeAspect="1"/>
          </p:cNvPicPr>
          <p:nvPr userDrawn="1"/>
        </p:nvPicPr>
        <p:blipFill>
          <a:blip r:embed="rId7"/>
          <a:stretch>
            <a:fillRect/>
          </a:stretch>
        </p:blipFill>
        <p:spPr>
          <a:xfrm>
            <a:off x="0" y="0"/>
            <a:ext cx="12192000" cy="5448300"/>
          </a:xfrm>
          <a:prstGeom prst="rect">
            <a:avLst/>
          </a:prstGeom>
        </p:spPr>
      </p:pic>
      <p:pic>
        <p:nvPicPr>
          <p:cNvPr id="8" name="Picture 7">
            <a:extLst>
              <a:ext uri="{FF2B5EF4-FFF2-40B4-BE49-F238E27FC236}">
                <a16:creationId xmlns:a16="http://schemas.microsoft.com/office/drawing/2014/main" id="{22C621B9-AC5E-1DCD-7B7D-78BD05237977}"/>
              </a:ext>
            </a:extLst>
          </p:cNvPr>
          <p:cNvPicPr>
            <a:picLocks noChangeAspect="1"/>
          </p:cNvPicPr>
          <p:nvPr userDrawn="1"/>
        </p:nvPicPr>
        <p:blipFill>
          <a:blip r:embed="rId8"/>
          <a:stretch>
            <a:fillRect/>
          </a:stretch>
        </p:blipFill>
        <p:spPr>
          <a:xfrm>
            <a:off x="9724767" y="5458927"/>
            <a:ext cx="2144069" cy="1132716"/>
          </a:xfrm>
          <a:prstGeom prst="rect">
            <a:avLst/>
          </a:prstGeom>
        </p:spPr>
      </p:pic>
      <p:sp>
        <p:nvSpPr>
          <p:cNvPr id="9" name="TextBox 8">
            <a:extLst>
              <a:ext uri="{FF2B5EF4-FFF2-40B4-BE49-F238E27FC236}">
                <a16:creationId xmlns:a16="http://schemas.microsoft.com/office/drawing/2014/main" id="{403C153F-C3C5-FFA3-559F-327052A79F1C}"/>
              </a:ext>
            </a:extLst>
          </p:cNvPr>
          <p:cNvSpPr txBox="1"/>
          <p:nvPr userDrawn="1"/>
        </p:nvSpPr>
        <p:spPr>
          <a:xfrm>
            <a:off x="417802" y="6165061"/>
            <a:ext cx="96008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rPr>
              <a:t>+44 (0)20 7419 8000  |  clerks@newsquarechambers.co.uk  |  newsquarechambers.co.uk</a:t>
            </a:r>
            <a:endParaRPr kumimoji="0" lang="en-ES"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endParaRPr>
          </a:p>
        </p:txBody>
      </p:sp>
      <p:sp>
        <p:nvSpPr>
          <p:cNvPr id="10" name="Rectangle 9">
            <a:extLst>
              <a:ext uri="{FF2B5EF4-FFF2-40B4-BE49-F238E27FC236}">
                <a16:creationId xmlns:a16="http://schemas.microsoft.com/office/drawing/2014/main" id="{501822BC-ECA9-56C6-A2E3-538A23A681EC}"/>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1" name="Picture 10">
            <a:extLst>
              <a:ext uri="{FF2B5EF4-FFF2-40B4-BE49-F238E27FC236}">
                <a16:creationId xmlns:a16="http://schemas.microsoft.com/office/drawing/2014/main" id="{5BC935D5-F1E7-B52C-E10B-CEC61AA17C24}"/>
              </a:ext>
            </a:extLst>
          </p:cNvPr>
          <p:cNvPicPr>
            <a:picLocks noChangeAspect="1"/>
          </p:cNvPicPr>
          <p:nvPr userDrawn="1"/>
        </p:nvPicPr>
        <p:blipFill>
          <a:blip r:embed="rId9"/>
          <a:stretch>
            <a:fillRect/>
          </a:stretch>
        </p:blipFill>
        <p:spPr>
          <a:xfrm>
            <a:off x="533743" y="523789"/>
            <a:ext cx="3998500" cy="622334"/>
          </a:xfrm>
          <a:prstGeom prst="rect">
            <a:avLst/>
          </a:prstGeom>
        </p:spPr>
      </p:pic>
    </p:spTree>
    <p:extLst>
      <p:ext uri="{BB962C8B-B14F-4D97-AF65-F5344CB8AC3E}">
        <p14:creationId xmlns:p14="http://schemas.microsoft.com/office/powerpoint/2010/main" val="67295759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6" r:id="rId5"/>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emf"/></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9.png"/><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bills.parliament.uk/publications/57760/documents/5660"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F747-0A36-B2AE-3DC3-6E2C48521E54}"/>
            </a:ext>
          </a:extLst>
        </p:cNvPr>
        <p:cNvGrpSpPr/>
        <p:nvPr/>
      </p:nvGrpSpPr>
      <p:grpSpPr>
        <a:xfrm>
          <a:off x="0" y="0"/>
          <a:ext cx="0" cy="0"/>
          <a:chOff x="0" y="0"/>
          <a:chExt cx="0" cy="0"/>
        </a:xfrm>
      </p:grpSpPr>
      <p:pic>
        <p:nvPicPr>
          <p:cNvPr id="7" name="Picture 6" descr="A person and person standing behind a green background&#10;&#10;AI-generated content may be incorrect.">
            <a:extLst>
              <a:ext uri="{FF2B5EF4-FFF2-40B4-BE49-F238E27FC236}">
                <a16:creationId xmlns:a16="http://schemas.microsoft.com/office/drawing/2014/main" id="{9D686490-C8D1-3C4E-5E62-9CE0B309EA40}"/>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1FEFAEB0-9629-9EF1-15A9-C59CAB0C55A0}"/>
              </a:ext>
            </a:extLst>
          </p:cNvPr>
          <p:cNvSpPr txBox="1"/>
          <p:nvPr/>
        </p:nvSpPr>
        <p:spPr>
          <a:xfrm>
            <a:off x="855124" y="4651957"/>
            <a:ext cx="54367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E51919"/>
                </a:solidFill>
                <a:latin typeface="Arial" panose="020B0604020202020204" pitchFamily="34" charset="0"/>
                <a:cs typeface="Arial" panose="020B0604020202020204" pitchFamily="34" charset="0"/>
              </a:rPr>
              <a:t>PROPERTY</a:t>
            </a:r>
            <a:endPar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DATE: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Wednesday 5</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TIME: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11:00 – 12:00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LOCATION: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Online via Zoom</a:t>
            </a:r>
            <a:endParaRPr kumimoji="0" lang="en-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B3E8B40E-F054-13C0-6371-8E2C0519CA3F}"/>
              </a:ext>
            </a:extLst>
          </p:cNvPr>
          <p:cNvSpPr txBox="1"/>
          <p:nvPr/>
        </p:nvSpPr>
        <p:spPr>
          <a:xfrm>
            <a:off x="785191" y="1448640"/>
            <a:ext cx="5124721" cy="1877437"/>
          </a:xfrm>
          <a:prstGeom prst="rect">
            <a:avLst/>
          </a:prstGeom>
          <a:noFill/>
        </p:spPr>
        <p:txBody>
          <a:bodyPr wrap="square" rtlCol="0">
            <a:spAutoFit/>
          </a:bodyPr>
          <a:lstStyle/>
          <a:p>
            <a:pPr>
              <a:defRPr/>
            </a:pPr>
            <a:r>
              <a:rPr lang="en-US" sz="4000" b="0" i="0" dirty="0">
                <a:solidFill>
                  <a:schemeClr val="bg1"/>
                </a:solidFill>
                <a:effectLst/>
                <a:latin typeface="Arial" panose="020B0604020202020204" pitchFamily="34" charset="0"/>
                <a:cs typeface="Arial" panose="020B0604020202020204" pitchFamily="34" charset="0"/>
              </a:rPr>
              <a:t>s.21 &amp; Renters’ Rights Act: </a:t>
            </a:r>
          </a:p>
          <a:p>
            <a:pPr>
              <a:defRPr/>
            </a:pPr>
            <a:r>
              <a:rPr lang="en-US" sz="3600" b="0" i="0" dirty="0">
                <a:solidFill>
                  <a:schemeClr val="bg1"/>
                </a:solidFill>
                <a:effectLst/>
                <a:latin typeface="Arial" panose="020B0604020202020204" pitchFamily="34" charset="0"/>
                <a:cs typeface="Arial" panose="020B0604020202020204" pitchFamily="34" charset="0"/>
              </a:rPr>
              <a:t>Recovering Possession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338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A10BB-7E10-B1FF-269A-119772BE9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25E2B-206B-E824-DDC1-B60D041BBE6D}"/>
              </a:ext>
            </a:extLst>
          </p:cNvPr>
          <p:cNvSpPr>
            <a:spLocks noGrp="1"/>
          </p:cNvSpPr>
          <p:nvPr>
            <p:ph type="title"/>
          </p:nvPr>
        </p:nvSpPr>
        <p:spPr/>
        <p:txBody>
          <a:bodyPr/>
          <a:lstStyle/>
          <a:p>
            <a:r>
              <a:rPr lang="en-GB" dirty="0"/>
              <a:t>Statutory Framework</a:t>
            </a:r>
          </a:p>
        </p:txBody>
      </p:sp>
      <p:sp>
        <p:nvSpPr>
          <p:cNvPr id="3" name="Content Placeholder 2">
            <a:extLst>
              <a:ext uri="{FF2B5EF4-FFF2-40B4-BE49-F238E27FC236}">
                <a16:creationId xmlns:a16="http://schemas.microsoft.com/office/drawing/2014/main" id="{F8C7ADB5-339A-0E01-4EB6-D4E1ED22FEC9}"/>
              </a:ext>
            </a:extLst>
          </p:cNvPr>
          <p:cNvSpPr>
            <a:spLocks noGrp="1"/>
          </p:cNvSpPr>
          <p:nvPr>
            <p:ph idx="1"/>
          </p:nvPr>
        </p:nvSpPr>
        <p:spPr/>
        <p:txBody>
          <a:bodyPr>
            <a:normAutofit fontScale="77500" lnSpcReduction="20000"/>
          </a:bodyPr>
          <a:lstStyle/>
          <a:p>
            <a:r>
              <a:rPr lang="en-GB" b="1" dirty="0"/>
              <a:t>Tenancy deposit </a:t>
            </a:r>
            <a:r>
              <a:rPr lang="en-GB" dirty="0"/>
              <a:t>– </a:t>
            </a:r>
            <a:r>
              <a:rPr lang="en-GB" i="1" dirty="0"/>
              <a:t>sections 213-215 of the Housing Act 2004</a:t>
            </a:r>
          </a:p>
          <a:p>
            <a:r>
              <a:rPr lang="en-GB" b="1" dirty="0"/>
              <a:t>EPC (Energy Performance Certificate) </a:t>
            </a:r>
            <a:r>
              <a:rPr lang="en-GB" dirty="0"/>
              <a:t>- </a:t>
            </a:r>
            <a:r>
              <a:rPr lang="en-GB" i="1" dirty="0"/>
              <a:t>regulation 6(5) of the Energy Performance of Buildings (England and Wales) Regulations 2012</a:t>
            </a:r>
          </a:p>
          <a:p>
            <a:r>
              <a:rPr lang="en-GB" b="1" dirty="0"/>
              <a:t>Gas Safety Certificate </a:t>
            </a:r>
            <a:r>
              <a:rPr lang="en-GB" dirty="0"/>
              <a:t>- </a:t>
            </a:r>
            <a:r>
              <a:rPr lang="en-GB" i="1" dirty="0"/>
              <a:t>paragraph (6) or (as the case may be) paragraph (7) of regulation 36 of the Gas Safety (Installation and Use) Regulations 1998</a:t>
            </a:r>
          </a:p>
          <a:p>
            <a:r>
              <a:rPr lang="en-GB" b="1" dirty="0"/>
              <a:t>How to Rent Guide </a:t>
            </a:r>
            <a:r>
              <a:rPr lang="en-GB" dirty="0"/>
              <a:t>– </a:t>
            </a:r>
            <a:r>
              <a:rPr lang="en-GB" i="1" dirty="0"/>
              <a:t>Regulation 3 of the Assured Shorthold Tenancy Notices and Prescribed Requirements (England) Regulations 2015</a:t>
            </a:r>
          </a:p>
          <a:p>
            <a:endParaRPr lang="en-GB" dirty="0"/>
          </a:p>
        </p:txBody>
      </p:sp>
    </p:spTree>
    <p:extLst>
      <p:ext uri="{BB962C8B-B14F-4D97-AF65-F5344CB8AC3E}">
        <p14:creationId xmlns:p14="http://schemas.microsoft.com/office/powerpoint/2010/main" val="106170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E5B40-BFE8-926D-253A-C29C2CCAD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53F3E-BA8C-61FD-35C2-69B5593B9EB2}"/>
              </a:ext>
            </a:extLst>
          </p:cNvPr>
          <p:cNvSpPr>
            <a:spLocks noGrp="1"/>
          </p:cNvSpPr>
          <p:nvPr>
            <p:ph type="title"/>
          </p:nvPr>
        </p:nvSpPr>
        <p:spPr/>
        <p:txBody>
          <a:bodyPr>
            <a:normAutofit fontScale="90000"/>
          </a:bodyPr>
          <a:lstStyle/>
          <a:p>
            <a:r>
              <a:rPr lang="en-GB" dirty="0"/>
              <a:t>Statutory Framework – Tenancy Deposit</a:t>
            </a:r>
          </a:p>
        </p:txBody>
      </p:sp>
      <p:pic>
        <p:nvPicPr>
          <p:cNvPr id="5" name="Content Placeholder 4">
            <a:extLst>
              <a:ext uri="{FF2B5EF4-FFF2-40B4-BE49-F238E27FC236}">
                <a16:creationId xmlns:a16="http://schemas.microsoft.com/office/drawing/2014/main" id="{42B196A6-EE64-DF9F-9A1B-688293B15E92}"/>
              </a:ext>
            </a:extLst>
          </p:cNvPr>
          <p:cNvPicPr>
            <a:picLocks noGrp="1" noChangeAspect="1"/>
          </p:cNvPicPr>
          <p:nvPr>
            <p:ph idx="1"/>
          </p:nvPr>
        </p:nvPicPr>
        <p:blipFill>
          <a:blip r:embed="rId2"/>
          <a:stretch>
            <a:fillRect/>
          </a:stretch>
        </p:blipFill>
        <p:spPr>
          <a:xfrm>
            <a:off x="1093182" y="1210851"/>
            <a:ext cx="9501780" cy="4436297"/>
          </a:xfrm>
          <a:prstGeom prst="rect">
            <a:avLst/>
          </a:prstGeom>
        </p:spPr>
      </p:pic>
    </p:spTree>
    <p:extLst>
      <p:ext uri="{BB962C8B-B14F-4D97-AF65-F5344CB8AC3E}">
        <p14:creationId xmlns:p14="http://schemas.microsoft.com/office/powerpoint/2010/main" val="143998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856BC-E08B-E90E-000D-F5DC175E5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62C98-E6B1-16CD-3A9F-BE24A67E5D9F}"/>
              </a:ext>
            </a:extLst>
          </p:cNvPr>
          <p:cNvSpPr>
            <a:spLocks noGrp="1"/>
          </p:cNvSpPr>
          <p:nvPr>
            <p:ph type="title"/>
          </p:nvPr>
        </p:nvSpPr>
        <p:spPr/>
        <p:txBody>
          <a:bodyPr>
            <a:normAutofit fontScale="90000"/>
          </a:bodyPr>
          <a:lstStyle/>
          <a:p>
            <a:r>
              <a:rPr lang="en-GB" dirty="0"/>
              <a:t>Statutory Framework – Tenancy Deposit</a:t>
            </a:r>
          </a:p>
        </p:txBody>
      </p:sp>
      <p:sp>
        <p:nvSpPr>
          <p:cNvPr id="3" name="Content Placeholder 2">
            <a:extLst>
              <a:ext uri="{FF2B5EF4-FFF2-40B4-BE49-F238E27FC236}">
                <a16:creationId xmlns:a16="http://schemas.microsoft.com/office/drawing/2014/main" id="{E43737E5-794A-215F-A9C6-1F3DBD1F924B}"/>
              </a:ext>
            </a:extLst>
          </p:cNvPr>
          <p:cNvSpPr>
            <a:spLocks noGrp="1"/>
          </p:cNvSpPr>
          <p:nvPr>
            <p:ph idx="1"/>
          </p:nvPr>
        </p:nvSpPr>
        <p:spPr/>
        <p:txBody>
          <a:bodyPr>
            <a:normAutofit fontScale="92500" lnSpcReduction="20000"/>
          </a:bodyPr>
          <a:lstStyle/>
          <a:p>
            <a:r>
              <a:rPr lang="en-GB" dirty="0"/>
              <a:t>Requirements:</a:t>
            </a:r>
          </a:p>
          <a:p>
            <a:pPr lvl="1"/>
            <a:r>
              <a:rPr lang="en-GB" dirty="0"/>
              <a:t>Placing the deposit in an authorised tenancy deposit scheme from the time it is received;</a:t>
            </a:r>
          </a:p>
          <a:p>
            <a:pPr lvl="1"/>
            <a:r>
              <a:rPr lang="en-GB" dirty="0"/>
              <a:t>Comply with the scheme’s initial requirements within 30 days of receiving the deposit; and</a:t>
            </a:r>
          </a:p>
          <a:p>
            <a:pPr lvl="1"/>
            <a:r>
              <a:rPr lang="en-GB" dirty="0"/>
              <a:t>Providing the prescribed information to the tenant within 30 days of receiving the deposit.</a:t>
            </a:r>
          </a:p>
          <a:p>
            <a:pPr lvl="1"/>
            <a:r>
              <a:rPr lang="en-GB" dirty="0"/>
              <a:t>Additionally, not taking a deposit of over 5 weeks equivalent in rent – Tenant Fees Act 2019.</a:t>
            </a:r>
          </a:p>
          <a:p>
            <a:pPr lvl="1"/>
            <a:endParaRPr lang="en-GB" dirty="0"/>
          </a:p>
        </p:txBody>
      </p:sp>
    </p:spTree>
    <p:extLst>
      <p:ext uri="{BB962C8B-B14F-4D97-AF65-F5344CB8AC3E}">
        <p14:creationId xmlns:p14="http://schemas.microsoft.com/office/powerpoint/2010/main" val="382455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A55F0-948B-10F4-EEB4-A43D42E15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56CAB-72D3-6636-2EE0-553BF6C1BDC8}"/>
              </a:ext>
            </a:extLst>
          </p:cNvPr>
          <p:cNvSpPr>
            <a:spLocks noGrp="1"/>
          </p:cNvSpPr>
          <p:nvPr>
            <p:ph type="title"/>
          </p:nvPr>
        </p:nvSpPr>
        <p:spPr/>
        <p:txBody>
          <a:bodyPr/>
          <a:lstStyle/>
          <a:p>
            <a:r>
              <a:rPr lang="en-GB" dirty="0"/>
              <a:t>Tenancy Deposit – Can it be remedied?</a:t>
            </a:r>
          </a:p>
        </p:txBody>
      </p:sp>
      <p:pic>
        <p:nvPicPr>
          <p:cNvPr id="5" name="Picture 4">
            <a:extLst>
              <a:ext uri="{FF2B5EF4-FFF2-40B4-BE49-F238E27FC236}">
                <a16:creationId xmlns:a16="http://schemas.microsoft.com/office/drawing/2014/main" id="{26054595-2385-E423-EED8-7A0AD1D92C7C}"/>
              </a:ext>
            </a:extLst>
          </p:cNvPr>
          <p:cNvPicPr>
            <a:picLocks noChangeAspect="1"/>
          </p:cNvPicPr>
          <p:nvPr/>
        </p:nvPicPr>
        <p:blipFill>
          <a:blip r:embed="rId2"/>
          <a:stretch>
            <a:fillRect/>
          </a:stretch>
        </p:blipFill>
        <p:spPr>
          <a:xfrm>
            <a:off x="883573" y="1350082"/>
            <a:ext cx="9622418" cy="4157835"/>
          </a:xfrm>
          <a:prstGeom prst="rect">
            <a:avLst/>
          </a:prstGeom>
        </p:spPr>
      </p:pic>
    </p:spTree>
    <p:extLst>
      <p:ext uri="{BB962C8B-B14F-4D97-AF65-F5344CB8AC3E}">
        <p14:creationId xmlns:p14="http://schemas.microsoft.com/office/powerpoint/2010/main" val="414971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4BABE-6567-9FF3-6487-4DC70FC3D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E303B-049E-DB5D-EF67-25E5AA6BC567}"/>
              </a:ext>
            </a:extLst>
          </p:cNvPr>
          <p:cNvSpPr>
            <a:spLocks noGrp="1"/>
          </p:cNvSpPr>
          <p:nvPr>
            <p:ph type="title"/>
          </p:nvPr>
        </p:nvSpPr>
        <p:spPr/>
        <p:txBody>
          <a:bodyPr/>
          <a:lstStyle/>
          <a:p>
            <a:r>
              <a:rPr lang="en-GB" dirty="0"/>
              <a:t>Statutory Framework – Gas Certificate</a:t>
            </a:r>
          </a:p>
        </p:txBody>
      </p:sp>
      <p:pic>
        <p:nvPicPr>
          <p:cNvPr id="5" name="Content Placeholder 4">
            <a:extLst>
              <a:ext uri="{FF2B5EF4-FFF2-40B4-BE49-F238E27FC236}">
                <a16:creationId xmlns:a16="http://schemas.microsoft.com/office/drawing/2014/main" id="{FCEF608B-1D26-6F4A-AD11-7FFE199BA7BD}"/>
              </a:ext>
            </a:extLst>
          </p:cNvPr>
          <p:cNvPicPr>
            <a:picLocks noGrp="1" noChangeAspect="1"/>
          </p:cNvPicPr>
          <p:nvPr>
            <p:ph idx="1"/>
          </p:nvPr>
        </p:nvPicPr>
        <p:blipFill>
          <a:blip r:embed="rId2"/>
          <a:stretch>
            <a:fillRect/>
          </a:stretch>
        </p:blipFill>
        <p:spPr>
          <a:xfrm>
            <a:off x="681134" y="1535867"/>
            <a:ext cx="11255295" cy="4048935"/>
          </a:xfrm>
          <a:prstGeom prst="rect">
            <a:avLst/>
          </a:prstGeom>
        </p:spPr>
      </p:pic>
    </p:spTree>
    <p:extLst>
      <p:ext uri="{BB962C8B-B14F-4D97-AF65-F5344CB8AC3E}">
        <p14:creationId xmlns:p14="http://schemas.microsoft.com/office/powerpoint/2010/main" val="413482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2CE3E-61F8-601F-0029-7E2ED20DF2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D38049-DE9B-E914-FE46-56A6E8780DD8}"/>
              </a:ext>
            </a:extLst>
          </p:cNvPr>
          <p:cNvSpPr>
            <a:spLocks noGrp="1"/>
          </p:cNvSpPr>
          <p:nvPr>
            <p:ph type="title"/>
          </p:nvPr>
        </p:nvSpPr>
        <p:spPr/>
        <p:txBody>
          <a:bodyPr/>
          <a:lstStyle/>
          <a:p>
            <a:r>
              <a:rPr lang="en-GB" dirty="0"/>
              <a:t>Statutory Framework – Gas Certificate</a:t>
            </a:r>
          </a:p>
        </p:txBody>
      </p:sp>
      <p:pic>
        <p:nvPicPr>
          <p:cNvPr id="5" name="Content Placeholder 4">
            <a:extLst>
              <a:ext uri="{FF2B5EF4-FFF2-40B4-BE49-F238E27FC236}">
                <a16:creationId xmlns:a16="http://schemas.microsoft.com/office/drawing/2014/main" id="{F8382288-D701-9E16-A0D4-DA448B413218}"/>
              </a:ext>
            </a:extLst>
          </p:cNvPr>
          <p:cNvPicPr>
            <a:picLocks noGrp="1" noChangeAspect="1"/>
          </p:cNvPicPr>
          <p:nvPr>
            <p:ph idx="1"/>
          </p:nvPr>
        </p:nvPicPr>
        <p:blipFill>
          <a:blip r:embed="rId2"/>
          <a:stretch>
            <a:fillRect/>
          </a:stretch>
        </p:blipFill>
        <p:spPr>
          <a:xfrm>
            <a:off x="766528" y="1268342"/>
            <a:ext cx="10515600" cy="326406"/>
          </a:xfrm>
          <a:prstGeom prst="rect">
            <a:avLst/>
          </a:prstGeom>
        </p:spPr>
      </p:pic>
      <p:pic>
        <p:nvPicPr>
          <p:cNvPr id="7" name="Picture 6">
            <a:extLst>
              <a:ext uri="{FF2B5EF4-FFF2-40B4-BE49-F238E27FC236}">
                <a16:creationId xmlns:a16="http://schemas.microsoft.com/office/drawing/2014/main" id="{748524BB-65FF-6E53-DB47-3D56A7A4C710}"/>
              </a:ext>
            </a:extLst>
          </p:cNvPr>
          <p:cNvPicPr>
            <a:picLocks noChangeAspect="1"/>
          </p:cNvPicPr>
          <p:nvPr/>
        </p:nvPicPr>
        <p:blipFill>
          <a:blip r:embed="rId3"/>
          <a:stretch>
            <a:fillRect/>
          </a:stretch>
        </p:blipFill>
        <p:spPr>
          <a:xfrm>
            <a:off x="961053" y="1573516"/>
            <a:ext cx="9024706" cy="4193425"/>
          </a:xfrm>
          <a:prstGeom prst="rect">
            <a:avLst/>
          </a:prstGeom>
        </p:spPr>
      </p:pic>
    </p:spTree>
    <p:extLst>
      <p:ext uri="{BB962C8B-B14F-4D97-AF65-F5344CB8AC3E}">
        <p14:creationId xmlns:p14="http://schemas.microsoft.com/office/powerpoint/2010/main" val="425008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6289B-DF4A-9104-824C-519234F16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CB4506-472D-5D2B-7DF4-88709A706DE6}"/>
              </a:ext>
            </a:extLst>
          </p:cNvPr>
          <p:cNvSpPr>
            <a:spLocks noGrp="1"/>
          </p:cNvSpPr>
          <p:nvPr>
            <p:ph type="title"/>
          </p:nvPr>
        </p:nvSpPr>
        <p:spPr/>
        <p:txBody>
          <a:bodyPr/>
          <a:lstStyle/>
          <a:p>
            <a:r>
              <a:rPr lang="en-GB" dirty="0"/>
              <a:t>Gas Certificate – Can it be remedied?</a:t>
            </a:r>
          </a:p>
        </p:txBody>
      </p:sp>
      <p:sp>
        <p:nvSpPr>
          <p:cNvPr id="3" name="Content Placeholder 2">
            <a:extLst>
              <a:ext uri="{FF2B5EF4-FFF2-40B4-BE49-F238E27FC236}">
                <a16:creationId xmlns:a16="http://schemas.microsoft.com/office/drawing/2014/main" id="{507556F3-66A7-9FDD-DF4A-BD821EB46612}"/>
              </a:ext>
            </a:extLst>
          </p:cNvPr>
          <p:cNvSpPr>
            <a:spLocks noGrp="1"/>
          </p:cNvSpPr>
          <p:nvPr>
            <p:ph idx="1"/>
          </p:nvPr>
        </p:nvSpPr>
        <p:spPr>
          <a:xfrm>
            <a:off x="785190" y="1497563"/>
            <a:ext cx="10797210" cy="4029072"/>
          </a:xfrm>
        </p:spPr>
        <p:txBody>
          <a:bodyPr>
            <a:normAutofit fontScale="85000" lnSpcReduction="10000"/>
          </a:bodyPr>
          <a:lstStyle/>
          <a:p>
            <a:r>
              <a:rPr lang="en-GB" dirty="0"/>
              <a:t>Three cases:</a:t>
            </a:r>
          </a:p>
          <a:p>
            <a:pPr lvl="1"/>
            <a:r>
              <a:rPr lang="en-GB" i="1" dirty="0" err="1"/>
              <a:t>Trecarrell</a:t>
            </a:r>
            <a:r>
              <a:rPr lang="en-GB" i="1" dirty="0"/>
              <a:t> House Ltd v </a:t>
            </a:r>
            <a:r>
              <a:rPr lang="en-GB" i="1" dirty="0" err="1"/>
              <a:t>Rouncefield</a:t>
            </a:r>
            <a:r>
              <a:rPr lang="en-GB" i="1" dirty="0"/>
              <a:t> </a:t>
            </a:r>
            <a:r>
              <a:rPr lang="en-GB" dirty="0"/>
              <a:t>(2020) EWCA </a:t>
            </a:r>
            <a:r>
              <a:rPr lang="en-GB" dirty="0" err="1"/>
              <a:t>Civ</a:t>
            </a:r>
            <a:r>
              <a:rPr lang="en-GB" dirty="0"/>
              <a:t> 760</a:t>
            </a:r>
          </a:p>
          <a:p>
            <a:pPr lvl="1"/>
            <a:r>
              <a:rPr lang="en-GB" i="1" dirty="0"/>
              <a:t>Byrne v Harwood-Delgardo</a:t>
            </a:r>
            <a:r>
              <a:rPr lang="en-GB" dirty="0"/>
              <a:t>. HHJ Bloom. Luton County Court. 21 June 2022</a:t>
            </a:r>
          </a:p>
          <a:p>
            <a:pPr lvl="1"/>
            <a:r>
              <a:rPr lang="en-GB" i="1" dirty="0"/>
              <a:t>Cassell &amp; Cassell v Sidhu &amp; Sidhu</a:t>
            </a:r>
            <a:r>
              <a:rPr lang="en-GB" dirty="0"/>
              <a:t>. HHJ Clarke. County Court at Reading. 9 October 2025</a:t>
            </a:r>
          </a:p>
          <a:p>
            <a:r>
              <a:rPr lang="en-GB" dirty="0"/>
              <a:t>Latter two are arguably conflicting – though slightly different facts – but neither are binding.</a:t>
            </a:r>
          </a:p>
          <a:p>
            <a:r>
              <a:rPr lang="en-GB" dirty="0"/>
              <a:t>What is clear, is that we are in a continuing space of uncertainty!</a:t>
            </a:r>
          </a:p>
        </p:txBody>
      </p:sp>
    </p:spTree>
    <p:extLst>
      <p:ext uri="{BB962C8B-B14F-4D97-AF65-F5344CB8AC3E}">
        <p14:creationId xmlns:p14="http://schemas.microsoft.com/office/powerpoint/2010/main" val="237498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B697-2AB3-50DF-FE80-2B29CD8A8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A907B-7DBC-5551-4A0F-54ED9516EBC9}"/>
              </a:ext>
            </a:extLst>
          </p:cNvPr>
          <p:cNvSpPr>
            <a:spLocks noGrp="1"/>
          </p:cNvSpPr>
          <p:nvPr>
            <p:ph type="title"/>
          </p:nvPr>
        </p:nvSpPr>
        <p:spPr/>
        <p:txBody>
          <a:bodyPr/>
          <a:lstStyle/>
          <a:p>
            <a:r>
              <a:rPr lang="en-GB" dirty="0"/>
              <a:t>Gas Certificate – Can it be remedied?</a:t>
            </a:r>
          </a:p>
        </p:txBody>
      </p:sp>
      <p:sp>
        <p:nvSpPr>
          <p:cNvPr id="3" name="Content Placeholder 2">
            <a:extLst>
              <a:ext uri="{FF2B5EF4-FFF2-40B4-BE49-F238E27FC236}">
                <a16:creationId xmlns:a16="http://schemas.microsoft.com/office/drawing/2014/main" id="{FDBC74E5-C9E0-B60A-0769-51D0C28C4253}"/>
              </a:ext>
            </a:extLst>
          </p:cNvPr>
          <p:cNvSpPr>
            <a:spLocks noGrp="1"/>
          </p:cNvSpPr>
          <p:nvPr>
            <p:ph idx="1"/>
          </p:nvPr>
        </p:nvSpPr>
        <p:spPr/>
        <p:txBody>
          <a:bodyPr>
            <a:normAutofit fontScale="92500" lnSpcReduction="20000"/>
          </a:bodyPr>
          <a:lstStyle/>
          <a:p>
            <a:r>
              <a:rPr lang="en-GB" dirty="0"/>
              <a:t>Case: </a:t>
            </a:r>
            <a:r>
              <a:rPr lang="en-GB" i="1" dirty="0" err="1"/>
              <a:t>Trecarrell</a:t>
            </a:r>
            <a:r>
              <a:rPr lang="en-GB" i="1" dirty="0"/>
              <a:t> House Ltd v </a:t>
            </a:r>
            <a:r>
              <a:rPr lang="en-GB" i="1" dirty="0" err="1"/>
              <a:t>Rouncefield</a:t>
            </a:r>
            <a:r>
              <a:rPr lang="en-GB" dirty="0"/>
              <a:t> [2020] EWCA </a:t>
            </a:r>
            <a:r>
              <a:rPr lang="en-GB" dirty="0" err="1"/>
              <a:t>Civ</a:t>
            </a:r>
            <a:r>
              <a:rPr lang="en-GB" dirty="0"/>
              <a:t> 760</a:t>
            </a:r>
          </a:p>
          <a:p>
            <a:r>
              <a:rPr lang="en-GB" dirty="0"/>
              <a:t>Outcome: the key to the appeal was the meaning of Regulation 2(2) of the Assured Shorthold Tenancy Notices and Prescribed Requirements (England) Regulations 2015. In short, the Court of Appeal lead judgment (on a 2:1 split decision) seemed to find that both 36(6)(a) and 36(6)(b) of the Gas Safety (Installation and Use) Regulations 1998 are applied by reg 2(1) and (2), but the time limits are disapplied.</a:t>
            </a:r>
          </a:p>
        </p:txBody>
      </p:sp>
    </p:spTree>
    <p:extLst>
      <p:ext uri="{BB962C8B-B14F-4D97-AF65-F5344CB8AC3E}">
        <p14:creationId xmlns:p14="http://schemas.microsoft.com/office/powerpoint/2010/main" val="1563631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42244-A47B-7ECB-537A-4D76DC18E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1CBE8-02D5-F7A1-113D-8F37735E11EB}"/>
              </a:ext>
            </a:extLst>
          </p:cNvPr>
          <p:cNvSpPr>
            <a:spLocks noGrp="1"/>
          </p:cNvSpPr>
          <p:nvPr>
            <p:ph type="title"/>
          </p:nvPr>
        </p:nvSpPr>
        <p:spPr/>
        <p:txBody>
          <a:bodyPr/>
          <a:lstStyle/>
          <a:p>
            <a:r>
              <a:rPr lang="en-GB" dirty="0"/>
              <a:t>Gas Certificate – Can it be remedied?</a:t>
            </a:r>
          </a:p>
        </p:txBody>
      </p:sp>
      <p:sp>
        <p:nvSpPr>
          <p:cNvPr id="3" name="Content Placeholder 2">
            <a:extLst>
              <a:ext uri="{FF2B5EF4-FFF2-40B4-BE49-F238E27FC236}">
                <a16:creationId xmlns:a16="http://schemas.microsoft.com/office/drawing/2014/main" id="{5961856C-CABA-CB34-1040-BCE10D4259B4}"/>
              </a:ext>
            </a:extLst>
          </p:cNvPr>
          <p:cNvSpPr>
            <a:spLocks noGrp="1"/>
          </p:cNvSpPr>
          <p:nvPr>
            <p:ph idx="1"/>
          </p:nvPr>
        </p:nvSpPr>
        <p:spPr>
          <a:xfrm>
            <a:off x="785190" y="1338948"/>
            <a:ext cx="10797210" cy="4029072"/>
          </a:xfrm>
        </p:spPr>
        <p:txBody>
          <a:bodyPr>
            <a:normAutofit/>
          </a:bodyPr>
          <a:lstStyle/>
          <a:p>
            <a:r>
              <a:rPr lang="en-GB" dirty="0"/>
              <a:t>Case: </a:t>
            </a:r>
            <a:r>
              <a:rPr lang="en-GB" i="1" dirty="0"/>
              <a:t>Byrne v Harwood-Delgardo</a:t>
            </a:r>
            <a:r>
              <a:rPr lang="en-GB" dirty="0"/>
              <a:t>. HHJ Bloom. Luton County Court. 21 June 2022</a:t>
            </a:r>
          </a:p>
          <a:p>
            <a:r>
              <a:rPr lang="en-GB" dirty="0"/>
              <a:t>Outcome: the issue on appeal was whether the absence of a gas safety certificate at the start of the tenancy prevented a s.21 Notice being served. Ultimately, it was held that it did.</a:t>
            </a:r>
          </a:p>
          <a:p>
            <a:r>
              <a:rPr lang="en-GB" dirty="0"/>
              <a:t>This decision is not binding. </a:t>
            </a:r>
          </a:p>
        </p:txBody>
      </p:sp>
    </p:spTree>
    <p:extLst>
      <p:ext uri="{BB962C8B-B14F-4D97-AF65-F5344CB8AC3E}">
        <p14:creationId xmlns:p14="http://schemas.microsoft.com/office/powerpoint/2010/main" val="713186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441CF-933A-4180-A61B-7F446BDB4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75341-412D-E842-15AE-664E1E73258B}"/>
              </a:ext>
            </a:extLst>
          </p:cNvPr>
          <p:cNvSpPr>
            <a:spLocks noGrp="1"/>
          </p:cNvSpPr>
          <p:nvPr>
            <p:ph type="title"/>
          </p:nvPr>
        </p:nvSpPr>
        <p:spPr/>
        <p:txBody>
          <a:bodyPr/>
          <a:lstStyle/>
          <a:p>
            <a:r>
              <a:rPr lang="en-GB" dirty="0"/>
              <a:t>Gas Certificate – Can it be remedied?</a:t>
            </a:r>
          </a:p>
        </p:txBody>
      </p:sp>
      <p:sp>
        <p:nvSpPr>
          <p:cNvPr id="3" name="Content Placeholder 2">
            <a:extLst>
              <a:ext uri="{FF2B5EF4-FFF2-40B4-BE49-F238E27FC236}">
                <a16:creationId xmlns:a16="http://schemas.microsoft.com/office/drawing/2014/main" id="{65100BFE-502E-D236-0F8C-C7F96479BDA8}"/>
              </a:ext>
            </a:extLst>
          </p:cNvPr>
          <p:cNvSpPr>
            <a:spLocks noGrp="1"/>
          </p:cNvSpPr>
          <p:nvPr>
            <p:ph idx="1"/>
          </p:nvPr>
        </p:nvSpPr>
        <p:spPr/>
        <p:txBody>
          <a:bodyPr>
            <a:normAutofit fontScale="85000" lnSpcReduction="20000"/>
          </a:bodyPr>
          <a:lstStyle/>
          <a:p>
            <a:r>
              <a:rPr lang="en-GB" dirty="0"/>
              <a:t>Case: </a:t>
            </a:r>
            <a:r>
              <a:rPr lang="en-GB" i="1" dirty="0"/>
              <a:t>Cassell &amp; Cassell v Sidhu &amp; Sidhu</a:t>
            </a:r>
            <a:r>
              <a:rPr lang="en-GB" dirty="0"/>
              <a:t>. HHJ Clarke. County Court at Reading. 9 October 2025</a:t>
            </a:r>
          </a:p>
          <a:p>
            <a:r>
              <a:rPr lang="en-GB" dirty="0"/>
              <a:t>Outcome: the Gas Safety </a:t>
            </a:r>
            <a:r>
              <a:rPr lang="en-GB" dirty="0" err="1"/>
              <a:t>Certiifcate</a:t>
            </a:r>
            <a:r>
              <a:rPr lang="en-GB" dirty="0"/>
              <a:t> at the start of the tenancy left the box for “Details of Customer/Landlord” blank, so failed to comply with regulation 36(3)(c)(iii) of the Gas Safety Installation and Use Regulations 1998. However, it was found that where the two certificates for the following two years were valid, it meant that the failure to provide the initial valid certificate could be remedied. So here s.21 Notice could be valid because of the two valid certificates prior to the s.21 Notice.</a:t>
            </a:r>
          </a:p>
        </p:txBody>
      </p:sp>
    </p:spTree>
    <p:extLst>
      <p:ext uri="{BB962C8B-B14F-4D97-AF65-F5344CB8AC3E}">
        <p14:creationId xmlns:p14="http://schemas.microsoft.com/office/powerpoint/2010/main" val="53734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92795A-AD97-7B01-613D-044DDAB692E2}"/>
              </a:ext>
            </a:extLst>
          </p:cNvPr>
          <p:cNvSpPr>
            <a:spLocks noGrp="1"/>
          </p:cNvSpPr>
          <p:nvPr>
            <p:ph type="title"/>
          </p:nvPr>
        </p:nvSpPr>
        <p:spPr>
          <a:xfrm>
            <a:off x="3809056" y="2995272"/>
            <a:ext cx="4573888" cy="760564"/>
          </a:xfrm>
        </p:spPr>
        <p:txBody>
          <a:bodyPr>
            <a:normAutofit fontScale="90000"/>
          </a:bodyPr>
          <a:lstStyle/>
          <a:p>
            <a:pPr algn="ctr"/>
            <a:r>
              <a:rPr lang="en-GB" dirty="0">
                <a:solidFill>
                  <a:srgbClr val="0A2D26"/>
                </a:solidFill>
              </a:rPr>
              <a:t>INTRODUCTION</a:t>
            </a:r>
          </a:p>
        </p:txBody>
      </p:sp>
      <p:cxnSp>
        <p:nvCxnSpPr>
          <p:cNvPr id="8" name="Straight Connector 7">
            <a:extLst>
              <a:ext uri="{FF2B5EF4-FFF2-40B4-BE49-F238E27FC236}">
                <a16:creationId xmlns:a16="http://schemas.microsoft.com/office/drawing/2014/main" id="{0AA6CB57-8B26-C70D-301F-91E10B6D7796}"/>
              </a:ext>
            </a:extLst>
          </p:cNvPr>
          <p:cNvCxnSpPr/>
          <p:nvPr/>
        </p:nvCxnSpPr>
        <p:spPr>
          <a:xfrm>
            <a:off x="3960469" y="3755836"/>
            <a:ext cx="4271059"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Tree>
    <p:extLst>
      <p:ext uri="{BB962C8B-B14F-4D97-AF65-F5344CB8AC3E}">
        <p14:creationId xmlns:p14="http://schemas.microsoft.com/office/powerpoint/2010/main" val="3800817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18DBE-80C7-1B39-9A78-AE84AC155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28021-728B-9DB4-9F4D-00DAF2B05584}"/>
              </a:ext>
            </a:extLst>
          </p:cNvPr>
          <p:cNvSpPr>
            <a:spLocks noGrp="1"/>
          </p:cNvSpPr>
          <p:nvPr>
            <p:ph type="title"/>
          </p:nvPr>
        </p:nvSpPr>
        <p:spPr/>
        <p:txBody>
          <a:bodyPr/>
          <a:lstStyle/>
          <a:p>
            <a:r>
              <a:rPr lang="en-GB" dirty="0"/>
              <a:t>Statutory Framework – EPC</a:t>
            </a:r>
          </a:p>
        </p:txBody>
      </p:sp>
      <p:pic>
        <p:nvPicPr>
          <p:cNvPr id="7" name="Picture 6">
            <a:extLst>
              <a:ext uri="{FF2B5EF4-FFF2-40B4-BE49-F238E27FC236}">
                <a16:creationId xmlns:a16="http://schemas.microsoft.com/office/drawing/2014/main" id="{35CD9042-54CB-6428-0206-810F64FC071D}"/>
              </a:ext>
            </a:extLst>
          </p:cNvPr>
          <p:cNvPicPr>
            <a:picLocks noChangeAspect="1"/>
          </p:cNvPicPr>
          <p:nvPr/>
        </p:nvPicPr>
        <p:blipFill>
          <a:blip r:embed="rId2"/>
          <a:stretch>
            <a:fillRect/>
          </a:stretch>
        </p:blipFill>
        <p:spPr>
          <a:xfrm>
            <a:off x="785190" y="1217367"/>
            <a:ext cx="10025307" cy="4497914"/>
          </a:xfrm>
          <a:prstGeom prst="rect">
            <a:avLst/>
          </a:prstGeom>
        </p:spPr>
      </p:pic>
    </p:spTree>
    <p:extLst>
      <p:ext uri="{BB962C8B-B14F-4D97-AF65-F5344CB8AC3E}">
        <p14:creationId xmlns:p14="http://schemas.microsoft.com/office/powerpoint/2010/main" val="253358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30EDE-583A-D85A-79F4-8D778D9F8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ADE37-01E0-9770-7E10-2AB97F154A93}"/>
              </a:ext>
            </a:extLst>
          </p:cNvPr>
          <p:cNvSpPr>
            <a:spLocks noGrp="1"/>
          </p:cNvSpPr>
          <p:nvPr>
            <p:ph type="title"/>
          </p:nvPr>
        </p:nvSpPr>
        <p:spPr/>
        <p:txBody>
          <a:bodyPr/>
          <a:lstStyle/>
          <a:p>
            <a:r>
              <a:rPr lang="en-GB" dirty="0"/>
              <a:t>EPC – Can it be remedied?</a:t>
            </a:r>
          </a:p>
        </p:txBody>
      </p:sp>
      <p:sp>
        <p:nvSpPr>
          <p:cNvPr id="3" name="Content Placeholder 2">
            <a:extLst>
              <a:ext uri="{FF2B5EF4-FFF2-40B4-BE49-F238E27FC236}">
                <a16:creationId xmlns:a16="http://schemas.microsoft.com/office/drawing/2014/main" id="{72EE7FD4-9A68-666A-AAAD-ADA8DF6B1CFE}"/>
              </a:ext>
            </a:extLst>
          </p:cNvPr>
          <p:cNvSpPr>
            <a:spLocks noGrp="1"/>
          </p:cNvSpPr>
          <p:nvPr>
            <p:ph idx="1"/>
          </p:nvPr>
        </p:nvSpPr>
        <p:spPr/>
        <p:txBody>
          <a:bodyPr>
            <a:normAutofit fontScale="92500" lnSpcReduction="10000"/>
          </a:bodyPr>
          <a:lstStyle/>
          <a:p>
            <a:r>
              <a:rPr lang="en-GB" dirty="0"/>
              <a:t>Shock – even more uncertainty!</a:t>
            </a:r>
          </a:p>
          <a:p>
            <a:r>
              <a:rPr lang="en-GB" dirty="0"/>
              <a:t>Lack of EPC case authority, so the gas safety certificate cases are used by analogy. </a:t>
            </a:r>
          </a:p>
          <a:p>
            <a:r>
              <a:rPr lang="en-GB" dirty="0"/>
              <a:t>Notably though, Regulation 2(2) Assured Shorthold Tenancy Notices and Prescribed Requirements (England) Regulations 2015 only refers to the time limitation for providing gas safety certificates not applying, and does not make reference to EPCs…</a:t>
            </a:r>
          </a:p>
        </p:txBody>
      </p:sp>
    </p:spTree>
    <p:extLst>
      <p:ext uri="{BB962C8B-B14F-4D97-AF65-F5344CB8AC3E}">
        <p14:creationId xmlns:p14="http://schemas.microsoft.com/office/powerpoint/2010/main" val="371541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C839A-2181-5EEF-BF44-9BB5B9B93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54C9C-80C8-41F6-4C45-B1559E29F0FB}"/>
              </a:ext>
            </a:extLst>
          </p:cNvPr>
          <p:cNvSpPr>
            <a:spLocks noGrp="1"/>
          </p:cNvSpPr>
          <p:nvPr>
            <p:ph type="title"/>
          </p:nvPr>
        </p:nvSpPr>
        <p:spPr/>
        <p:txBody>
          <a:bodyPr>
            <a:normAutofit fontScale="90000"/>
          </a:bodyPr>
          <a:lstStyle/>
          <a:p>
            <a:r>
              <a:rPr lang="en-GB" dirty="0"/>
              <a:t>Statutory Framework – How to Rent Guide</a:t>
            </a:r>
          </a:p>
        </p:txBody>
      </p:sp>
      <p:pic>
        <p:nvPicPr>
          <p:cNvPr id="8" name="Content Placeholder 7">
            <a:extLst>
              <a:ext uri="{FF2B5EF4-FFF2-40B4-BE49-F238E27FC236}">
                <a16:creationId xmlns:a16="http://schemas.microsoft.com/office/drawing/2014/main" id="{F7D613B0-17BD-8A6D-738F-721D7C2E75AF}"/>
              </a:ext>
            </a:extLst>
          </p:cNvPr>
          <p:cNvPicPr>
            <a:picLocks noGrp="1" noChangeAspect="1"/>
          </p:cNvPicPr>
          <p:nvPr>
            <p:ph idx="1"/>
          </p:nvPr>
        </p:nvPicPr>
        <p:blipFill>
          <a:blip r:embed="rId2"/>
          <a:stretch>
            <a:fillRect/>
          </a:stretch>
        </p:blipFill>
        <p:spPr>
          <a:xfrm>
            <a:off x="785190" y="1417638"/>
            <a:ext cx="11167324" cy="3856144"/>
          </a:xfrm>
          <a:prstGeom prst="rect">
            <a:avLst/>
          </a:prstGeom>
        </p:spPr>
      </p:pic>
    </p:spTree>
    <p:extLst>
      <p:ext uri="{BB962C8B-B14F-4D97-AF65-F5344CB8AC3E}">
        <p14:creationId xmlns:p14="http://schemas.microsoft.com/office/powerpoint/2010/main" val="36445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8D33AE79-BBBB-686E-5A6A-DAE3A2B38EFA}"/>
              </a:ext>
            </a:extLst>
          </p:cNvPr>
          <p:cNvPicPr>
            <a:picLocks noChangeAspect="1"/>
          </p:cNvPicPr>
          <p:nvPr/>
        </p:nvPicPr>
        <p:blipFill rotWithShape="1">
          <a:blip r:embed="rId3">
            <a:alphaModFix/>
          </a:blip>
          <a:srcRect b="15625"/>
          <a:stretch/>
        </p:blipFill>
        <p:spPr>
          <a:xfrm>
            <a:off x="-8585" y="-2540"/>
            <a:ext cx="12191999" cy="6857999"/>
          </a:xfrm>
          <a:prstGeom prst="rect">
            <a:avLst/>
          </a:prstGeom>
        </p:spPr>
      </p:pic>
      <p:pic>
        <p:nvPicPr>
          <p:cNvPr id="10" name="Picture 9">
            <a:extLst>
              <a:ext uri="{FF2B5EF4-FFF2-40B4-BE49-F238E27FC236}">
                <a16:creationId xmlns:a16="http://schemas.microsoft.com/office/drawing/2014/main" id="{31CC150F-03A8-022E-CB0D-6F59B1E39DF8}"/>
              </a:ext>
            </a:extLst>
          </p:cNvPr>
          <p:cNvPicPr>
            <a:picLocks noChangeAspect="1"/>
          </p:cNvPicPr>
          <p:nvPr/>
        </p:nvPicPr>
        <p:blipFill rotWithShape="1">
          <a:blip r:embed="rId4">
            <a:alphaModFix amt="85000"/>
          </a:blip>
          <a:srcRect l="1332" t="345" r="1332" b="30711"/>
          <a:stretch/>
        </p:blipFill>
        <p:spPr>
          <a:xfrm>
            <a:off x="0" y="0"/>
            <a:ext cx="12200586" cy="6858000"/>
          </a:xfrm>
          <a:prstGeom prst="rect">
            <a:avLst/>
          </a:prstGeom>
        </p:spPr>
      </p:pic>
      <p:sp>
        <p:nvSpPr>
          <p:cNvPr id="12" name="Title 3">
            <a:extLst>
              <a:ext uri="{FF2B5EF4-FFF2-40B4-BE49-F238E27FC236}">
                <a16:creationId xmlns:a16="http://schemas.microsoft.com/office/drawing/2014/main" id="{853883C8-2164-9828-BE96-1DCD4634811A}"/>
              </a:ext>
            </a:extLst>
          </p:cNvPr>
          <p:cNvSpPr>
            <a:spLocks noGrp="1"/>
          </p:cNvSpPr>
          <p:nvPr>
            <p:ph type="title"/>
          </p:nvPr>
        </p:nvSpPr>
        <p:spPr>
          <a:xfrm>
            <a:off x="1592548" y="2185193"/>
            <a:ext cx="9006905" cy="2487613"/>
          </a:xfrm>
        </p:spPr>
        <p:txBody>
          <a:bodyPr/>
          <a:lstStyle/>
          <a:p>
            <a:pPr algn="ctr"/>
            <a:r>
              <a:rPr lang="en-GB" dirty="0">
                <a:solidFill>
                  <a:schemeClr val="bg1"/>
                </a:solidFill>
              </a:rPr>
              <a:t>RENTERS’ RIGHTS ACT 2025</a:t>
            </a:r>
          </a:p>
        </p:txBody>
      </p:sp>
      <p:cxnSp>
        <p:nvCxnSpPr>
          <p:cNvPr id="16" name="Straight Connector 15">
            <a:extLst>
              <a:ext uri="{FF2B5EF4-FFF2-40B4-BE49-F238E27FC236}">
                <a16:creationId xmlns:a16="http://schemas.microsoft.com/office/drawing/2014/main" id="{3DFD98D8-79CF-7DFB-65AE-89D505E975A4}"/>
              </a:ext>
            </a:extLst>
          </p:cNvPr>
          <p:cNvCxnSpPr>
            <a:cxnSpLocks/>
          </p:cNvCxnSpPr>
          <p:nvPr/>
        </p:nvCxnSpPr>
        <p:spPr>
          <a:xfrm>
            <a:off x="2086915" y="3914751"/>
            <a:ext cx="8018170"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C30B0B7-4588-E7DD-8BFB-D6D008E6DE89}"/>
              </a:ext>
            </a:extLst>
          </p:cNvPr>
          <p:cNvCxnSpPr>
            <a:cxnSpLocks/>
          </p:cNvCxnSpPr>
          <p:nvPr/>
        </p:nvCxnSpPr>
        <p:spPr>
          <a:xfrm>
            <a:off x="2086915" y="2962251"/>
            <a:ext cx="8018170"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6AD26E2-B169-F72B-DBA4-5E761725F3E8}"/>
              </a:ext>
            </a:extLst>
          </p:cNvPr>
          <p:cNvPicPr>
            <a:picLocks noChangeAspect="1"/>
          </p:cNvPicPr>
          <p:nvPr/>
        </p:nvPicPr>
        <p:blipFill>
          <a:blip r:embed="rId5"/>
          <a:stretch>
            <a:fillRect/>
          </a:stretch>
        </p:blipFill>
        <p:spPr>
          <a:xfrm>
            <a:off x="280729" y="5954487"/>
            <a:ext cx="2386483" cy="548552"/>
          </a:xfrm>
          <a:prstGeom prst="rect">
            <a:avLst/>
          </a:prstGeom>
        </p:spPr>
      </p:pic>
    </p:spTree>
    <p:extLst>
      <p:ext uri="{BB962C8B-B14F-4D97-AF65-F5344CB8AC3E}">
        <p14:creationId xmlns:p14="http://schemas.microsoft.com/office/powerpoint/2010/main" val="117356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05B075-18B4-8166-2EBD-40435ECD161E}"/>
              </a:ext>
            </a:extLst>
          </p:cNvPr>
          <p:cNvPicPr>
            <a:picLocks noChangeAspect="1"/>
          </p:cNvPicPr>
          <p:nvPr/>
        </p:nvPicPr>
        <p:blipFill rotWithShape="1">
          <a:blip r:embed="rId3"/>
          <a:srcRect t="9586" b="42812"/>
          <a:stretch/>
        </p:blipFill>
        <p:spPr>
          <a:xfrm>
            <a:off x="2323379" y="513874"/>
            <a:ext cx="8051877" cy="5423768"/>
          </a:xfrm>
          <a:prstGeom prst="rect">
            <a:avLst/>
          </a:prstGeom>
        </p:spPr>
      </p:pic>
      <p:sp>
        <p:nvSpPr>
          <p:cNvPr id="11" name="Rectangle 10">
            <a:extLst>
              <a:ext uri="{FF2B5EF4-FFF2-40B4-BE49-F238E27FC236}">
                <a16:creationId xmlns:a16="http://schemas.microsoft.com/office/drawing/2014/main" id="{AF55CF8E-3BCC-8774-6DBA-61ACD399A6C2}"/>
              </a:ext>
            </a:extLst>
          </p:cNvPr>
          <p:cNvSpPr/>
          <p:nvPr/>
        </p:nvSpPr>
        <p:spPr>
          <a:xfrm>
            <a:off x="7487322" y="4445660"/>
            <a:ext cx="1430767" cy="23391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FD58A86-9A89-5846-3C8B-B1AA95D13782}"/>
              </a:ext>
            </a:extLst>
          </p:cNvPr>
          <p:cNvPicPr>
            <a:picLocks noChangeAspect="1"/>
          </p:cNvPicPr>
          <p:nvPr/>
        </p:nvPicPr>
        <p:blipFill>
          <a:blip r:embed="rId4"/>
          <a:stretch>
            <a:fillRect/>
          </a:stretch>
        </p:blipFill>
        <p:spPr>
          <a:xfrm>
            <a:off x="280729" y="6025521"/>
            <a:ext cx="2426767" cy="406484"/>
          </a:xfrm>
          <a:prstGeom prst="rect">
            <a:avLst/>
          </a:prstGeom>
        </p:spPr>
      </p:pic>
    </p:spTree>
    <p:extLst>
      <p:ext uri="{BB962C8B-B14F-4D97-AF65-F5344CB8AC3E}">
        <p14:creationId xmlns:p14="http://schemas.microsoft.com/office/powerpoint/2010/main" val="1096811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83375EE-1092-2C21-C0BD-AD8F02480289}"/>
              </a:ext>
            </a:extLst>
          </p:cNvPr>
          <p:cNvSpPr txBox="1"/>
          <p:nvPr/>
        </p:nvSpPr>
        <p:spPr>
          <a:xfrm>
            <a:off x="670052" y="708580"/>
            <a:ext cx="11164104" cy="7058343"/>
          </a:xfrm>
          <a:prstGeom prst="rect">
            <a:avLst/>
          </a:prstGeom>
          <a:noFill/>
        </p:spPr>
        <p:txBody>
          <a:bodyPr wrap="square" rtlCol="0">
            <a:spAutoFit/>
          </a:bodyPr>
          <a:lstStyle/>
          <a:p>
            <a:pPr marL="285750" indent="-285750">
              <a:spcBef>
                <a:spcPts val="1000"/>
              </a:spcBef>
              <a:spcAft>
                <a:spcPts val="1000"/>
              </a:spcAft>
              <a:buClr>
                <a:srgbClr val="FF0000"/>
              </a:buClr>
              <a:buSzPct val="120000"/>
              <a:buFont typeface="Wingdings" pitchFamily="2" charset="2"/>
              <a:buChar char="§"/>
            </a:pPr>
            <a:r>
              <a:rPr lang="en-US" sz="2000" dirty="0">
                <a:latin typeface="Arial" panose="020B0604020202020204" pitchFamily="34" charset="0"/>
                <a:cs typeface="Arial" panose="020B0604020202020204" pitchFamily="34" charset="0"/>
              </a:rPr>
              <a:t>Abolishing s.21; Assured </a:t>
            </a:r>
            <a:r>
              <a:rPr lang="en-US" sz="2000" dirty="0" err="1">
                <a:latin typeface="Arial" panose="020B0604020202020204" pitchFamily="34" charset="0"/>
                <a:cs typeface="Arial" panose="020B0604020202020204" pitchFamily="34" charset="0"/>
              </a:rPr>
              <a:t>Shorthold</a:t>
            </a:r>
            <a:r>
              <a:rPr lang="en-US" sz="2000" dirty="0">
                <a:latin typeface="Arial" panose="020B0604020202020204" pitchFamily="34" charset="0"/>
                <a:cs typeface="Arial" panose="020B0604020202020204" pitchFamily="34" charset="0"/>
              </a:rPr>
              <a:t> &amp; Fixed-Term Tenancies (</a:t>
            </a:r>
            <a:r>
              <a:rPr lang="en-US" sz="2000" b="1" dirty="0">
                <a:solidFill>
                  <a:srgbClr val="01583F"/>
                </a:solidFill>
                <a:latin typeface="Arial" panose="020B0604020202020204" pitchFamily="34" charset="0"/>
                <a:cs typeface="Arial" panose="020B0604020202020204" pitchFamily="34" charset="0"/>
              </a:rPr>
              <a:t>ss.1 - 2</a:t>
            </a:r>
            <a:r>
              <a:rPr lang="en-US" sz="2000" dirty="0">
                <a:latin typeface="Arial" panose="020B0604020202020204" pitchFamily="34" charset="0"/>
                <a:cs typeface="Arial" panose="020B0604020202020204" pitchFamily="34" charset="0"/>
              </a:rPr>
              <a:t>)</a:t>
            </a:r>
          </a:p>
          <a:p>
            <a:pPr marL="285750" indent="-285750">
              <a:spcBef>
                <a:spcPts val="1000"/>
              </a:spcBef>
              <a:spcAft>
                <a:spcPts val="1000"/>
              </a:spcAft>
              <a:buClr>
                <a:srgbClr val="FF0000"/>
              </a:buClr>
              <a:buSzPct val="120000"/>
              <a:buFont typeface="Wingdings" pitchFamily="2" charset="2"/>
              <a:buChar char="§"/>
            </a:pPr>
            <a:r>
              <a:rPr lang="en-US" sz="2000" dirty="0">
                <a:latin typeface="Arial" panose="020B0604020202020204" pitchFamily="34" charset="0"/>
                <a:cs typeface="Arial" panose="020B0604020202020204" pitchFamily="34" charset="0"/>
              </a:rPr>
              <a:t>Expanding Grounds for Possession (</a:t>
            </a:r>
            <a:r>
              <a:rPr lang="en-US" sz="2000" b="1" dirty="0">
                <a:solidFill>
                  <a:srgbClr val="01583F"/>
                </a:solidFill>
                <a:latin typeface="Arial" panose="020B0604020202020204" pitchFamily="34" charset="0"/>
                <a:cs typeface="Arial" panose="020B0604020202020204" pitchFamily="34" charset="0"/>
              </a:rPr>
              <a:t>ss.3 - 5</a:t>
            </a:r>
            <a:r>
              <a:rPr lang="en-US" sz="2000" dirty="0">
                <a:latin typeface="Arial" panose="020B0604020202020204" pitchFamily="34" charset="0"/>
                <a:cs typeface="Arial" panose="020B0604020202020204" pitchFamily="34" charset="0"/>
              </a:rPr>
              <a:t>)</a:t>
            </a:r>
          </a:p>
          <a:p>
            <a:pPr marL="285750" indent="-285750">
              <a:spcBef>
                <a:spcPts val="1000"/>
              </a:spcBef>
              <a:spcAft>
                <a:spcPts val="1000"/>
              </a:spcAft>
              <a:buClr>
                <a:srgbClr val="FF0000"/>
              </a:buClr>
              <a:buSzPct val="120000"/>
              <a:buFont typeface="Wingdings" pitchFamily="2" charset="2"/>
              <a:buChar char="§"/>
            </a:pPr>
            <a:r>
              <a:rPr lang="en-US" sz="2000" dirty="0">
                <a:latin typeface="Arial" panose="020B0604020202020204" pitchFamily="34" charset="0"/>
                <a:cs typeface="Arial" panose="020B0604020202020204" pitchFamily="34" charset="0"/>
              </a:rPr>
              <a:t>Limiting Rent Increases &amp; Deposits etc. (</a:t>
            </a:r>
            <a:r>
              <a:rPr lang="en-US" sz="2000" b="1" dirty="0">
                <a:solidFill>
                  <a:srgbClr val="01583F"/>
                </a:solidFill>
                <a:latin typeface="Arial" panose="020B0604020202020204" pitchFamily="34" charset="0"/>
                <a:cs typeface="Arial" panose="020B0604020202020204" pitchFamily="34" charset="0"/>
              </a:rPr>
              <a:t>ss.6 - 9</a:t>
            </a:r>
            <a:r>
              <a:rPr lang="en-US" sz="2000" dirty="0">
                <a:latin typeface="Arial" panose="020B0604020202020204" pitchFamily="34" charset="0"/>
                <a:cs typeface="Arial" panose="020B0604020202020204" pitchFamily="34" charset="0"/>
              </a:rPr>
              <a:t>)</a:t>
            </a:r>
          </a:p>
          <a:p>
            <a:pPr marL="285750" indent="-285750">
              <a:spcBef>
                <a:spcPts val="1000"/>
              </a:spcBef>
              <a:spcAft>
                <a:spcPts val="1000"/>
              </a:spcAft>
              <a:buClr>
                <a:srgbClr val="FF0000"/>
              </a:buClr>
              <a:buSzPct val="120000"/>
              <a:buFont typeface="Wingdings" pitchFamily="2" charset="2"/>
              <a:buChar char="§"/>
            </a:pPr>
            <a:r>
              <a:rPr lang="en-US" sz="2000" dirty="0">
                <a:latin typeface="Arial" panose="020B0604020202020204" pitchFamily="34" charset="0"/>
                <a:cs typeface="Arial" panose="020B0604020202020204" pitchFamily="34" charset="0"/>
              </a:rPr>
              <a:t>Implying covenant not to unreasonable withhold consent to Pets (</a:t>
            </a:r>
            <a:r>
              <a:rPr lang="en-US" sz="2000" b="1" dirty="0">
                <a:solidFill>
                  <a:srgbClr val="01583F"/>
                </a:solidFill>
                <a:latin typeface="Arial" panose="020B0604020202020204" pitchFamily="34" charset="0"/>
                <a:cs typeface="Arial" panose="020B0604020202020204" pitchFamily="34" charset="0"/>
              </a:rPr>
              <a:t>s.11</a:t>
            </a:r>
            <a:r>
              <a:rPr lang="en-US" sz="2000" dirty="0">
                <a:latin typeface="Arial" panose="020B0604020202020204" pitchFamily="34" charset="0"/>
                <a:cs typeface="Arial" panose="020B0604020202020204" pitchFamily="34" charset="0"/>
              </a:rPr>
              <a:t>)</a:t>
            </a:r>
          </a:p>
          <a:p>
            <a:pPr marL="285750" indent="-285750">
              <a:spcBef>
                <a:spcPts val="1000"/>
              </a:spcBef>
              <a:spcAft>
                <a:spcPts val="1000"/>
              </a:spcAft>
              <a:buClr>
                <a:srgbClr val="FF0000"/>
              </a:buClr>
              <a:buSzPct val="120000"/>
              <a:buFont typeface="Wingdings" pitchFamily="2" charset="2"/>
              <a:buChar char="§"/>
            </a:pPr>
            <a:r>
              <a:rPr lang="en-US" sz="2000" dirty="0">
                <a:latin typeface="Arial" panose="020B0604020202020204" pitchFamily="34" charset="0"/>
                <a:cs typeface="Arial" panose="020B0604020202020204" pitchFamily="34" charset="0"/>
              </a:rPr>
              <a:t>Requiring provision of prescribed written information (</a:t>
            </a:r>
            <a:r>
              <a:rPr lang="en-US" sz="2000" b="1" dirty="0">
                <a:solidFill>
                  <a:srgbClr val="01583F"/>
                </a:solidFill>
                <a:latin typeface="Arial" panose="020B0604020202020204" pitchFamily="34" charset="0"/>
                <a:cs typeface="Arial" panose="020B0604020202020204" pitchFamily="34" charset="0"/>
              </a:rPr>
              <a:t>s.12</a:t>
            </a:r>
            <a:r>
              <a:rPr lang="en-US" sz="2000" dirty="0">
                <a:latin typeface="Arial" panose="020B0604020202020204" pitchFamily="34" charset="0"/>
                <a:cs typeface="Arial" panose="020B0604020202020204" pitchFamily="34" charset="0"/>
              </a:rPr>
              <a:t>)</a:t>
            </a:r>
          </a:p>
          <a:p>
            <a:pPr marL="285750" indent="-285750">
              <a:spcBef>
                <a:spcPts val="1000"/>
              </a:spcBef>
              <a:spcAft>
                <a:spcPts val="1000"/>
              </a:spcAft>
              <a:buClr>
                <a:srgbClr val="FF0000"/>
              </a:buClr>
              <a:buSzPct val="120000"/>
              <a:buFont typeface="Wingdings" pitchFamily="2" charset="2"/>
              <a:buChar char="§"/>
            </a:pPr>
            <a:r>
              <a:rPr lang="en-US" sz="2000" dirty="0">
                <a:latin typeface="Arial" panose="020B0604020202020204" pitchFamily="34" charset="0"/>
                <a:cs typeface="Arial" panose="020B0604020202020204" pitchFamily="34" charset="0"/>
              </a:rPr>
              <a:t>Strengthening penalties for non-compliance &amp; enforcement powers (</a:t>
            </a:r>
            <a:r>
              <a:rPr lang="en-US" sz="2000" b="1" dirty="0">
                <a:solidFill>
                  <a:srgbClr val="01583F"/>
                </a:solidFill>
                <a:latin typeface="Arial" panose="020B0604020202020204" pitchFamily="34" charset="0"/>
                <a:cs typeface="Arial" panose="020B0604020202020204" pitchFamily="34" charset="0"/>
              </a:rPr>
              <a:t>ss. 15 - 16; 102 - 136</a:t>
            </a:r>
            <a:r>
              <a:rPr lang="en-US" sz="2000" dirty="0">
                <a:latin typeface="Arial" panose="020B0604020202020204" pitchFamily="34" charset="0"/>
                <a:cs typeface="Arial" panose="020B0604020202020204" pitchFamily="34" charset="0"/>
              </a:rPr>
              <a:t>)</a:t>
            </a:r>
          </a:p>
          <a:p>
            <a:pPr marL="285750" indent="-285750">
              <a:spcBef>
                <a:spcPts val="1000"/>
              </a:spcBef>
              <a:spcAft>
                <a:spcPts val="1000"/>
              </a:spcAft>
              <a:buClr>
                <a:srgbClr val="FF0000"/>
              </a:buClr>
              <a:buSzPct val="120000"/>
              <a:buFont typeface="Wingdings" pitchFamily="2" charset="2"/>
              <a:buChar char="§"/>
            </a:pPr>
            <a:r>
              <a:rPr lang="en-US" sz="2000" dirty="0">
                <a:latin typeface="Arial" panose="020B0604020202020204" pitchFamily="34" charset="0"/>
                <a:cs typeface="Arial" panose="020B0604020202020204" pitchFamily="34" charset="0"/>
              </a:rPr>
              <a:t>Prohibiting discrimination against DSS tenants/children &amp; ‘bidding wars’ (</a:t>
            </a:r>
            <a:r>
              <a:rPr lang="en-US" sz="2000" b="1" dirty="0">
                <a:solidFill>
                  <a:srgbClr val="01583F"/>
                </a:solidFill>
                <a:latin typeface="Arial" panose="020B0604020202020204" pitchFamily="34" charset="0"/>
                <a:cs typeface="Arial" panose="020B0604020202020204" pitchFamily="34" charset="0"/>
              </a:rPr>
              <a:t>ss.33 - 55; 56 - 57</a:t>
            </a:r>
            <a:r>
              <a:rPr lang="en-US" sz="2000" dirty="0">
                <a:latin typeface="Arial" panose="020B0604020202020204" pitchFamily="34" charset="0"/>
                <a:cs typeface="Arial" panose="020B0604020202020204" pitchFamily="34" charset="0"/>
              </a:rPr>
              <a:t>) </a:t>
            </a:r>
          </a:p>
          <a:p>
            <a:pPr marL="285750" indent="-285750">
              <a:spcBef>
                <a:spcPts val="1000"/>
              </a:spcBef>
              <a:spcAft>
                <a:spcPts val="1000"/>
              </a:spcAft>
              <a:buClr>
                <a:srgbClr val="FF0000"/>
              </a:buClr>
              <a:buSzPct val="120000"/>
              <a:buFont typeface="Wingdings" pitchFamily="2" charset="2"/>
              <a:buChar char="§"/>
            </a:pPr>
            <a:r>
              <a:rPr lang="en-US" sz="2000" dirty="0">
                <a:latin typeface="Arial" panose="020B0604020202020204" pitchFamily="34" charset="0"/>
                <a:cs typeface="Arial" panose="020B0604020202020204" pitchFamily="34" charset="0"/>
              </a:rPr>
              <a:t>Creation of New Ombudsman &amp; PRS database (</a:t>
            </a:r>
            <a:r>
              <a:rPr lang="en-US" sz="2000" b="1" dirty="0">
                <a:solidFill>
                  <a:srgbClr val="01583F"/>
                </a:solidFill>
                <a:latin typeface="Arial" panose="020B0604020202020204" pitchFamily="34" charset="0"/>
                <a:cs typeface="Arial" panose="020B0604020202020204" pitchFamily="34" charset="0"/>
              </a:rPr>
              <a:t>ss.64 - 70; 75 - 96</a:t>
            </a:r>
            <a:r>
              <a:rPr lang="en-US" sz="2000" dirty="0">
                <a:latin typeface="Arial" panose="020B0604020202020204" pitchFamily="34" charset="0"/>
                <a:cs typeface="Arial" panose="020B0604020202020204" pitchFamily="34" charset="0"/>
              </a:rPr>
              <a:t>)</a:t>
            </a:r>
          </a:p>
          <a:p>
            <a:pPr marL="285750" indent="-285750">
              <a:spcBef>
                <a:spcPts val="1000"/>
              </a:spcBef>
              <a:spcAft>
                <a:spcPts val="1000"/>
              </a:spcAft>
              <a:buClr>
                <a:srgbClr val="FF0000"/>
              </a:buClr>
              <a:buSzPct val="120000"/>
              <a:buFont typeface="Wingdings" pitchFamily="2" charset="2"/>
              <a:buChar char="§"/>
            </a:pPr>
            <a:r>
              <a:rPr lang="en-US" sz="2000" dirty="0">
                <a:latin typeface="Arial" panose="020B0604020202020204" pitchFamily="34" charset="0"/>
                <a:cs typeface="Arial" panose="020B0604020202020204" pitchFamily="34" charset="0"/>
              </a:rPr>
              <a:t>Introducing Decent Home Standards &amp; </a:t>
            </a:r>
            <a:r>
              <a:rPr lang="en-US" sz="2000" dirty="0" err="1">
                <a:latin typeface="Arial" panose="020B0604020202020204" pitchFamily="34" charset="0"/>
                <a:cs typeface="Arial" panose="020B0604020202020204" pitchFamily="34" charset="0"/>
              </a:rPr>
              <a:t>Awaab’s</a:t>
            </a:r>
            <a:r>
              <a:rPr lang="en-US" sz="2000" dirty="0">
                <a:latin typeface="Arial" panose="020B0604020202020204" pitchFamily="34" charset="0"/>
                <a:cs typeface="Arial" panose="020B0604020202020204" pitchFamily="34" charset="0"/>
              </a:rPr>
              <a:t> Law (</a:t>
            </a:r>
            <a:r>
              <a:rPr lang="en-US" sz="2000" b="1" dirty="0">
                <a:solidFill>
                  <a:srgbClr val="01583F"/>
                </a:solidFill>
                <a:latin typeface="Arial" panose="020B0604020202020204" pitchFamily="34" charset="0"/>
                <a:cs typeface="Arial" panose="020B0604020202020204" pitchFamily="34" charset="0"/>
              </a:rPr>
              <a:t>ss. 100 - 101</a:t>
            </a:r>
            <a:r>
              <a:rPr lang="en-US" sz="2000" dirty="0">
                <a:latin typeface="Arial" panose="020B0604020202020204" pitchFamily="34" charset="0"/>
                <a:cs typeface="Arial" panose="020B0604020202020204" pitchFamily="34" charset="0"/>
              </a:rPr>
              <a:t>)</a:t>
            </a:r>
          </a:p>
          <a:p>
            <a:pPr marL="285750" indent="-285750">
              <a:spcBef>
                <a:spcPts val="600"/>
              </a:spcBef>
              <a:spcAft>
                <a:spcPts val="600"/>
              </a:spcAft>
              <a:buFont typeface="Wingdings" pitchFamily="2" charset="2"/>
              <a:buChar char="§"/>
            </a:pPr>
            <a:endParaRPr lang="en-US" sz="2400"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itchFamily="2" charset="2"/>
              <a:buChar char="§"/>
            </a:pPr>
            <a:endParaRPr lang="en-US" sz="2400"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itchFamily="2" charset="2"/>
              <a:buChar char="§"/>
            </a:pPr>
            <a:endParaRPr lang="en-US" sz="2400"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itchFamily="2" charset="2"/>
              <a:buChar char="§"/>
            </a:pPr>
            <a:endParaRPr lang="en-US" sz="2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F39281-C6A5-4B67-1460-66229271AC91}"/>
              </a:ext>
            </a:extLst>
          </p:cNvPr>
          <p:cNvPicPr>
            <a:picLocks noChangeAspect="1"/>
          </p:cNvPicPr>
          <p:nvPr/>
        </p:nvPicPr>
        <p:blipFill>
          <a:blip r:embed="rId3"/>
          <a:stretch>
            <a:fillRect/>
          </a:stretch>
        </p:blipFill>
        <p:spPr>
          <a:xfrm>
            <a:off x="280729" y="6025521"/>
            <a:ext cx="2426767" cy="406484"/>
          </a:xfrm>
          <a:prstGeom prst="rect">
            <a:avLst/>
          </a:prstGeom>
        </p:spPr>
      </p:pic>
    </p:spTree>
    <p:extLst>
      <p:ext uri="{BB962C8B-B14F-4D97-AF65-F5344CB8AC3E}">
        <p14:creationId xmlns:p14="http://schemas.microsoft.com/office/powerpoint/2010/main" val="1868043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27914" y="4200812"/>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188243" y="2493545"/>
            <a:ext cx="12192000" cy="2698232"/>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4000" dirty="0">
                <a:solidFill>
                  <a:srgbClr val="FF0000"/>
                </a:solidFill>
              </a:rPr>
              <a:t>1. </a:t>
            </a:r>
            <a:r>
              <a:rPr lang="en-GB" sz="4000" dirty="0"/>
              <a:t>Tenancies</a:t>
            </a:r>
          </a:p>
          <a:p>
            <a:pPr algn="ctr"/>
            <a:endParaRPr lang="en-GB" sz="2000" dirty="0">
              <a:solidFill>
                <a:srgbClr val="FF0000"/>
              </a:solidFill>
            </a:endParaRPr>
          </a:p>
          <a:p>
            <a:pPr algn="ctr"/>
            <a:r>
              <a:rPr lang="en-GB" sz="4000" dirty="0">
                <a:solidFill>
                  <a:srgbClr val="FF0000"/>
                </a:solidFill>
              </a:rPr>
              <a:t>2. </a:t>
            </a:r>
            <a:r>
              <a:rPr lang="en-GB" sz="4000" dirty="0"/>
              <a:t>Grounds for Possession</a:t>
            </a:r>
            <a:r>
              <a:rPr lang="en-GB" sz="4000" dirty="0">
                <a:solidFill>
                  <a:srgbClr val="FF0000"/>
                </a:solidFill>
              </a:rPr>
              <a:t>  </a:t>
            </a:r>
          </a:p>
        </p:txBody>
      </p:sp>
      <p:sp>
        <p:nvSpPr>
          <p:cNvPr id="4" name="Title 3">
            <a:extLst>
              <a:ext uri="{FF2B5EF4-FFF2-40B4-BE49-F238E27FC236}">
                <a16:creationId xmlns:a16="http://schemas.microsoft.com/office/drawing/2014/main" id="{C6A3CCC3-8425-2041-474A-99C404478B61}"/>
              </a:ext>
            </a:extLst>
          </p:cNvPr>
          <p:cNvSpPr txBox="1">
            <a:spLocks/>
          </p:cNvSpPr>
          <p:nvPr/>
        </p:nvSpPr>
        <p:spPr>
          <a:xfrm>
            <a:off x="0" y="1823786"/>
            <a:ext cx="12192000" cy="101326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u="sng" dirty="0">
                <a:solidFill>
                  <a:srgbClr val="FF0000"/>
                </a:solidFill>
              </a:rPr>
              <a:t>FOCUS:</a:t>
            </a:r>
            <a:r>
              <a:rPr lang="en-GB" dirty="0">
                <a:solidFill>
                  <a:srgbClr val="FF0000"/>
                </a:solidFill>
              </a:rPr>
              <a:t> </a:t>
            </a:r>
          </a:p>
        </p:txBody>
      </p:sp>
      <p:pic>
        <p:nvPicPr>
          <p:cNvPr id="2" name="Picture 1">
            <a:extLst>
              <a:ext uri="{FF2B5EF4-FFF2-40B4-BE49-F238E27FC236}">
                <a16:creationId xmlns:a16="http://schemas.microsoft.com/office/drawing/2014/main" id="{8D1F1B75-4C49-E6FE-7D2A-2022887D211E}"/>
              </a:ext>
            </a:extLst>
          </p:cNvPr>
          <p:cNvPicPr>
            <a:picLocks noChangeAspect="1"/>
          </p:cNvPicPr>
          <p:nvPr/>
        </p:nvPicPr>
        <p:blipFill>
          <a:blip r:embed="rId3"/>
          <a:stretch>
            <a:fillRect/>
          </a:stretch>
        </p:blipFill>
        <p:spPr>
          <a:xfrm>
            <a:off x="280729" y="6025521"/>
            <a:ext cx="2426767" cy="406484"/>
          </a:xfrm>
          <a:prstGeom prst="rect">
            <a:avLst/>
          </a:prstGeom>
        </p:spPr>
      </p:pic>
    </p:spTree>
    <p:extLst>
      <p:ext uri="{BB962C8B-B14F-4D97-AF65-F5344CB8AC3E}">
        <p14:creationId xmlns:p14="http://schemas.microsoft.com/office/powerpoint/2010/main" val="643602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41023AA-8030-116A-2A41-33BCD905A360}"/>
              </a:ext>
            </a:extLst>
          </p:cNvPr>
          <p:cNvPicPr>
            <a:picLocks noChangeAspect="1"/>
          </p:cNvPicPr>
          <p:nvPr/>
        </p:nvPicPr>
        <p:blipFill rotWithShape="1">
          <a:blip r:embed="rId3">
            <a:alphaModFix/>
          </a:blip>
          <a:srcRect l="1332" t="345" r="1332" b="30711"/>
          <a:stretch/>
        </p:blipFill>
        <p:spPr>
          <a:xfrm>
            <a:off x="-8586" y="0"/>
            <a:ext cx="12200586" cy="6862830"/>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8586" y="3200173"/>
            <a:ext cx="12200586" cy="1222282"/>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6000" dirty="0">
                <a:solidFill>
                  <a:schemeClr val="bg1"/>
                </a:solidFill>
              </a:rPr>
              <a:t>1.</a:t>
            </a:r>
            <a:r>
              <a:rPr lang="en-GB" sz="6000" dirty="0">
                <a:solidFill>
                  <a:srgbClr val="FF0000"/>
                </a:solidFill>
              </a:rPr>
              <a:t> </a:t>
            </a:r>
            <a:r>
              <a:rPr lang="en-GB" sz="6000" dirty="0">
                <a:solidFill>
                  <a:schemeClr val="bg1"/>
                </a:solidFill>
              </a:rPr>
              <a:t>Tenancies</a:t>
            </a:r>
          </a:p>
          <a:p>
            <a:pPr algn="ctr"/>
            <a:endParaRPr lang="en-GB" sz="6600" dirty="0">
              <a:solidFill>
                <a:srgbClr val="FF0000"/>
              </a:solidFill>
            </a:endParaRPr>
          </a:p>
        </p:txBody>
      </p:sp>
      <p:pic>
        <p:nvPicPr>
          <p:cNvPr id="6" name="Picture 5">
            <a:extLst>
              <a:ext uri="{FF2B5EF4-FFF2-40B4-BE49-F238E27FC236}">
                <a16:creationId xmlns:a16="http://schemas.microsoft.com/office/drawing/2014/main" id="{8C30D819-B766-63CB-E294-553E7C8E727C}"/>
              </a:ext>
            </a:extLst>
          </p:cNvPr>
          <p:cNvPicPr>
            <a:picLocks noChangeAspect="1"/>
          </p:cNvPicPr>
          <p:nvPr/>
        </p:nvPicPr>
        <p:blipFill>
          <a:blip r:embed="rId4"/>
          <a:stretch>
            <a:fillRect/>
          </a:stretch>
        </p:blipFill>
        <p:spPr>
          <a:xfrm>
            <a:off x="280729" y="5954487"/>
            <a:ext cx="2386483" cy="548552"/>
          </a:xfrm>
          <a:prstGeom prst="rect">
            <a:avLst/>
          </a:prstGeom>
        </p:spPr>
      </p:pic>
      <p:cxnSp>
        <p:nvCxnSpPr>
          <p:cNvPr id="12" name="Straight Connector 11">
            <a:extLst>
              <a:ext uri="{FF2B5EF4-FFF2-40B4-BE49-F238E27FC236}">
                <a16:creationId xmlns:a16="http://schemas.microsoft.com/office/drawing/2014/main" id="{BFF39F9D-8FED-77FE-3E71-66585A8CF28F}"/>
              </a:ext>
            </a:extLst>
          </p:cNvPr>
          <p:cNvCxnSpPr>
            <a:cxnSpLocks/>
          </p:cNvCxnSpPr>
          <p:nvPr/>
        </p:nvCxnSpPr>
        <p:spPr>
          <a:xfrm>
            <a:off x="4000500" y="3914751"/>
            <a:ext cx="4301836"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890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27914" y="4388101"/>
            <a:ext cx="184731" cy="369332"/>
          </a:xfrm>
          <a:prstGeom prst="rect">
            <a:avLst/>
          </a:prstGeom>
          <a:noFill/>
        </p:spPr>
        <p:txBody>
          <a:bodyPr wrap="none" rtlCol="0">
            <a:spAutoFit/>
          </a:bodyPr>
          <a:lstStyle/>
          <a:p>
            <a:endParaRPr lang="en-US" dirty="0"/>
          </a:p>
        </p:txBody>
      </p:sp>
      <p:sp>
        <p:nvSpPr>
          <p:cNvPr id="4" name="Title 3">
            <a:extLst>
              <a:ext uri="{FF2B5EF4-FFF2-40B4-BE49-F238E27FC236}">
                <a16:creationId xmlns:a16="http://schemas.microsoft.com/office/drawing/2014/main" id="{C6A3CCC3-8425-2041-474A-99C404478B61}"/>
              </a:ext>
            </a:extLst>
          </p:cNvPr>
          <p:cNvSpPr txBox="1">
            <a:spLocks/>
          </p:cNvSpPr>
          <p:nvPr/>
        </p:nvSpPr>
        <p:spPr>
          <a:xfrm>
            <a:off x="0" y="2590464"/>
            <a:ext cx="12192000" cy="2210071"/>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rgbClr val="FF0000"/>
                </a:solidFill>
              </a:rPr>
              <a:t>COMMENCEMENT DATE:</a:t>
            </a:r>
          </a:p>
          <a:p>
            <a:pPr algn="ctr"/>
            <a:endParaRPr lang="en-GB" sz="2800" dirty="0">
              <a:highlight>
                <a:srgbClr val="FFFF00"/>
              </a:highlight>
            </a:endParaRPr>
          </a:p>
          <a:p>
            <a:pPr algn="ctr"/>
            <a:r>
              <a:rPr lang="en-GB" sz="3600" dirty="0">
                <a:highlight>
                  <a:srgbClr val="FFFF00"/>
                </a:highlight>
              </a:rPr>
              <a:t>[TBC]</a:t>
            </a:r>
          </a:p>
        </p:txBody>
      </p:sp>
      <p:pic>
        <p:nvPicPr>
          <p:cNvPr id="2" name="Picture 1">
            <a:extLst>
              <a:ext uri="{FF2B5EF4-FFF2-40B4-BE49-F238E27FC236}">
                <a16:creationId xmlns:a16="http://schemas.microsoft.com/office/drawing/2014/main" id="{8D1F1B75-4C49-E6FE-7D2A-2022887D211E}"/>
              </a:ext>
            </a:extLst>
          </p:cNvPr>
          <p:cNvPicPr>
            <a:picLocks noChangeAspect="1"/>
          </p:cNvPicPr>
          <p:nvPr/>
        </p:nvPicPr>
        <p:blipFill>
          <a:blip r:embed="rId3"/>
          <a:stretch>
            <a:fillRect/>
          </a:stretch>
        </p:blipFill>
        <p:spPr>
          <a:xfrm>
            <a:off x="280729" y="6025521"/>
            <a:ext cx="2426767" cy="406484"/>
          </a:xfrm>
          <a:prstGeom prst="rect">
            <a:avLst/>
          </a:prstGeom>
        </p:spPr>
      </p:pic>
      <p:sp>
        <p:nvSpPr>
          <p:cNvPr id="9" name="Title 3">
            <a:extLst>
              <a:ext uri="{FF2B5EF4-FFF2-40B4-BE49-F238E27FC236}">
                <a16:creationId xmlns:a16="http://schemas.microsoft.com/office/drawing/2014/main" id="{4F002F77-0C8B-00FB-A430-87869FEA49A8}"/>
              </a:ext>
            </a:extLst>
          </p:cNvPr>
          <p:cNvSpPr txBox="1">
            <a:spLocks/>
          </p:cNvSpPr>
          <p:nvPr/>
        </p:nvSpPr>
        <p:spPr>
          <a:xfrm>
            <a:off x="0" y="1831214"/>
            <a:ext cx="12192000" cy="101326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t>⚠️</a:t>
            </a:r>
          </a:p>
        </p:txBody>
      </p:sp>
      <p:cxnSp>
        <p:nvCxnSpPr>
          <p:cNvPr id="11" name="Straight Connector 10">
            <a:extLst>
              <a:ext uri="{FF2B5EF4-FFF2-40B4-BE49-F238E27FC236}">
                <a16:creationId xmlns:a16="http://schemas.microsoft.com/office/drawing/2014/main" id="{EF812873-92B3-7B0C-0702-403D87A46D91}"/>
              </a:ext>
            </a:extLst>
          </p:cNvPr>
          <p:cNvCxnSpPr>
            <a:cxnSpLocks/>
          </p:cNvCxnSpPr>
          <p:nvPr/>
        </p:nvCxnSpPr>
        <p:spPr>
          <a:xfrm>
            <a:off x="2707496" y="3621887"/>
            <a:ext cx="6778027"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342163E-7CD0-63B9-A740-662415411569}"/>
              </a:ext>
            </a:extLst>
          </p:cNvPr>
          <p:cNvSpPr txBox="1"/>
          <p:nvPr/>
        </p:nvSpPr>
        <p:spPr>
          <a:xfrm>
            <a:off x="3046828" y="4757433"/>
            <a:ext cx="6098344" cy="369332"/>
          </a:xfrm>
          <a:prstGeom prst="rect">
            <a:avLst/>
          </a:prstGeom>
          <a:noFill/>
        </p:spPr>
        <p:txBody>
          <a:bodyPr wrap="square">
            <a:spAutoFit/>
          </a:bodyPr>
          <a:lstStyle/>
          <a:p>
            <a:pPr algn="ctr"/>
            <a:r>
              <a:rPr lang="en-GB" sz="1800" b="0" i="1" dirty="0"/>
              <a:t>See: s.145, RRA 2025 </a:t>
            </a:r>
            <a:r>
              <a:rPr lang="en-GB" sz="1800" b="0" i="1"/>
              <a:t>and Schedule 6</a:t>
            </a:r>
            <a:endParaRPr lang="en-GB" sz="1800" b="0" i="1" dirty="0"/>
          </a:p>
        </p:txBody>
      </p:sp>
    </p:spTree>
    <p:extLst>
      <p:ext uri="{BB962C8B-B14F-4D97-AF65-F5344CB8AC3E}">
        <p14:creationId xmlns:p14="http://schemas.microsoft.com/office/powerpoint/2010/main" val="3116495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pic>
        <p:nvPicPr>
          <p:cNvPr id="17" name="Picture 16">
            <a:extLst>
              <a:ext uri="{FF2B5EF4-FFF2-40B4-BE49-F238E27FC236}">
                <a16:creationId xmlns:a16="http://schemas.microsoft.com/office/drawing/2014/main" id="{620B9C30-827C-088E-8864-820C17AF7E52}"/>
              </a:ext>
            </a:extLst>
          </p:cNvPr>
          <p:cNvPicPr>
            <a:picLocks noChangeAspect="1"/>
          </p:cNvPicPr>
          <p:nvPr/>
        </p:nvPicPr>
        <p:blipFill rotWithShape="1">
          <a:blip r:embed="rId4"/>
          <a:srcRect l="7428" t="13104" r="12266" b="71359"/>
          <a:stretch/>
        </p:blipFill>
        <p:spPr>
          <a:xfrm>
            <a:off x="2933558" y="4168588"/>
            <a:ext cx="6736080" cy="1768783"/>
          </a:xfrm>
          <a:prstGeom prst="rect">
            <a:avLst/>
          </a:prstGeom>
          <a:ln>
            <a:solidFill>
              <a:schemeClr val="tx1"/>
            </a:solidFill>
          </a:ln>
        </p:spPr>
      </p:pic>
      <p:sp>
        <p:nvSpPr>
          <p:cNvPr id="18" name="Rectangle 17">
            <a:extLst>
              <a:ext uri="{FF2B5EF4-FFF2-40B4-BE49-F238E27FC236}">
                <a16:creationId xmlns:a16="http://schemas.microsoft.com/office/drawing/2014/main" id="{799AF263-A860-4AF4-8286-D09654EBEE34}"/>
              </a:ext>
            </a:extLst>
          </p:cNvPr>
          <p:cNvSpPr/>
          <p:nvPr/>
        </p:nvSpPr>
        <p:spPr>
          <a:xfrm>
            <a:off x="6273549" y="3459612"/>
            <a:ext cx="1385779" cy="2508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5FB6906-77DB-D045-1DE6-03EFCCEBCA98}"/>
              </a:ext>
            </a:extLst>
          </p:cNvPr>
          <p:cNvCxnSpPr>
            <a:cxnSpLocks/>
          </p:cNvCxnSpPr>
          <p:nvPr/>
        </p:nvCxnSpPr>
        <p:spPr>
          <a:xfrm>
            <a:off x="6066504" y="4636580"/>
            <a:ext cx="3087328"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9E21C913-A7C6-4040-859F-508564936DD0}"/>
              </a:ext>
            </a:extLst>
          </p:cNvPr>
          <p:cNvCxnSpPr>
            <a:cxnSpLocks/>
          </p:cNvCxnSpPr>
          <p:nvPr/>
        </p:nvCxnSpPr>
        <p:spPr>
          <a:xfrm>
            <a:off x="4341608" y="4826787"/>
            <a:ext cx="481222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88C561E1-62A0-CE8A-ED8B-9903BDC90A5A}"/>
              </a:ext>
            </a:extLst>
          </p:cNvPr>
          <p:cNvCxnSpPr>
            <a:cxnSpLocks/>
          </p:cNvCxnSpPr>
          <p:nvPr/>
        </p:nvCxnSpPr>
        <p:spPr>
          <a:xfrm>
            <a:off x="4341608" y="5028711"/>
            <a:ext cx="511542"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380E08EC-1D5E-93CB-677C-6EE444C052EA}"/>
              </a:ext>
            </a:extLst>
          </p:cNvPr>
          <p:cNvCxnSpPr>
            <a:cxnSpLocks/>
          </p:cNvCxnSpPr>
          <p:nvPr/>
        </p:nvCxnSpPr>
        <p:spPr>
          <a:xfrm>
            <a:off x="5659396" y="5671471"/>
            <a:ext cx="1311675"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30" name="Rectangle 29">
            <a:extLst>
              <a:ext uri="{FF2B5EF4-FFF2-40B4-BE49-F238E27FC236}">
                <a16:creationId xmlns:a16="http://schemas.microsoft.com/office/drawing/2014/main" id="{68B8ECDF-5A8F-8042-3BB0-031A0DDAE176}"/>
              </a:ext>
            </a:extLst>
          </p:cNvPr>
          <p:cNvSpPr/>
          <p:nvPr/>
        </p:nvSpPr>
        <p:spPr>
          <a:xfrm>
            <a:off x="6588185" y="3208162"/>
            <a:ext cx="845002" cy="2508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0DD9EC49-0E7C-D09A-2A75-F081F9158118}"/>
              </a:ext>
            </a:extLst>
          </p:cNvPr>
          <p:cNvPicPr>
            <a:picLocks noChangeAspect="1"/>
          </p:cNvPicPr>
          <p:nvPr/>
        </p:nvPicPr>
        <p:blipFill rotWithShape="1">
          <a:blip r:embed="rId5"/>
          <a:srcRect l="8562" t="56740" r="12117" b="10171"/>
          <a:stretch/>
        </p:blipFill>
        <p:spPr>
          <a:xfrm>
            <a:off x="2933558" y="176044"/>
            <a:ext cx="6736080" cy="3976408"/>
          </a:xfrm>
          <a:prstGeom prst="rect">
            <a:avLst/>
          </a:prstGeom>
          <a:ln>
            <a:solidFill>
              <a:schemeClr val="tx1"/>
            </a:solidFill>
          </a:ln>
        </p:spPr>
      </p:pic>
      <p:cxnSp>
        <p:nvCxnSpPr>
          <p:cNvPr id="50" name="Straight Connector 49">
            <a:extLst>
              <a:ext uri="{FF2B5EF4-FFF2-40B4-BE49-F238E27FC236}">
                <a16:creationId xmlns:a16="http://schemas.microsoft.com/office/drawing/2014/main" id="{25C30B76-6650-AFA8-3A4B-C1EBAE504290}"/>
              </a:ext>
            </a:extLst>
          </p:cNvPr>
          <p:cNvCxnSpPr>
            <a:cxnSpLocks/>
          </p:cNvCxnSpPr>
          <p:nvPr/>
        </p:nvCxnSpPr>
        <p:spPr>
          <a:xfrm>
            <a:off x="4985885" y="5873031"/>
            <a:ext cx="559509"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52" name="Rectangle 51">
            <a:extLst>
              <a:ext uri="{FF2B5EF4-FFF2-40B4-BE49-F238E27FC236}">
                <a16:creationId xmlns:a16="http://schemas.microsoft.com/office/drawing/2014/main" id="{7478463E-99D2-FB09-118F-CE609D3E47D6}"/>
              </a:ext>
            </a:extLst>
          </p:cNvPr>
          <p:cNvSpPr/>
          <p:nvPr/>
        </p:nvSpPr>
        <p:spPr>
          <a:xfrm>
            <a:off x="2933558" y="4132736"/>
            <a:ext cx="6736080" cy="45719"/>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7465804-EE82-0596-FFCE-FA1DE418AC22}"/>
              </a:ext>
            </a:extLst>
          </p:cNvPr>
          <p:cNvSpPr/>
          <p:nvPr/>
        </p:nvSpPr>
        <p:spPr>
          <a:xfrm>
            <a:off x="5410175" y="1283109"/>
            <a:ext cx="1560895" cy="2508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14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3" name="Title 3">
            <a:extLst>
              <a:ext uri="{FF2B5EF4-FFF2-40B4-BE49-F238E27FC236}">
                <a16:creationId xmlns:a16="http://schemas.microsoft.com/office/drawing/2014/main" id="{82C5811B-9F13-CE1E-55D9-DEC46FFFC706}"/>
              </a:ext>
            </a:extLst>
          </p:cNvPr>
          <p:cNvSpPr txBox="1">
            <a:spLocks/>
          </p:cNvSpPr>
          <p:nvPr/>
        </p:nvSpPr>
        <p:spPr>
          <a:xfrm>
            <a:off x="3116518" y="2795872"/>
            <a:ext cx="6076817" cy="248761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endParaRPr lang="en-GB" dirty="0">
              <a:solidFill>
                <a:srgbClr val="0A2E25"/>
              </a:solidFill>
            </a:endParaRPr>
          </a:p>
        </p:txBody>
      </p:sp>
      <p:sp>
        <p:nvSpPr>
          <p:cNvPr id="7" name="TextBox 6">
            <a:extLst>
              <a:ext uri="{FF2B5EF4-FFF2-40B4-BE49-F238E27FC236}">
                <a16:creationId xmlns:a16="http://schemas.microsoft.com/office/drawing/2014/main" id="{1B87257A-923A-6618-E925-004637D6393C}"/>
              </a:ext>
            </a:extLst>
          </p:cNvPr>
          <p:cNvSpPr txBox="1"/>
          <p:nvPr/>
        </p:nvSpPr>
        <p:spPr>
          <a:xfrm>
            <a:off x="11140440" y="4310670"/>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151E4ED8-59A8-541D-105E-9FB3640C1D37}"/>
              </a:ext>
            </a:extLst>
          </p:cNvPr>
          <p:cNvSpPr txBox="1"/>
          <p:nvPr/>
        </p:nvSpPr>
        <p:spPr>
          <a:xfrm>
            <a:off x="-1234" y="1712117"/>
            <a:ext cx="12192000" cy="2523768"/>
          </a:xfrm>
          <a:prstGeom prst="rect">
            <a:avLst/>
          </a:prstGeom>
          <a:noFill/>
        </p:spPr>
        <p:txBody>
          <a:bodyPr wrap="square">
            <a:spAutoFit/>
          </a:bodyPr>
          <a:lstStyle/>
          <a:p>
            <a:pPr algn="ctr"/>
            <a:r>
              <a:rPr lang="en-GB" sz="5400" b="1" dirty="0">
                <a:latin typeface="Arial" panose="020B0604020202020204" pitchFamily="34" charset="0"/>
                <a:ea typeface="+mj-ea"/>
                <a:cs typeface="Arial" panose="020B0604020202020204" pitchFamily="34" charset="0"/>
              </a:rPr>
              <a:t>s.21 Notices &amp;</a:t>
            </a:r>
          </a:p>
          <a:p>
            <a:pPr algn="ctr"/>
            <a:r>
              <a:rPr lang="en-GB" sz="5400" b="1" dirty="0">
                <a:latin typeface="Arial" panose="020B0604020202020204" pitchFamily="34" charset="0"/>
                <a:ea typeface="+mj-ea"/>
                <a:cs typeface="Arial" panose="020B0604020202020204" pitchFamily="34" charset="0"/>
              </a:rPr>
              <a:t> The Renters’ Rights Act 2025:</a:t>
            </a:r>
          </a:p>
          <a:p>
            <a:pPr algn="ctr"/>
            <a:endParaRPr lang="en-GB" sz="1000" b="1" dirty="0">
              <a:latin typeface="Arial" panose="020B0604020202020204" pitchFamily="34" charset="0"/>
              <a:ea typeface="+mj-ea"/>
              <a:cs typeface="Arial" panose="020B0604020202020204" pitchFamily="34" charset="0"/>
            </a:endParaRPr>
          </a:p>
          <a:p>
            <a:pPr algn="ctr"/>
            <a:r>
              <a:rPr lang="en-GB" sz="4000" b="1" dirty="0">
                <a:solidFill>
                  <a:srgbClr val="FF0000"/>
                </a:solidFill>
                <a:latin typeface="Arial" panose="020B0604020202020204" pitchFamily="34" charset="0"/>
                <a:ea typeface="+mj-ea"/>
                <a:cs typeface="Arial" panose="020B0604020202020204" pitchFamily="34" charset="0"/>
              </a:rPr>
              <a:t>Recovering Possession</a:t>
            </a:r>
            <a:endParaRPr lang="en-US" sz="2000" dirty="0"/>
          </a:p>
        </p:txBody>
      </p:sp>
      <p:sp>
        <p:nvSpPr>
          <p:cNvPr id="2" name="TextBox 1">
            <a:extLst>
              <a:ext uri="{FF2B5EF4-FFF2-40B4-BE49-F238E27FC236}">
                <a16:creationId xmlns:a16="http://schemas.microsoft.com/office/drawing/2014/main" id="{1C674879-0FFD-0FDE-49FA-FA7F4EABFA11}"/>
              </a:ext>
            </a:extLst>
          </p:cNvPr>
          <p:cNvSpPr txBox="1"/>
          <p:nvPr/>
        </p:nvSpPr>
        <p:spPr>
          <a:xfrm>
            <a:off x="-1234" y="4680002"/>
            <a:ext cx="12193234" cy="276999"/>
          </a:xfrm>
          <a:prstGeom prst="rect">
            <a:avLst/>
          </a:prstGeom>
          <a:noFill/>
        </p:spPr>
        <p:txBody>
          <a:bodyPr wrap="square" rtlCol="0">
            <a:spAutoFit/>
          </a:bodyPr>
          <a:lstStyle/>
          <a:p>
            <a:pPr algn="ctr"/>
            <a:r>
              <a:rPr lang="en-US" sz="1200" b="1" i="1" dirty="0">
                <a:solidFill>
                  <a:srgbClr val="01583F"/>
                </a:solidFill>
              </a:rPr>
              <a:t>For information only. Does not constitute legal advice. All rights reserved. </a:t>
            </a:r>
          </a:p>
        </p:txBody>
      </p:sp>
      <p:cxnSp>
        <p:nvCxnSpPr>
          <p:cNvPr id="8" name="Straight Connector 7">
            <a:extLst>
              <a:ext uri="{FF2B5EF4-FFF2-40B4-BE49-F238E27FC236}">
                <a16:creationId xmlns:a16="http://schemas.microsoft.com/office/drawing/2014/main" id="{20017E84-F64A-8E78-5155-71C3224291B0}"/>
              </a:ext>
            </a:extLst>
          </p:cNvPr>
          <p:cNvCxnSpPr>
            <a:cxnSpLocks/>
          </p:cNvCxnSpPr>
          <p:nvPr/>
        </p:nvCxnSpPr>
        <p:spPr>
          <a:xfrm>
            <a:off x="3202211" y="4310670"/>
            <a:ext cx="5785109"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91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32" name="Title 3">
            <a:extLst>
              <a:ext uri="{FF2B5EF4-FFF2-40B4-BE49-F238E27FC236}">
                <a16:creationId xmlns:a16="http://schemas.microsoft.com/office/drawing/2014/main" id="{13DE2DCA-056A-1DB0-15EB-176EB00EEE37}"/>
              </a:ext>
            </a:extLst>
          </p:cNvPr>
          <p:cNvSpPr txBox="1">
            <a:spLocks/>
          </p:cNvSpPr>
          <p:nvPr/>
        </p:nvSpPr>
        <p:spPr>
          <a:xfrm>
            <a:off x="851331" y="1316316"/>
            <a:ext cx="12192000" cy="346551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722313" indent="-722313">
              <a:buClr>
                <a:srgbClr val="FF0000"/>
              </a:buClr>
              <a:buSzPct val="120000"/>
              <a:buFont typeface="Wingdings" pitchFamily="2" charset="2"/>
              <a:buChar char="§"/>
            </a:pPr>
            <a:r>
              <a:rPr lang="en-GB" sz="4000" dirty="0">
                <a:solidFill>
                  <a:srgbClr val="FF0000"/>
                </a:solidFill>
              </a:rPr>
              <a:t>No Fixed Term </a:t>
            </a:r>
          </a:p>
          <a:p>
            <a:pPr>
              <a:buClr>
                <a:srgbClr val="FF0000"/>
              </a:buClr>
              <a:buSzPct val="120000"/>
            </a:pPr>
            <a:endParaRPr lang="en-GB" sz="3400" dirty="0"/>
          </a:p>
          <a:p>
            <a:pPr marL="722313" indent="-722313">
              <a:buClr>
                <a:srgbClr val="01583F"/>
              </a:buClr>
              <a:buSzPct val="120000"/>
              <a:buFont typeface="Wingdings" pitchFamily="2" charset="2"/>
              <a:buChar char="ü"/>
            </a:pPr>
            <a:r>
              <a:rPr lang="en-GB" sz="4000" dirty="0">
                <a:solidFill>
                  <a:srgbClr val="01583F"/>
                </a:solidFill>
              </a:rPr>
              <a:t>Only Periodic</a:t>
            </a:r>
            <a:r>
              <a:rPr lang="en-GB" sz="4000" dirty="0"/>
              <a:t>: </a:t>
            </a:r>
          </a:p>
          <a:p>
            <a:pPr marL="365125" indent="-365125">
              <a:buClr>
                <a:srgbClr val="FF0000"/>
              </a:buClr>
              <a:buSzPct val="120000"/>
              <a:buFont typeface="Wingdings" pitchFamily="2" charset="2"/>
              <a:buChar char="§"/>
            </a:pPr>
            <a:endParaRPr lang="en-GB" sz="4000" dirty="0"/>
          </a:p>
          <a:p>
            <a:pPr marL="365125" indent="-365125">
              <a:buClr>
                <a:srgbClr val="FF0000"/>
              </a:buClr>
              <a:buSzPct val="120000"/>
              <a:buFont typeface="Wingdings" pitchFamily="2" charset="2"/>
              <a:buChar char="§"/>
            </a:pPr>
            <a:endParaRPr lang="en-GB" sz="4000" dirty="0"/>
          </a:p>
        </p:txBody>
      </p:sp>
      <p:sp>
        <p:nvSpPr>
          <p:cNvPr id="33" name="Title 3">
            <a:extLst>
              <a:ext uri="{FF2B5EF4-FFF2-40B4-BE49-F238E27FC236}">
                <a16:creationId xmlns:a16="http://schemas.microsoft.com/office/drawing/2014/main" id="{862DE3AC-98B3-A21B-FC2A-46E94B8448FD}"/>
              </a:ext>
            </a:extLst>
          </p:cNvPr>
          <p:cNvSpPr txBox="1">
            <a:spLocks/>
          </p:cNvSpPr>
          <p:nvPr/>
        </p:nvSpPr>
        <p:spPr>
          <a:xfrm>
            <a:off x="1667981" y="4333187"/>
            <a:ext cx="8447449" cy="202912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722313" indent="-722313">
              <a:buClr>
                <a:srgbClr val="FF0000"/>
              </a:buClr>
              <a:buSzPct val="100000"/>
              <a:buFont typeface="Wingdings" pitchFamily="2" charset="2"/>
              <a:buChar char="Ø"/>
            </a:pPr>
            <a:r>
              <a:rPr lang="en-GB" sz="3900" dirty="0">
                <a:solidFill>
                  <a:srgbClr val="01583F"/>
                </a:solidFill>
              </a:rPr>
              <a:t>28 days or less </a:t>
            </a:r>
            <a:r>
              <a:rPr lang="en-GB" sz="2200" b="0" dirty="0"/>
              <a:t>(</a:t>
            </a:r>
            <a:r>
              <a:rPr lang="en-GB" sz="2200" b="0" i="1" dirty="0"/>
              <a:t>i.e. weekly / fortnightly</a:t>
            </a:r>
            <a:r>
              <a:rPr lang="en-GB" sz="2200" b="0" dirty="0"/>
              <a:t>)</a:t>
            </a:r>
            <a:endParaRPr lang="en-GB" sz="3500" dirty="0"/>
          </a:p>
          <a:p>
            <a:pPr marL="722313" indent="-722313">
              <a:buClr>
                <a:srgbClr val="FF0000"/>
              </a:buClr>
              <a:buSzPct val="100000"/>
            </a:pPr>
            <a:endParaRPr lang="en-GB" sz="3200" b="0" dirty="0"/>
          </a:p>
          <a:p>
            <a:pPr marL="722313" indent="-722313">
              <a:buClr>
                <a:srgbClr val="FF0000"/>
              </a:buClr>
              <a:buSzPct val="100000"/>
              <a:buFont typeface="Wingdings" pitchFamily="2" charset="2"/>
              <a:buChar char="Ø"/>
            </a:pPr>
            <a:r>
              <a:rPr lang="en-GB" sz="3900" dirty="0">
                <a:solidFill>
                  <a:srgbClr val="01583F"/>
                </a:solidFill>
              </a:rPr>
              <a:t>Monthly </a:t>
            </a:r>
            <a:endParaRPr lang="en-GB" sz="3900" b="0" dirty="0">
              <a:solidFill>
                <a:srgbClr val="01583F"/>
              </a:solidFill>
            </a:endParaRPr>
          </a:p>
          <a:p>
            <a:pPr marL="365125" indent="-365125">
              <a:buClr>
                <a:srgbClr val="FF0000"/>
              </a:buClr>
              <a:buSzPct val="120000"/>
              <a:buFont typeface="Wingdings" pitchFamily="2" charset="2"/>
              <a:buChar char="§"/>
            </a:pPr>
            <a:endParaRPr lang="en-GB" sz="2800" b="0" dirty="0"/>
          </a:p>
          <a:p>
            <a:pPr marL="365125" indent="-365125">
              <a:buClr>
                <a:srgbClr val="FF0000"/>
              </a:buClr>
              <a:buSzPct val="120000"/>
              <a:buFont typeface="Wingdings" pitchFamily="2" charset="2"/>
              <a:buChar char="§"/>
            </a:pPr>
            <a:endParaRPr lang="en-GB" sz="3600" dirty="0"/>
          </a:p>
          <a:p>
            <a:pPr marL="365125" indent="-365125">
              <a:buClr>
                <a:srgbClr val="FF0000"/>
              </a:buClr>
              <a:buSzPct val="120000"/>
              <a:buFont typeface="Wingdings" pitchFamily="2" charset="2"/>
              <a:buChar char="§"/>
            </a:pPr>
            <a:endParaRPr lang="en-GB" sz="3600" dirty="0"/>
          </a:p>
        </p:txBody>
      </p:sp>
      <p:sp>
        <p:nvSpPr>
          <p:cNvPr id="2" name="Title 3">
            <a:extLst>
              <a:ext uri="{FF2B5EF4-FFF2-40B4-BE49-F238E27FC236}">
                <a16:creationId xmlns:a16="http://schemas.microsoft.com/office/drawing/2014/main" id="{98C5D0E2-C146-677C-3C83-E75AB8151D55}"/>
              </a:ext>
            </a:extLst>
          </p:cNvPr>
          <p:cNvSpPr txBox="1">
            <a:spLocks/>
          </p:cNvSpPr>
          <p:nvPr/>
        </p:nvSpPr>
        <p:spPr>
          <a:xfrm>
            <a:off x="280729" y="-159993"/>
            <a:ext cx="12192000" cy="1804991"/>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buClr>
                <a:srgbClr val="FF0000"/>
              </a:buClr>
              <a:buSzPct val="120000"/>
            </a:pPr>
            <a:r>
              <a:rPr lang="en-GB" sz="4000" u="sng" dirty="0"/>
              <a:t>1 – Assured Tenancies </a:t>
            </a:r>
          </a:p>
        </p:txBody>
      </p:sp>
    </p:spTree>
    <p:extLst>
      <p:ext uri="{BB962C8B-B14F-4D97-AF65-F5344CB8AC3E}">
        <p14:creationId xmlns:p14="http://schemas.microsoft.com/office/powerpoint/2010/main" val="2228326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pic>
        <p:nvPicPr>
          <p:cNvPr id="17" name="Picture 16">
            <a:extLst>
              <a:ext uri="{FF2B5EF4-FFF2-40B4-BE49-F238E27FC236}">
                <a16:creationId xmlns:a16="http://schemas.microsoft.com/office/drawing/2014/main" id="{620B9C30-827C-088E-8864-820C17AF7E52}"/>
              </a:ext>
            </a:extLst>
          </p:cNvPr>
          <p:cNvPicPr>
            <a:picLocks noChangeAspect="1"/>
          </p:cNvPicPr>
          <p:nvPr/>
        </p:nvPicPr>
        <p:blipFill rotWithShape="1">
          <a:blip r:embed="rId4"/>
          <a:srcRect l="6236" t="78592" r="13459" b="5871"/>
          <a:stretch/>
        </p:blipFill>
        <p:spPr>
          <a:xfrm>
            <a:off x="1657974" y="2302771"/>
            <a:ext cx="8995465" cy="2362060"/>
          </a:xfrm>
          <a:prstGeom prst="rect">
            <a:avLst/>
          </a:prstGeom>
          <a:ln>
            <a:solidFill>
              <a:schemeClr val="tx1"/>
            </a:solidFill>
          </a:ln>
        </p:spPr>
      </p:pic>
    </p:spTree>
    <p:extLst>
      <p:ext uri="{BB962C8B-B14F-4D97-AF65-F5344CB8AC3E}">
        <p14:creationId xmlns:p14="http://schemas.microsoft.com/office/powerpoint/2010/main" val="1500132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2" name="Title 3">
            <a:extLst>
              <a:ext uri="{FF2B5EF4-FFF2-40B4-BE49-F238E27FC236}">
                <a16:creationId xmlns:a16="http://schemas.microsoft.com/office/drawing/2014/main" id="{8BA381E9-61F5-3B39-C5BC-53A568D76D30}"/>
              </a:ext>
            </a:extLst>
          </p:cNvPr>
          <p:cNvSpPr txBox="1">
            <a:spLocks/>
          </p:cNvSpPr>
          <p:nvPr/>
        </p:nvSpPr>
        <p:spPr>
          <a:xfrm>
            <a:off x="511698" y="2338783"/>
            <a:ext cx="11168604" cy="346551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buClr>
                <a:srgbClr val="FF0000"/>
              </a:buClr>
              <a:buSzPct val="120000"/>
            </a:pPr>
            <a:r>
              <a:rPr lang="en-GB" sz="4000" dirty="0">
                <a:solidFill>
                  <a:srgbClr val="FF0000"/>
                </a:solidFill>
              </a:rPr>
              <a:t>No Assured Shorthold Tenancies (ASTs)</a:t>
            </a:r>
          </a:p>
          <a:p>
            <a:pPr algn="ctr">
              <a:buClr>
                <a:srgbClr val="FF0000"/>
              </a:buClr>
              <a:buSzPct val="120000"/>
            </a:pPr>
            <a:endParaRPr lang="en-GB" sz="3600" dirty="0"/>
          </a:p>
          <a:p>
            <a:pPr marL="722313" indent="-722313" algn="ctr">
              <a:buClr>
                <a:srgbClr val="01583F"/>
              </a:buClr>
              <a:buSzPct val="120000"/>
              <a:buFont typeface="Wingdings" pitchFamily="2" charset="2"/>
              <a:buChar char="ü"/>
            </a:pPr>
            <a:r>
              <a:rPr lang="en-GB" sz="4000" dirty="0">
                <a:solidFill>
                  <a:srgbClr val="01583F"/>
                </a:solidFill>
              </a:rPr>
              <a:t>Only Assured Tenancies</a:t>
            </a:r>
            <a:endParaRPr lang="en-GB" sz="4000" dirty="0"/>
          </a:p>
          <a:p>
            <a:pPr marL="365125" indent="-365125" algn="ctr">
              <a:buClr>
                <a:srgbClr val="FF0000"/>
              </a:buClr>
              <a:buSzPct val="120000"/>
              <a:buFont typeface="Wingdings" pitchFamily="2" charset="2"/>
              <a:buChar char="§"/>
            </a:pPr>
            <a:endParaRPr lang="en-GB" sz="4000" dirty="0"/>
          </a:p>
          <a:p>
            <a:pPr marL="365125" indent="-365125" algn="ctr">
              <a:buClr>
                <a:srgbClr val="FF0000"/>
              </a:buClr>
              <a:buSzPct val="120000"/>
              <a:buFont typeface="Wingdings" pitchFamily="2" charset="2"/>
              <a:buChar char="§"/>
            </a:pPr>
            <a:endParaRPr lang="en-GB" sz="4000" dirty="0"/>
          </a:p>
        </p:txBody>
      </p:sp>
    </p:spTree>
    <p:extLst>
      <p:ext uri="{BB962C8B-B14F-4D97-AF65-F5344CB8AC3E}">
        <p14:creationId xmlns:p14="http://schemas.microsoft.com/office/powerpoint/2010/main" val="2297419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pic>
        <p:nvPicPr>
          <p:cNvPr id="5" name="Picture 4">
            <a:extLst>
              <a:ext uri="{FF2B5EF4-FFF2-40B4-BE49-F238E27FC236}">
                <a16:creationId xmlns:a16="http://schemas.microsoft.com/office/drawing/2014/main" id="{F83B2BB0-D600-D947-3AF6-FF8ECC92A54F}"/>
              </a:ext>
            </a:extLst>
          </p:cNvPr>
          <p:cNvPicPr>
            <a:picLocks noChangeAspect="1"/>
          </p:cNvPicPr>
          <p:nvPr/>
        </p:nvPicPr>
        <p:blipFill rotWithShape="1">
          <a:blip r:embed="rId4"/>
          <a:srcRect t="1935" b="6212"/>
          <a:stretch/>
        </p:blipFill>
        <p:spPr>
          <a:xfrm>
            <a:off x="3672894" y="279364"/>
            <a:ext cx="4846211" cy="6299271"/>
          </a:xfrm>
          <a:prstGeom prst="rect">
            <a:avLst/>
          </a:prstGeom>
          <a:ln>
            <a:solidFill>
              <a:schemeClr val="tx1"/>
            </a:solidFill>
          </a:ln>
        </p:spPr>
      </p:pic>
    </p:spTree>
    <p:extLst>
      <p:ext uri="{BB962C8B-B14F-4D97-AF65-F5344CB8AC3E}">
        <p14:creationId xmlns:p14="http://schemas.microsoft.com/office/powerpoint/2010/main" val="2328773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pic>
        <p:nvPicPr>
          <p:cNvPr id="5" name="Picture 4">
            <a:extLst>
              <a:ext uri="{FF2B5EF4-FFF2-40B4-BE49-F238E27FC236}">
                <a16:creationId xmlns:a16="http://schemas.microsoft.com/office/drawing/2014/main" id="{F83B2BB0-D600-D947-3AF6-FF8ECC92A54F}"/>
              </a:ext>
            </a:extLst>
          </p:cNvPr>
          <p:cNvPicPr>
            <a:picLocks noChangeAspect="1"/>
          </p:cNvPicPr>
          <p:nvPr/>
        </p:nvPicPr>
        <p:blipFill rotWithShape="1">
          <a:blip r:embed="rId4"/>
          <a:srcRect t="55496" b="6212"/>
          <a:stretch/>
        </p:blipFill>
        <p:spPr>
          <a:xfrm>
            <a:off x="2707496" y="1602020"/>
            <a:ext cx="6877875" cy="3726986"/>
          </a:xfrm>
          <a:prstGeom prst="rect">
            <a:avLst/>
          </a:prstGeom>
          <a:ln>
            <a:solidFill>
              <a:schemeClr val="tx1"/>
            </a:solidFill>
          </a:ln>
        </p:spPr>
      </p:pic>
      <p:sp>
        <p:nvSpPr>
          <p:cNvPr id="2" name="Rectangle 1">
            <a:extLst>
              <a:ext uri="{FF2B5EF4-FFF2-40B4-BE49-F238E27FC236}">
                <a16:creationId xmlns:a16="http://schemas.microsoft.com/office/drawing/2014/main" id="{B992D1C0-7258-46C3-DAA9-099E40A9BD37}"/>
              </a:ext>
            </a:extLst>
          </p:cNvPr>
          <p:cNvSpPr/>
          <p:nvPr/>
        </p:nvSpPr>
        <p:spPr>
          <a:xfrm>
            <a:off x="5506806" y="2289975"/>
            <a:ext cx="3064699" cy="1828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5526FD-A8F9-77E7-EC71-46D18E8E6E09}"/>
              </a:ext>
            </a:extLst>
          </p:cNvPr>
          <p:cNvSpPr/>
          <p:nvPr/>
        </p:nvSpPr>
        <p:spPr>
          <a:xfrm>
            <a:off x="7511859" y="2596268"/>
            <a:ext cx="821107" cy="1828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E7937A9-0B24-DFCC-DA24-5B168663426C}"/>
              </a:ext>
            </a:extLst>
          </p:cNvPr>
          <p:cNvSpPr/>
          <p:nvPr/>
        </p:nvSpPr>
        <p:spPr>
          <a:xfrm>
            <a:off x="4595055" y="2899743"/>
            <a:ext cx="2386190" cy="1828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331215-6ACC-44D0-BA40-D434D0B2BADB}"/>
              </a:ext>
            </a:extLst>
          </p:cNvPr>
          <p:cNvSpPr/>
          <p:nvPr/>
        </p:nvSpPr>
        <p:spPr>
          <a:xfrm>
            <a:off x="4598533" y="3082623"/>
            <a:ext cx="3984401" cy="28873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94057C-C798-8DDB-6D8D-CF59EE6924C1}"/>
              </a:ext>
            </a:extLst>
          </p:cNvPr>
          <p:cNvSpPr/>
          <p:nvPr/>
        </p:nvSpPr>
        <p:spPr>
          <a:xfrm>
            <a:off x="4348565" y="3788141"/>
            <a:ext cx="3538135" cy="1929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250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33881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pic>
        <p:nvPicPr>
          <p:cNvPr id="4" name="Picture 3">
            <a:extLst>
              <a:ext uri="{FF2B5EF4-FFF2-40B4-BE49-F238E27FC236}">
                <a16:creationId xmlns:a16="http://schemas.microsoft.com/office/drawing/2014/main" id="{26363F7C-C289-4746-FC3B-735390FF840D}"/>
              </a:ext>
            </a:extLst>
          </p:cNvPr>
          <p:cNvPicPr>
            <a:picLocks noChangeAspect="1"/>
          </p:cNvPicPr>
          <p:nvPr/>
        </p:nvPicPr>
        <p:blipFill rotWithShape="1">
          <a:blip r:embed="rId4"/>
          <a:srcRect l="13507" t="13454" r="11451" b="16333"/>
          <a:stretch/>
        </p:blipFill>
        <p:spPr>
          <a:xfrm>
            <a:off x="391573" y="762333"/>
            <a:ext cx="3636723" cy="4815115"/>
          </a:xfrm>
          <a:prstGeom prst="rect">
            <a:avLst/>
          </a:prstGeom>
          <a:ln>
            <a:solidFill>
              <a:schemeClr val="tx1"/>
            </a:solidFill>
          </a:ln>
        </p:spPr>
      </p:pic>
      <p:pic>
        <p:nvPicPr>
          <p:cNvPr id="10" name="Picture 9">
            <a:extLst>
              <a:ext uri="{FF2B5EF4-FFF2-40B4-BE49-F238E27FC236}">
                <a16:creationId xmlns:a16="http://schemas.microsoft.com/office/drawing/2014/main" id="{EA6138A5-9C57-7648-3FDA-DD0BC74F808B}"/>
              </a:ext>
            </a:extLst>
          </p:cNvPr>
          <p:cNvPicPr>
            <a:picLocks noChangeAspect="1"/>
          </p:cNvPicPr>
          <p:nvPr/>
        </p:nvPicPr>
        <p:blipFill rotWithShape="1">
          <a:blip r:embed="rId5"/>
          <a:srcRect l="13176" t="29788" r="11781"/>
          <a:stretch/>
        </p:blipFill>
        <p:spPr>
          <a:xfrm>
            <a:off x="4233892" y="762333"/>
            <a:ext cx="3636723" cy="4815115"/>
          </a:xfrm>
          <a:prstGeom prst="rect">
            <a:avLst/>
          </a:prstGeom>
          <a:ln>
            <a:solidFill>
              <a:schemeClr val="tx1"/>
            </a:solidFill>
          </a:ln>
        </p:spPr>
      </p:pic>
      <p:pic>
        <p:nvPicPr>
          <p:cNvPr id="13" name="Picture 12">
            <a:extLst>
              <a:ext uri="{FF2B5EF4-FFF2-40B4-BE49-F238E27FC236}">
                <a16:creationId xmlns:a16="http://schemas.microsoft.com/office/drawing/2014/main" id="{9C3D6B47-9AAB-60BB-E73E-A22DC8B30F90}"/>
              </a:ext>
            </a:extLst>
          </p:cNvPr>
          <p:cNvPicPr>
            <a:picLocks noChangeAspect="1"/>
          </p:cNvPicPr>
          <p:nvPr/>
        </p:nvPicPr>
        <p:blipFill rotWithShape="1">
          <a:blip r:embed="rId6"/>
          <a:srcRect l="13150" t="23254" r="11807" b="6534"/>
          <a:stretch/>
        </p:blipFill>
        <p:spPr>
          <a:xfrm>
            <a:off x="8096531" y="762333"/>
            <a:ext cx="3636723" cy="4815115"/>
          </a:xfrm>
          <a:prstGeom prst="rect">
            <a:avLst/>
          </a:prstGeom>
          <a:ln>
            <a:solidFill>
              <a:schemeClr val="tx1"/>
            </a:solidFill>
          </a:ln>
        </p:spPr>
      </p:pic>
      <p:sp>
        <p:nvSpPr>
          <p:cNvPr id="14" name="Rectangle 13">
            <a:extLst>
              <a:ext uri="{FF2B5EF4-FFF2-40B4-BE49-F238E27FC236}">
                <a16:creationId xmlns:a16="http://schemas.microsoft.com/office/drawing/2014/main" id="{7D562519-3AC7-036C-5CFE-F4140D3B06CF}"/>
              </a:ext>
            </a:extLst>
          </p:cNvPr>
          <p:cNvSpPr/>
          <p:nvPr/>
        </p:nvSpPr>
        <p:spPr>
          <a:xfrm>
            <a:off x="1053548" y="3535018"/>
            <a:ext cx="2186610" cy="1929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7AC6B0-9A06-C572-AB22-80D0C4B7192B}"/>
              </a:ext>
            </a:extLst>
          </p:cNvPr>
          <p:cNvSpPr/>
          <p:nvPr/>
        </p:nvSpPr>
        <p:spPr>
          <a:xfrm>
            <a:off x="1116629" y="4141262"/>
            <a:ext cx="2772884" cy="2447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CA763C-F281-96E2-7390-3EFEE51A068D}"/>
              </a:ext>
            </a:extLst>
          </p:cNvPr>
          <p:cNvSpPr/>
          <p:nvPr/>
        </p:nvSpPr>
        <p:spPr>
          <a:xfrm>
            <a:off x="5512526" y="793542"/>
            <a:ext cx="1036320" cy="2079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AAC02D-7519-33BD-206E-38B325257B07}"/>
              </a:ext>
            </a:extLst>
          </p:cNvPr>
          <p:cNvSpPr/>
          <p:nvPr/>
        </p:nvSpPr>
        <p:spPr>
          <a:xfrm>
            <a:off x="4772297" y="2055222"/>
            <a:ext cx="3004457" cy="33963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CCF244-4DC7-9059-5DE4-D3656A264A80}"/>
              </a:ext>
            </a:extLst>
          </p:cNvPr>
          <p:cNvSpPr/>
          <p:nvPr/>
        </p:nvSpPr>
        <p:spPr>
          <a:xfrm>
            <a:off x="5625735" y="3387668"/>
            <a:ext cx="775063" cy="17347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8F2EC6B-2A8A-45C0-ECEA-E859E98A9548}"/>
              </a:ext>
            </a:extLst>
          </p:cNvPr>
          <p:cNvSpPr/>
          <p:nvPr/>
        </p:nvSpPr>
        <p:spPr>
          <a:xfrm>
            <a:off x="5625734" y="4376406"/>
            <a:ext cx="775063" cy="17347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AC3312-5ED6-3512-7070-34AF56B28D14}"/>
              </a:ext>
            </a:extLst>
          </p:cNvPr>
          <p:cNvSpPr/>
          <p:nvPr/>
        </p:nvSpPr>
        <p:spPr>
          <a:xfrm>
            <a:off x="9296398" y="836057"/>
            <a:ext cx="1180013" cy="16542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013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8" name="TextBox 7">
            <a:extLst>
              <a:ext uri="{FF2B5EF4-FFF2-40B4-BE49-F238E27FC236}">
                <a16:creationId xmlns:a16="http://schemas.microsoft.com/office/drawing/2014/main" id="{9B3F5EEC-0DFE-D3B8-2B96-25DA6149671A}"/>
              </a:ext>
            </a:extLst>
          </p:cNvPr>
          <p:cNvSpPr txBox="1"/>
          <p:nvPr/>
        </p:nvSpPr>
        <p:spPr>
          <a:xfrm>
            <a:off x="563332" y="1305734"/>
            <a:ext cx="11003025" cy="2523768"/>
          </a:xfrm>
          <a:prstGeom prst="rect">
            <a:avLst/>
          </a:prstGeom>
          <a:noFill/>
        </p:spPr>
        <p:txBody>
          <a:bodyPr wrap="square">
            <a:spAutoFit/>
          </a:bodyPr>
          <a:lstStyle/>
          <a:p>
            <a:pPr marL="457200" lvl="0" indent="-457200">
              <a:spcBef>
                <a:spcPts val="600"/>
              </a:spcBef>
              <a:spcAft>
                <a:spcPts val="600"/>
              </a:spcAft>
              <a:buClr>
                <a:srgbClr val="01583F"/>
              </a:buClr>
              <a:buFont typeface="Wingdings" pitchFamily="2" charset="2"/>
              <a:buChar char="ü"/>
            </a:pPr>
            <a:r>
              <a:rPr lang="en-GB" sz="32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Let as Separate Dwelling </a:t>
            </a:r>
            <a:r>
              <a:rPr lang="en-GB" kern="100" dirty="0">
                <a:effectLst/>
                <a:latin typeface="Arial" panose="020B0604020202020204" pitchFamily="34" charset="0"/>
                <a:ea typeface="Calibri" panose="020F0502020204030204" pitchFamily="34" charset="0"/>
                <a:cs typeface="Arial" panose="020B0604020202020204" pitchFamily="34" charset="0"/>
              </a:rPr>
              <a:t>(</a:t>
            </a:r>
            <a:r>
              <a:rPr lang="en-GB" kern="100" dirty="0" err="1">
                <a:effectLst/>
                <a:latin typeface="Arial" panose="020B0604020202020204" pitchFamily="34" charset="0"/>
                <a:ea typeface="Calibri" panose="020F0502020204030204" pitchFamily="34" charset="0"/>
                <a:cs typeface="Arial" panose="020B0604020202020204" pitchFamily="34" charset="0"/>
              </a:rPr>
              <a:t>i.e.not</a:t>
            </a:r>
            <a:r>
              <a:rPr lang="en-GB" kern="100" dirty="0">
                <a:effectLst/>
                <a:latin typeface="Arial" panose="020B0604020202020204" pitchFamily="34" charset="0"/>
                <a:ea typeface="Calibri" panose="020F0502020204030204" pitchFamily="34" charset="0"/>
                <a:cs typeface="Arial" panose="020B0604020202020204" pitchFamily="34" charset="0"/>
              </a:rPr>
              <a:t> including lodgers)</a:t>
            </a:r>
          </a:p>
          <a:p>
            <a:pPr marL="457200" lvl="0" indent="-457200">
              <a:spcBef>
                <a:spcPts val="600"/>
              </a:spcBef>
              <a:spcAft>
                <a:spcPts val="600"/>
              </a:spcAft>
              <a:buClr>
                <a:srgbClr val="01583F"/>
              </a:buClr>
              <a:buFont typeface="Wingdings" pitchFamily="2" charset="2"/>
              <a:buChar char="ü"/>
            </a:pPr>
            <a:r>
              <a:rPr lang="en-GB" sz="32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Individual </a:t>
            </a:r>
            <a:endParaRPr lang="en-GB" sz="3200" b="1" kern="100" dirty="0">
              <a:solidFill>
                <a:srgbClr val="01583F"/>
              </a:solidFill>
              <a:latin typeface="Arial" panose="020B0604020202020204" pitchFamily="34" charset="0"/>
              <a:ea typeface="Calibri" panose="020F0502020204030204" pitchFamily="34" charset="0"/>
              <a:cs typeface="Arial" panose="020B0604020202020204" pitchFamily="34" charset="0"/>
            </a:endParaRPr>
          </a:p>
          <a:p>
            <a:pPr marL="457200" lvl="0" indent="-457200">
              <a:spcBef>
                <a:spcPts val="600"/>
              </a:spcBef>
              <a:spcAft>
                <a:spcPts val="600"/>
              </a:spcAft>
              <a:buClr>
                <a:srgbClr val="01583F"/>
              </a:buClr>
              <a:buFont typeface="Wingdings" pitchFamily="2" charset="2"/>
              <a:buChar char="ü"/>
            </a:pPr>
            <a:r>
              <a:rPr lang="en-GB" sz="32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Principal Home </a:t>
            </a:r>
          </a:p>
          <a:p>
            <a:pPr marL="457200" lvl="0" indent="-457200">
              <a:spcBef>
                <a:spcPts val="600"/>
              </a:spcBef>
              <a:spcAft>
                <a:spcPts val="600"/>
              </a:spcAft>
              <a:buClr>
                <a:srgbClr val="01583F"/>
              </a:buClr>
              <a:buFont typeface="Wingdings" pitchFamily="2" charset="2"/>
              <a:buChar char="ü"/>
            </a:pPr>
            <a:r>
              <a:rPr lang="en-GB" sz="32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Not excluded: (ss.1(2) – (6); and </a:t>
            </a:r>
            <a:r>
              <a:rPr lang="en-GB" sz="3200" b="1" kern="100" dirty="0" err="1">
                <a:solidFill>
                  <a:srgbClr val="01583F"/>
                </a:solidFill>
                <a:effectLst/>
                <a:latin typeface="Arial" panose="020B0604020202020204" pitchFamily="34" charset="0"/>
                <a:ea typeface="Calibri" panose="020F0502020204030204" pitchFamily="34" charset="0"/>
                <a:cs typeface="Arial" panose="020B0604020202020204" pitchFamily="34" charset="0"/>
              </a:rPr>
              <a:t>Sch</a:t>
            </a:r>
            <a:r>
              <a:rPr lang="en-GB" sz="32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 1 HA 1988 </a:t>
            </a:r>
          </a:p>
        </p:txBody>
      </p:sp>
      <p:sp>
        <p:nvSpPr>
          <p:cNvPr id="9" name="Title 3">
            <a:extLst>
              <a:ext uri="{FF2B5EF4-FFF2-40B4-BE49-F238E27FC236}">
                <a16:creationId xmlns:a16="http://schemas.microsoft.com/office/drawing/2014/main" id="{3B93B840-CF14-8821-3772-4B60A967B005}"/>
              </a:ext>
            </a:extLst>
          </p:cNvPr>
          <p:cNvSpPr txBox="1">
            <a:spLocks/>
          </p:cNvSpPr>
          <p:nvPr/>
        </p:nvSpPr>
        <p:spPr>
          <a:xfrm>
            <a:off x="563332" y="-171508"/>
            <a:ext cx="12192000" cy="1804991"/>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buClr>
                <a:srgbClr val="FF0000"/>
              </a:buClr>
              <a:buSzPct val="120000"/>
            </a:pPr>
            <a:r>
              <a:rPr lang="en-GB" sz="4000" u="sng" dirty="0"/>
              <a:t>Assured Tenancies  </a:t>
            </a:r>
          </a:p>
        </p:txBody>
      </p:sp>
      <p:sp>
        <p:nvSpPr>
          <p:cNvPr id="11" name="TextBox 10">
            <a:extLst>
              <a:ext uri="{FF2B5EF4-FFF2-40B4-BE49-F238E27FC236}">
                <a16:creationId xmlns:a16="http://schemas.microsoft.com/office/drawing/2014/main" id="{5795A37F-C56D-0717-ED8C-FA1E23F252A4}"/>
              </a:ext>
            </a:extLst>
          </p:cNvPr>
          <p:cNvSpPr txBox="1"/>
          <p:nvPr/>
        </p:nvSpPr>
        <p:spPr>
          <a:xfrm>
            <a:off x="1031643" y="3900689"/>
            <a:ext cx="11003025" cy="1702967"/>
          </a:xfrm>
          <a:prstGeom prst="rect">
            <a:avLst/>
          </a:prstGeom>
          <a:noFill/>
        </p:spPr>
        <p:txBody>
          <a:bodyPr wrap="square">
            <a:spAutoFit/>
          </a:bodyPr>
          <a:lstStyle/>
          <a:p>
            <a:pPr marL="342900" lvl="0" indent="-342900">
              <a:lnSpc>
                <a:spcPct val="150000"/>
              </a:lnSpc>
              <a:buClr>
                <a:srgbClr val="FF0000"/>
              </a:buClr>
              <a:buFont typeface="Wingdings" pitchFamily="2" charset="2"/>
              <a:buChar char="§"/>
            </a:pPr>
            <a:r>
              <a:rPr lang="en-GB" kern="100" dirty="0">
                <a:effectLst/>
                <a:latin typeface="Arial" panose="020B0604020202020204" pitchFamily="34" charset="0"/>
                <a:ea typeface="Calibri" panose="020F0502020204030204" pitchFamily="34" charset="0"/>
                <a:cs typeface="Arial" panose="020B0604020202020204" pitchFamily="34" charset="0"/>
              </a:rPr>
              <a:t>High Rent (&gt;£100,000 </a:t>
            </a:r>
            <a:r>
              <a:rPr lang="en-GB" kern="100" dirty="0" err="1">
                <a:effectLst/>
                <a:latin typeface="Arial" panose="020B0604020202020204" pitchFamily="34" charset="0"/>
                <a:ea typeface="Calibri" panose="020F0502020204030204" pitchFamily="34" charset="0"/>
                <a:cs typeface="Arial" panose="020B0604020202020204" pitchFamily="34" charset="0"/>
              </a:rPr>
              <a:t>p.a</a:t>
            </a:r>
            <a:r>
              <a:rPr lang="en-GB" kern="100" dirty="0">
                <a:latin typeface="Arial" panose="020B0604020202020204" pitchFamily="34" charset="0"/>
                <a:ea typeface="Calibri" panose="020F0502020204030204" pitchFamily="34" charset="0"/>
                <a:cs typeface="Arial" panose="020B0604020202020204" pitchFamily="34" charset="0"/>
              </a:rPr>
              <a:t>) or </a:t>
            </a:r>
            <a:r>
              <a:rPr lang="en-GB" kern="100" dirty="0">
                <a:effectLst/>
                <a:latin typeface="Arial" panose="020B0604020202020204" pitchFamily="34" charset="0"/>
                <a:ea typeface="Calibri" panose="020F0502020204030204" pitchFamily="34" charset="0"/>
                <a:cs typeface="Arial" panose="020B0604020202020204" pitchFamily="34" charset="0"/>
              </a:rPr>
              <a:t>Low Rent (≤ £250 </a:t>
            </a:r>
            <a:r>
              <a:rPr lang="en-GB" kern="100" dirty="0" err="1">
                <a:effectLst/>
                <a:latin typeface="Arial" panose="020B0604020202020204" pitchFamily="34" charset="0"/>
                <a:ea typeface="Calibri" panose="020F0502020204030204" pitchFamily="34" charset="0"/>
                <a:cs typeface="Arial" panose="020B0604020202020204" pitchFamily="34" charset="0"/>
              </a:rPr>
              <a:t>p.a</a:t>
            </a:r>
            <a:r>
              <a:rPr lang="en-GB" kern="100" dirty="0">
                <a:effectLst/>
                <a:latin typeface="Arial" panose="020B0604020202020204" pitchFamily="34" charset="0"/>
                <a:ea typeface="Calibri" panose="020F0502020204030204" pitchFamily="34" charset="0"/>
                <a:cs typeface="Arial" panose="020B0604020202020204" pitchFamily="34" charset="0"/>
              </a:rPr>
              <a:t> or ≤£1,000 </a:t>
            </a:r>
            <a:r>
              <a:rPr lang="en-GB" kern="100" dirty="0" err="1">
                <a:effectLst/>
                <a:latin typeface="Arial" panose="020B0604020202020204" pitchFamily="34" charset="0"/>
                <a:ea typeface="Calibri" panose="020F0502020204030204" pitchFamily="34" charset="0"/>
                <a:cs typeface="Arial" panose="020B0604020202020204" pitchFamily="34" charset="0"/>
              </a:rPr>
              <a:t>p.a</a:t>
            </a:r>
            <a:r>
              <a:rPr lang="en-GB" kern="100" dirty="0">
                <a:effectLst/>
                <a:latin typeface="Arial" panose="020B0604020202020204" pitchFamily="34" charset="0"/>
                <a:ea typeface="Calibri" panose="020F0502020204030204" pitchFamily="34" charset="0"/>
                <a:cs typeface="Arial" panose="020B0604020202020204" pitchFamily="34" charset="0"/>
              </a:rPr>
              <a:t> in Greater London)</a:t>
            </a:r>
          </a:p>
          <a:p>
            <a:pPr marL="342900" indent="-342900">
              <a:lnSpc>
                <a:spcPct val="150000"/>
              </a:lnSpc>
              <a:buClr>
                <a:srgbClr val="FF0000"/>
              </a:buClr>
              <a:buFont typeface="Wingdings" pitchFamily="2" charset="2"/>
              <a:buChar char="§"/>
            </a:pPr>
            <a:r>
              <a:rPr lang="en-GB" kern="100" dirty="0">
                <a:latin typeface="Arial" panose="020B0604020202020204" pitchFamily="34" charset="0"/>
                <a:ea typeface="Calibri" panose="020F0502020204030204" pitchFamily="34" charset="0"/>
                <a:cs typeface="Arial" panose="020B0604020202020204" pitchFamily="34" charset="0"/>
              </a:rPr>
              <a:t>Business Tenancies; Licensed Premises; Agricultural tenancies etc.</a:t>
            </a:r>
          </a:p>
          <a:p>
            <a:pPr marL="342900" indent="-342900">
              <a:lnSpc>
                <a:spcPct val="150000"/>
              </a:lnSpc>
              <a:buClr>
                <a:srgbClr val="FF0000"/>
              </a:buClr>
              <a:buFont typeface="Wingdings" pitchFamily="2" charset="2"/>
              <a:buChar char="§"/>
            </a:pPr>
            <a:r>
              <a:rPr lang="en-GB" b="1" i="1" kern="100" dirty="0">
                <a:latin typeface="Arial" panose="020B0604020202020204" pitchFamily="34" charset="0"/>
                <a:ea typeface="Calibri" panose="020F0502020204030204" pitchFamily="34" charset="0"/>
                <a:cs typeface="Arial" panose="020B0604020202020204" pitchFamily="34" charset="0"/>
              </a:rPr>
              <a:t>Long tenancies (&gt;21 years or 7 - 21 years granted pre-RRA 2025) (see: s.31 RRA 2025) </a:t>
            </a:r>
          </a:p>
          <a:p>
            <a:pPr marL="342900" indent="-342900">
              <a:lnSpc>
                <a:spcPct val="150000"/>
              </a:lnSpc>
              <a:buClr>
                <a:srgbClr val="FF0000"/>
              </a:buClr>
              <a:buFont typeface="Wingdings" pitchFamily="2" charset="2"/>
              <a:buChar char="§"/>
            </a:pPr>
            <a:r>
              <a:rPr lang="en-GB" b="1" i="1" kern="100" dirty="0">
                <a:latin typeface="Arial" panose="020B0604020202020204" pitchFamily="34" charset="0"/>
                <a:ea typeface="Calibri" panose="020F0502020204030204" pitchFamily="34" charset="0"/>
                <a:cs typeface="Arial" panose="020B0604020202020204" pitchFamily="34" charset="0"/>
              </a:rPr>
              <a:t>Student or Homeless Accommodation (see: s.32 RRA 2025)</a:t>
            </a:r>
          </a:p>
        </p:txBody>
      </p:sp>
    </p:spTree>
    <p:extLst>
      <p:ext uri="{BB962C8B-B14F-4D97-AF65-F5344CB8AC3E}">
        <p14:creationId xmlns:p14="http://schemas.microsoft.com/office/powerpoint/2010/main" val="2868160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4" name="TextBox 3">
            <a:extLst>
              <a:ext uri="{FF2B5EF4-FFF2-40B4-BE49-F238E27FC236}">
                <a16:creationId xmlns:a16="http://schemas.microsoft.com/office/drawing/2014/main" id="{F88CD760-B4CB-74A3-97C1-5E0604463627}"/>
              </a:ext>
            </a:extLst>
          </p:cNvPr>
          <p:cNvSpPr txBox="1"/>
          <p:nvPr/>
        </p:nvSpPr>
        <p:spPr>
          <a:xfrm>
            <a:off x="442087" y="999795"/>
            <a:ext cx="11003025" cy="5570756"/>
          </a:xfrm>
          <a:prstGeom prst="rect">
            <a:avLst/>
          </a:prstGeom>
          <a:noFill/>
        </p:spPr>
        <p:txBody>
          <a:bodyPr wrap="square">
            <a:spAutoFit/>
          </a:bodyPr>
          <a:lstStyle/>
          <a:p>
            <a:pPr lvl="0" algn="ctr">
              <a:spcBef>
                <a:spcPts val="600"/>
              </a:spcBef>
              <a:spcAft>
                <a:spcPts val="600"/>
              </a:spcAft>
              <a:buClr>
                <a:srgbClr val="01583F"/>
              </a:buClr>
            </a:pPr>
            <a:r>
              <a:rPr lang="en-GB" sz="3200" b="1" u="sng"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SUMMARY</a:t>
            </a:r>
          </a:p>
          <a:p>
            <a:pPr lvl="0" algn="ctr">
              <a:spcBef>
                <a:spcPts val="600"/>
              </a:spcBef>
              <a:spcAft>
                <a:spcPts val="600"/>
              </a:spcAft>
              <a:buClr>
                <a:srgbClr val="01583F"/>
              </a:buClr>
            </a:pPr>
            <a:endParaRPr lang="en-GB" sz="105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endParaRPr>
          </a:p>
          <a:p>
            <a:pPr lvl="0" algn="ctr">
              <a:spcBef>
                <a:spcPts val="600"/>
              </a:spcBef>
              <a:spcAft>
                <a:spcPts val="600"/>
              </a:spcAft>
              <a:buClr>
                <a:srgbClr val="FF0000"/>
              </a:buClr>
            </a:pPr>
            <a:r>
              <a:rPr lang="en-GB" sz="32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 - No Fixed Term</a:t>
            </a:r>
            <a:r>
              <a:rPr lang="en-GB" sz="32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 </a:t>
            </a:r>
          </a:p>
          <a:p>
            <a:pPr lvl="0" algn="ctr">
              <a:spcBef>
                <a:spcPts val="600"/>
              </a:spcBef>
              <a:spcAft>
                <a:spcPts val="600"/>
              </a:spcAft>
              <a:buClr>
                <a:srgbClr val="FF0000"/>
              </a:buClr>
            </a:pPr>
            <a:r>
              <a:rPr lang="en-GB" sz="32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Only Periodic Tenancies </a:t>
            </a:r>
          </a:p>
          <a:p>
            <a:pPr lvl="0" algn="ctr">
              <a:spcBef>
                <a:spcPts val="600"/>
              </a:spcBef>
              <a:spcAft>
                <a:spcPts val="600"/>
              </a:spcAft>
              <a:buClr>
                <a:srgbClr val="FF0000"/>
              </a:buClr>
            </a:pPr>
            <a:r>
              <a:rPr lang="en-GB" sz="2000" kern="100" dirty="0">
                <a:effectLst/>
                <a:latin typeface="Arial" panose="020B0604020202020204" pitchFamily="34" charset="0"/>
                <a:ea typeface="Calibri" panose="020F0502020204030204" pitchFamily="34" charset="0"/>
                <a:cs typeface="Arial" panose="020B0604020202020204" pitchFamily="34" charset="0"/>
              </a:rPr>
              <a:t>(≤ 28 days or monthly)</a:t>
            </a:r>
            <a:endParaRPr lang="en-GB" sz="3200" b="1" kern="1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0" algn="ctr">
              <a:spcBef>
                <a:spcPts val="600"/>
              </a:spcBef>
              <a:spcAft>
                <a:spcPts val="600"/>
              </a:spcAft>
              <a:buClr>
                <a:srgbClr val="FF0000"/>
              </a:buClr>
            </a:pPr>
            <a:endParaRPr lang="en-GB" sz="1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lvl="0" algn="ctr">
              <a:spcBef>
                <a:spcPts val="600"/>
              </a:spcBef>
              <a:spcAft>
                <a:spcPts val="600"/>
              </a:spcAft>
              <a:buClr>
                <a:srgbClr val="FF0000"/>
              </a:buClr>
            </a:pPr>
            <a:r>
              <a:rPr lang="en-GB" sz="32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 No Assured Shorthold</a:t>
            </a:r>
            <a:endParaRPr lang="en-GB" sz="32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endParaRPr>
          </a:p>
          <a:p>
            <a:pPr lvl="0" algn="ctr">
              <a:spcBef>
                <a:spcPts val="600"/>
              </a:spcBef>
              <a:spcAft>
                <a:spcPts val="600"/>
              </a:spcAft>
              <a:buClr>
                <a:srgbClr val="FF0000"/>
              </a:buClr>
            </a:pPr>
            <a:r>
              <a:rPr lang="en-GB" sz="32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Only Assured Tenancies</a:t>
            </a:r>
          </a:p>
          <a:p>
            <a:pPr lvl="0" algn="ctr">
              <a:spcBef>
                <a:spcPts val="600"/>
              </a:spcBef>
              <a:spcAft>
                <a:spcPts val="600"/>
              </a:spcAft>
              <a:buClr>
                <a:srgbClr val="FF0000"/>
              </a:buClr>
            </a:pPr>
            <a:endParaRPr lang="en-GB"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endParaRPr>
          </a:p>
          <a:p>
            <a:pPr marL="457200" lvl="0" indent="-457200" algn="ctr">
              <a:spcBef>
                <a:spcPts val="600"/>
              </a:spcBef>
              <a:spcAft>
                <a:spcPts val="600"/>
              </a:spcAft>
              <a:buClr>
                <a:srgbClr val="01583F"/>
              </a:buClr>
              <a:buFont typeface="Wingdings" pitchFamily="2" charset="2"/>
              <a:buChar char="§"/>
            </a:pPr>
            <a:endParaRPr lang="en-GB" sz="32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2279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41023AA-8030-116A-2A41-33BCD905A360}"/>
              </a:ext>
            </a:extLst>
          </p:cNvPr>
          <p:cNvPicPr>
            <a:picLocks noChangeAspect="1"/>
          </p:cNvPicPr>
          <p:nvPr/>
        </p:nvPicPr>
        <p:blipFill rotWithShape="1">
          <a:blip r:embed="rId3">
            <a:alphaModFix/>
          </a:blip>
          <a:srcRect l="1332" t="345" r="1332" b="30711"/>
          <a:stretch/>
        </p:blipFill>
        <p:spPr>
          <a:xfrm>
            <a:off x="-8586" y="0"/>
            <a:ext cx="12200586" cy="6862830"/>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8586" y="3200173"/>
            <a:ext cx="12200586" cy="1222282"/>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6000" dirty="0">
                <a:solidFill>
                  <a:schemeClr val="bg1"/>
                </a:solidFill>
              </a:rPr>
              <a:t>2. Grounds for Possession</a:t>
            </a:r>
          </a:p>
          <a:p>
            <a:pPr algn="ctr"/>
            <a:endParaRPr lang="en-GB" sz="6600" dirty="0">
              <a:solidFill>
                <a:srgbClr val="FF0000"/>
              </a:solidFill>
            </a:endParaRPr>
          </a:p>
        </p:txBody>
      </p:sp>
      <p:pic>
        <p:nvPicPr>
          <p:cNvPr id="6" name="Picture 5">
            <a:extLst>
              <a:ext uri="{FF2B5EF4-FFF2-40B4-BE49-F238E27FC236}">
                <a16:creationId xmlns:a16="http://schemas.microsoft.com/office/drawing/2014/main" id="{8C30D819-B766-63CB-E294-553E7C8E727C}"/>
              </a:ext>
            </a:extLst>
          </p:cNvPr>
          <p:cNvPicPr>
            <a:picLocks noChangeAspect="1"/>
          </p:cNvPicPr>
          <p:nvPr/>
        </p:nvPicPr>
        <p:blipFill>
          <a:blip r:embed="rId4"/>
          <a:stretch>
            <a:fillRect/>
          </a:stretch>
        </p:blipFill>
        <p:spPr>
          <a:xfrm>
            <a:off x="280729" y="5954487"/>
            <a:ext cx="2386483" cy="548552"/>
          </a:xfrm>
          <a:prstGeom prst="rect">
            <a:avLst/>
          </a:prstGeom>
        </p:spPr>
      </p:pic>
      <p:cxnSp>
        <p:nvCxnSpPr>
          <p:cNvPr id="12" name="Straight Connector 11">
            <a:extLst>
              <a:ext uri="{FF2B5EF4-FFF2-40B4-BE49-F238E27FC236}">
                <a16:creationId xmlns:a16="http://schemas.microsoft.com/office/drawing/2014/main" id="{BFF39F9D-8FED-77FE-3E71-66585A8CF28F}"/>
              </a:ext>
            </a:extLst>
          </p:cNvPr>
          <p:cNvCxnSpPr>
            <a:cxnSpLocks/>
          </p:cNvCxnSpPr>
          <p:nvPr/>
        </p:nvCxnSpPr>
        <p:spPr>
          <a:xfrm>
            <a:off x="1246909" y="3914751"/>
            <a:ext cx="9725891" cy="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286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27914" y="4388101"/>
            <a:ext cx="184731" cy="369332"/>
          </a:xfrm>
          <a:prstGeom prst="rect">
            <a:avLst/>
          </a:prstGeom>
          <a:noFill/>
        </p:spPr>
        <p:txBody>
          <a:bodyPr wrap="none" rtlCol="0">
            <a:spAutoFit/>
          </a:bodyPr>
          <a:lstStyle/>
          <a:p>
            <a:endParaRPr lang="en-US" dirty="0"/>
          </a:p>
        </p:txBody>
      </p:sp>
      <p:sp>
        <p:nvSpPr>
          <p:cNvPr id="4" name="Title 3">
            <a:extLst>
              <a:ext uri="{FF2B5EF4-FFF2-40B4-BE49-F238E27FC236}">
                <a16:creationId xmlns:a16="http://schemas.microsoft.com/office/drawing/2014/main" id="{C6A3CCC3-8425-2041-474A-99C404478B61}"/>
              </a:ext>
            </a:extLst>
          </p:cNvPr>
          <p:cNvSpPr txBox="1">
            <a:spLocks/>
          </p:cNvSpPr>
          <p:nvPr/>
        </p:nvSpPr>
        <p:spPr>
          <a:xfrm>
            <a:off x="0" y="2216389"/>
            <a:ext cx="12192000" cy="313146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rgbClr val="FF0000"/>
                </a:solidFill>
              </a:rPr>
              <a:t>COMMENCEMENT DATE:</a:t>
            </a:r>
          </a:p>
          <a:p>
            <a:pPr algn="ctr"/>
            <a:endParaRPr lang="en-GB" sz="2800" dirty="0">
              <a:highlight>
                <a:srgbClr val="FFFF00"/>
              </a:highlight>
            </a:endParaRPr>
          </a:p>
          <a:p>
            <a:pPr algn="ctr"/>
            <a:r>
              <a:rPr lang="en-GB" sz="3600" dirty="0">
                <a:highlight>
                  <a:srgbClr val="FFFF00"/>
                </a:highlight>
              </a:rPr>
              <a:t>[TBC]</a:t>
            </a:r>
            <a:r>
              <a:rPr lang="en-GB" sz="3600" dirty="0"/>
              <a:t> </a:t>
            </a:r>
            <a:endParaRPr lang="en-GB" sz="2400" b="0" i="1" dirty="0"/>
          </a:p>
          <a:p>
            <a:pPr algn="ctr"/>
            <a:endParaRPr lang="en-GB" sz="2400" b="0" i="1" dirty="0"/>
          </a:p>
          <a:p>
            <a:pPr algn="ctr"/>
            <a:r>
              <a:rPr lang="en-GB" sz="2000" b="0" i="1" dirty="0"/>
              <a:t>Transitional provisions: Schedule 6 RRA 2025</a:t>
            </a:r>
          </a:p>
        </p:txBody>
      </p:sp>
      <p:pic>
        <p:nvPicPr>
          <p:cNvPr id="2" name="Picture 1">
            <a:extLst>
              <a:ext uri="{FF2B5EF4-FFF2-40B4-BE49-F238E27FC236}">
                <a16:creationId xmlns:a16="http://schemas.microsoft.com/office/drawing/2014/main" id="{8D1F1B75-4C49-E6FE-7D2A-2022887D211E}"/>
              </a:ext>
            </a:extLst>
          </p:cNvPr>
          <p:cNvPicPr>
            <a:picLocks noChangeAspect="1"/>
          </p:cNvPicPr>
          <p:nvPr/>
        </p:nvPicPr>
        <p:blipFill>
          <a:blip r:embed="rId3"/>
          <a:stretch>
            <a:fillRect/>
          </a:stretch>
        </p:blipFill>
        <p:spPr>
          <a:xfrm>
            <a:off x="280729" y="6025521"/>
            <a:ext cx="2426767" cy="406484"/>
          </a:xfrm>
          <a:prstGeom prst="rect">
            <a:avLst/>
          </a:prstGeom>
        </p:spPr>
      </p:pic>
      <p:sp>
        <p:nvSpPr>
          <p:cNvPr id="9" name="Title 3">
            <a:extLst>
              <a:ext uri="{FF2B5EF4-FFF2-40B4-BE49-F238E27FC236}">
                <a16:creationId xmlns:a16="http://schemas.microsoft.com/office/drawing/2014/main" id="{4F002F77-0C8B-00FB-A430-87869FEA49A8}"/>
              </a:ext>
            </a:extLst>
          </p:cNvPr>
          <p:cNvSpPr txBox="1">
            <a:spLocks/>
          </p:cNvSpPr>
          <p:nvPr/>
        </p:nvSpPr>
        <p:spPr>
          <a:xfrm>
            <a:off x="0" y="1831214"/>
            <a:ext cx="12192000" cy="101326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t>⚠️</a:t>
            </a:r>
          </a:p>
        </p:txBody>
      </p:sp>
      <p:cxnSp>
        <p:nvCxnSpPr>
          <p:cNvPr id="11" name="Straight Connector 10">
            <a:extLst>
              <a:ext uri="{FF2B5EF4-FFF2-40B4-BE49-F238E27FC236}">
                <a16:creationId xmlns:a16="http://schemas.microsoft.com/office/drawing/2014/main" id="{EF812873-92B3-7B0C-0702-403D87A46D91}"/>
              </a:ext>
            </a:extLst>
          </p:cNvPr>
          <p:cNvCxnSpPr>
            <a:cxnSpLocks/>
          </p:cNvCxnSpPr>
          <p:nvPr/>
        </p:nvCxnSpPr>
        <p:spPr>
          <a:xfrm>
            <a:off x="2706986" y="3448705"/>
            <a:ext cx="6778027"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39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A9E5-1A40-7D13-A20C-340466C2F63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65683EB-BF7C-269D-B391-25029924B887}"/>
              </a:ext>
            </a:extLst>
          </p:cNvPr>
          <p:cNvSpPr/>
          <p:nvPr/>
        </p:nvSpPr>
        <p:spPr>
          <a:xfrm>
            <a:off x="224290" y="6038490"/>
            <a:ext cx="6970140" cy="5952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2CD7927-F231-3ABB-4BE0-1ECA1096F5D4}"/>
              </a:ext>
            </a:extLst>
          </p:cNvPr>
          <p:cNvSpPr/>
          <p:nvPr/>
        </p:nvSpPr>
        <p:spPr>
          <a:xfrm>
            <a:off x="9296403" y="5393185"/>
            <a:ext cx="2895597" cy="1201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6181D692-AA74-9D33-AF7A-074FF631BD9B}"/>
              </a:ext>
            </a:extLst>
          </p:cNvPr>
          <p:cNvSpPr txBox="1">
            <a:spLocks/>
          </p:cNvSpPr>
          <p:nvPr/>
        </p:nvSpPr>
        <p:spPr>
          <a:xfrm>
            <a:off x="1105391" y="1690055"/>
            <a:ext cx="4573888" cy="639553"/>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200" b="1" dirty="0">
                <a:solidFill>
                  <a:schemeClr val="bg1"/>
                </a:solidFill>
              </a:rPr>
              <a:t>CHLOE RIXON</a:t>
            </a:r>
          </a:p>
        </p:txBody>
      </p:sp>
      <p:sp>
        <p:nvSpPr>
          <p:cNvPr id="9" name="Title 3">
            <a:extLst>
              <a:ext uri="{FF2B5EF4-FFF2-40B4-BE49-F238E27FC236}">
                <a16:creationId xmlns:a16="http://schemas.microsoft.com/office/drawing/2014/main" id="{6463F212-0B92-A80D-E3C2-1CA6E2527040}"/>
              </a:ext>
            </a:extLst>
          </p:cNvPr>
          <p:cNvSpPr txBox="1">
            <a:spLocks/>
          </p:cNvSpPr>
          <p:nvPr/>
        </p:nvSpPr>
        <p:spPr>
          <a:xfrm>
            <a:off x="6785169" y="1706585"/>
            <a:ext cx="4573888" cy="639553"/>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200" b="1" dirty="0">
                <a:solidFill>
                  <a:schemeClr val="bg1"/>
                </a:solidFill>
              </a:rPr>
              <a:t>RABBY FOZLAY</a:t>
            </a:r>
          </a:p>
        </p:txBody>
      </p:sp>
      <p:sp>
        <p:nvSpPr>
          <p:cNvPr id="10" name="Title 3">
            <a:extLst>
              <a:ext uri="{FF2B5EF4-FFF2-40B4-BE49-F238E27FC236}">
                <a16:creationId xmlns:a16="http://schemas.microsoft.com/office/drawing/2014/main" id="{87C7C509-ABAF-118E-3E6A-94A8BDC92230}"/>
              </a:ext>
            </a:extLst>
          </p:cNvPr>
          <p:cNvSpPr txBox="1">
            <a:spLocks/>
          </p:cNvSpPr>
          <p:nvPr/>
        </p:nvSpPr>
        <p:spPr>
          <a:xfrm>
            <a:off x="832944" y="5994161"/>
            <a:ext cx="4573888" cy="639553"/>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2000" b="1" dirty="0"/>
              <a:t>2021</a:t>
            </a:r>
          </a:p>
        </p:txBody>
      </p:sp>
      <p:sp>
        <p:nvSpPr>
          <p:cNvPr id="11" name="Title 3">
            <a:extLst>
              <a:ext uri="{FF2B5EF4-FFF2-40B4-BE49-F238E27FC236}">
                <a16:creationId xmlns:a16="http://schemas.microsoft.com/office/drawing/2014/main" id="{D5A519D3-F4C6-C5AD-61CB-3F852E735389}"/>
              </a:ext>
            </a:extLst>
          </p:cNvPr>
          <p:cNvSpPr txBox="1">
            <a:spLocks/>
          </p:cNvSpPr>
          <p:nvPr/>
        </p:nvSpPr>
        <p:spPr>
          <a:xfrm>
            <a:off x="7003275" y="5979521"/>
            <a:ext cx="4573888" cy="639553"/>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2000" b="1" dirty="0"/>
              <a:t>2023</a:t>
            </a:r>
          </a:p>
        </p:txBody>
      </p:sp>
      <p:pic>
        <p:nvPicPr>
          <p:cNvPr id="4" name="Picture 3">
            <a:extLst>
              <a:ext uri="{FF2B5EF4-FFF2-40B4-BE49-F238E27FC236}">
                <a16:creationId xmlns:a16="http://schemas.microsoft.com/office/drawing/2014/main" id="{32E9FAE2-8AE8-C934-817E-3B0FD359B3AE}"/>
              </a:ext>
            </a:extLst>
          </p:cNvPr>
          <p:cNvPicPr>
            <a:picLocks noChangeAspect="1"/>
          </p:cNvPicPr>
          <p:nvPr/>
        </p:nvPicPr>
        <p:blipFill rotWithShape="1">
          <a:blip r:embed="rId3"/>
          <a:srcRect b="3158"/>
          <a:stretch/>
        </p:blipFill>
        <p:spPr>
          <a:xfrm>
            <a:off x="1890446" y="2498951"/>
            <a:ext cx="3021830" cy="3333037"/>
          </a:xfrm>
          <a:prstGeom prst="rect">
            <a:avLst/>
          </a:prstGeom>
        </p:spPr>
      </p:pic>
      <p:pic>
        <p:nvPicPr>
          <p:cNvPr id="12" name="Picture 11">
            <a:extLst>
              <a:ext uri="{FF2B5EF4-FFF2-40B4-BE49-F238E27FC236}">
                <a16:creationId xmlns:a16="http://schemas.microsoft.com/office/drawing/2014/main" id="{5011C8B9-F994-121D-A044-F590C61A3531}"/>
              </a:ext>
            </a:extLst>
          </p:cNvPr>
          <p:cNvPicPr>
            <a:picLocks noChangeAspect="1"/>
          </p:cNvPicPr>
          <p:nvPr/>
        </p:nvPicPr>
        <p:blipFill>
          <a:blip r:embed="rId4"/>
          <a:stretch>
            <a:fillRect/>
          </a:stretch>
        </p:blipFill>
        <p:spPr>
          <a:xfrm>
            <a:off x="7104118" y="2494744"/>
            <a:ext cx="4254939" cy="3333037"/>
          </a:xfrm>
          <a:prstGeom prst="rect">
            <a:avLst/>
          </a:prstGeom>
        </p:spPr>
      </p:pic>
    </p:spTree>
    <p:extLst>
      <p:ext uri="{BB962C8B-B14F-4D97-AF65-F5344CB8AC3E}">
        <p14:creationId xmlns:p14="http://schemas.microsoft.com/office/powerpoint/2010/main" val="2665900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6" name="TextBox 5">
            <a:extLst>
              <a:ext uri="{FF2B5EF4-FFF2-40B4-BE49-F238E27FC236}">
                <a16:creationId xmlns:a16="http://schemas.microsoft.com/office/drawing/2014/main" id="{2B8EC93D-A981-3B1F-57C2-33A4C50D8C7E}"/>
              </a:ext>
            </a:extLst>
          </p:cNvPr>
          <p:cNvSpPr txBox="1"/>
          <p:nvPr/>
        </p:nvSpPr>
        <p:spPr>
          <a:xfrm>
            <a:off x="3844890" y="336090"/>
            <a:ext cx="4621778" cy="584775"/>
          </a:xfrm>
          <a:prstGeom prst="rect">
            <a:avLst/>
          </a:prstGeom>
          <a:noFill/>
        </p:spPr>
        <p:txBody>
          <a:bodyPr wrap="none" rtlCol="0">
            <a:spAutoFit/>
          </a:bodyPr>
          <a:lstStyle/>
          <a:p>
            <a:r>
              <a:rPr lang="en-US" sz="3200" b="1" u="sng" dirty="0">
                <a:latin typeface="Arial" panose="020B0604020202020204" pitchFamily="34" charset="0"/>
                <a:cs typeface="Arial" panose="020B0604020202020204" pitchFamily="34" charset="0"/>
              </a:rPr>
              <a:t>Tenant’s Notice to Quit</a:t>
            </a:r>
          </a:p>
        </p:txBody>
      </p:sp>
      <p:pic>
        <p:nvPicPr>
          <p:cNvPr id="9" name="Picture 8">
            <a:extLst>
              <a:ext uri="{FF2B5EF4-FFF2-40B4-BE49-F238E27FC236}">
                <a16:creationId xmlns:a16="http://schemas.microsoft.com/office/drawing/2014/main" id="{F7531C7A-D59F-9CCF-3B89-5938C60553B7}"/>
              </a:ext>
            </a:extLst>
          </p:cNvPr>
          <p:cNvPicPr>
            <a:picLocks noChangeAspect="1"/>
          </p:cNvPicPr>
          <p:nvPr/>
        </p:nvPicPr>
        <p:blipFill rotWithShape="1">
          <a:blip r:embed="rId4"/>
          <a:srcRect t="13131" b="45859"/>
          <a:stretch/>
        </p:blipFill>
        <p:spPr>
          <a:xfrm>
            <a:off x="2220470" y="1272652"/>
            <a:ext cx="7557095" cy="4385722"/>
          </a:xfrm>
          <a:prstGeom prst="rect">
            <a:avLst/>
          </a:prstGeom>
          <a:ln>
            <a:solidFill>
              <a:schemeClr val="tx1"/>
            </a:solidFill>
          </a:ln>
        </p:spPr>
      </p:pic>
      <p:sp>
        <p:nvSpPr>
          <p:cNvPr id="10" name="Rectangle 9">
            <a:extLst>
              <a:ext uri="{FF2B5EF4-FFF2-40B4-BE49-F238E27FC236}">
                <a16:creationId xmlns:a16="http://schemas.microsoft.com/office/drawing/2014/main" id="{933A8C4C-8277-68AA-CF14-E34EE2E32997}"/>
              </a:ext>
            </a:extLst>
          </p:cNvPr>
          <p:cNvSpPr/>
          <p:nvPr/>
        </p:nvSpPr>
        <p:spPr>
          <a:xfrm>
            <a:off x="5577926" y="3440288"/>
            <a:ext cx="2888742" cy="18570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D8A320-5628-E97B-C697-C346E37907E6}"/>
              </a:ext>
            </a:extLst>
          </p:cNvPr>
          <p:cNvSpPr/>
          <p:nvPr/>
        </p:nvSpPr>
        <p:spPr>
          <a:xfrm>
            <a:off x="4432103" y="3623861"/>
            <a:ext cx="1313941" cy="18570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95F519-ADCF-2C7A-C2ED-4E8607E5A34C}"/>
              </a:ext>
            </a:extLst>
          </p:cNvPr>
          <p:cNvSpPr/>
          <p:nvPr/>
        </p:nvSpPr>
        <p:spPr>
          <a:xfrm>
            <a:off x="4455062" y="4329566"/>
            <a:ext cx="4164006" cy="54014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2DB30CF-E4E8-BFFB-15D2-BD27E6C32110}"/>
              </a:ext>
            </a:extLst>
          </p:cNvPr>
          <p:cNvCxnSpPr>
            <a:cxnSpLocks/>
          </p:cNvCxnSpPr>
          <p:nvPr/>
        </p:nvCxnSpPr>
        <p:spPr>
          <a:xfrm>
            <a:off x="4950085" y="4679110"/>
            <a:ext cx="1610202"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946771E2-C004-E061-6FC5-5E700D941539}"/>
              </a:ext>
            </a:extLst>
          </p:cNvPr>
          <p:cNvCxnSpPr>
            <a:cxnSpLocks/>
          </p:cNvCxnSpPr>
          <p:nvPr/>
        </p:nvCxnSpPr>
        <p:spPr>
          <a:xfrm>
            <a:off x="7175834" y="4140394"/>
            <a:ext cx="129083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5EAF368E-FC25-7409-4A81-BB27F2732BC6}"/>
              </a:ext>
            </a:extLst>
          </p:cNvPr>
          <p:cNvSpPr/>
          <p:nvPr/>
        </p:nvSpPr>
        <p:spPr>
          <a:xfrm>
            <a:off x="4013996" y="5199942"/>
            <a:ext cx="4452671" cy="385406"/>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852798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27914" y="4738978"/>
            <a:ext cx="184731" cy="369332"/>
          </a:xfrm>
          <a:prstGeom prst="rect">
            <a:avLst/>
          </a:prstGeom>
          <a:noFill/>
        </p:spPr>
        <p:txBody>
          <a:bodyPr wrap="none" rtlCol="0">
            <a:spAutoFit/>
          </a:bodyPr>
          <a:lstStyle/>
          <a:p>
            <a:endParaRPr lang="en-US" dirty="0"/>
          </a:p>
        </p:txBody>
      </p:sp>
      <p:sp>
        <p:nvSpPr>
          <p:cNvPr id="4" name="Title 3">
            <a:extLst>
              <a:ext uri="{FF2B5EF4-FFF2-40B4-BE49-F238E27FC236}">
                <a16:creationId xmlns:a16="http://schemas.microsoft.com/office/drawing/2014/main" id="{C6A3CCC3-8425-2041-474A-99C404478B61}"/>
              </a:ext>
            </a:extLst>
          </p:cNvPr>
          <p:cNvSpPr txBox="1">
            <a:spLocks/>
          </p:cNvSpPr>
          <p:nvPr/>
        </p:nvSpPr>
        <p:spPr>
          <a:xfrm>
            <a:off x="-1" y="2208126"/>
            <a:ext cx="12192000" cy="313146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rgbClr val="FF0000"/>
                </a:solidFill>
              </a:rPr>
              <a:t>AT LEAST TWO MONTHS</a:t>
            </a:r>
          </a:p>
          <a:p>
            <a:pPr algn="ctr"/>
            <a:endParaRPr lang="en-GB" sz="2400" b="0" i="1" dirty="0"/>
          </a:p>
          <a:p>
            <a:pPr algn="ctr"/>
            <a:r>
              <a:rPr lang="en-GB" sz="1800" b="0" i="1" dirty="0">
                <a:solidFill>
                  <a:srgbClr val="01583F"/>
                </a:solidFill>
              </a:rPr>
              <a:t>Unless shorter period agreed by the Landlord in writing</a:t>
            </a:r>
          </a:p>
        </p:txBody>
      </p:sp>
      <p:pic>
        <p:nvPicPr>
          <p:cNvPr id="2" name="Picture 1">
            <a:extLst>
              <a:ext uri="{FF2B5EF4-FFF2-40B4-BE49-F238E27FC236}">
                <a16:creationId xmlns:a16="http://schemas.microsoft.com/office/drawing/2014/main" id="{8D1F1B75-4C49-E6FE-7D2A-2022887D211E}"/>
              </a:ext>
            </a:extLst>
          </p:cNvPr>
          <p:cNvPicPr>
            <a:picLocks noChangeAspect="1"/>
          </p:cNvPicPr>
          <p:nvPr/>
        </p:nvPicPr>
        <p:blipFill>
          <a:blip r:embed="rId3"/>
          <a:stretch>
            <a:fillRect/>
          </a:stretch>
        </p:blipFill>
        <p:spPr>
          <a:xfrm>
            <a:off x="280729" y="6025521"/>
            <a:ext cx="2426767" cy="406484"/>
          </a:xfrm>
          <a:prstGeom prst="rect">
            <a:avLst/>
          </a:prstGeom>
        </p:spPr>
      </p:pic>
      <p:sp>
        <p:nvSpPr>
          <p:cNvPr id="9" name="Title 3">
            <a:extLst>
              <a:ext uri="{FF2B5EF4-FFF2-40B4-BE49-F238E27FC236}">
                <a16:creationId xmlns:a16="http://schemas.microsoft.com/office/drawing/2014/main" id="{4F002F77-0C8B-00FB-A430-87869FEA49A8}"/>
              </a:ext>
            </a:extLst>
          </p:cNvPr>
          <p:cNvSpPr txBox="1">
            <a:spLocks/>
          </p:cNvSpPr>
          <p:nvPr/>
        </p:nvSpPr>
        <p:spPr>
          <a:xfrm>
            <a:off x="0" y="1307480"/>
            <a:ext cx="12192000" cy="101326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t>⚠️</a:t>
            </a:r>
          </a:p>
        </p:txBody>
      </p:sp>
      <p:cxnSp>
        <p:nvCxnSpPr>
          <p:cNvPr id="11" name="Straight Connector 10">
            <a:extLst>
              <a:ext uri="{FF2B5EF4-FFF2-40B4-BE49-F238E27FC236}">
                <a16:creationId xmlns:a16="http://schemas.microsoft.com/office/drawing/2014/main" id="{EF812873-92B3-7B0C-0702-403D87A46D91}"/>
              </a:ext>
            </a:extLst>
          </p:cNvPr>
          <p:cNvCxnSpPr>
            <a:cxnSpLocks/>
          </p:cNvCxnSpPr>
          <p:nvPr/>
        </p:nvCxnSpPr>
        <p:spPr>
          <a:xfrm>
            <a:off x="2706986" y="3916543"/>
            <a:ext cx="6778027"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DCAF399-4EE0-BB2D-D5C6-7949775D5CBF}"/>
              </a:ext>
            </a:extLst>
          </p:cNvPr>
          <p:cNvSpPr txBox="1"/>
          <p:nvPr/>
        </p:nvSpPr>
        <p:spPr>
          <a:xfrm>
            <a:off x="3716983" y="2288098"/>
            <a:ext cx="4758034"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Tenant’s Notice to Quit:</a:t>
            </a:r>
          </a:p>
        </p:txBody>
      </p:sp>
    </p:spTree>
    <p:extLst>
      <p:ext uri="{BB962C8B-B14F-4D97-AF65-F5344CB8AC3E}">
        <p14:creationId xmlns:p14="http://schemas.microsoft.com/office/powerpoint/2010/main" val="3090567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641790"/>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pic>
        <p:nvPicPr>
          <p:cNvPr id="2" name="Picture 1">
            <a:extLst>
              <a:ext uri="{FF2B5EF4-FFF2-40B4-BE49-F238E27FC236}">
                <a16:creationId xmlns:a16="http://schemas.microsoft.com/office/drawing/2014/main" id="{DC8904FF-0FD9-2F9D-A548-FE80B6C83450}"/>
              </a:ext>
            </a:extLst>
          </p:cNvPr>
          <p:cNvPicPr>
            <a:picLocks noChangeAspect="1"/>
          </p:cNvPicPr>
          <p:nvPr/>
        </p:nvPicPr>
        <p:blipFill rotWithShape="1">
          <a:blip r:embed="rId4"/>
          <a:srcRect l="6236" t="78592" r="13459" b="5871"/>
          <a:stretch/>
        </p:blipFill>
        <p:spPr>
          <a:xfrm>
            <a:off x="1657974" y="2706809"/>
            <a:ext cx="8995465" cy="2362060"/>
          </a:xfrm>
          <a:prstGeom prst="rect">
            <a:avLst/>
          </a:prstGeom>
          <a:ln>
            <a:solidFill>
              <a:schemeClr val="tx1"/>
            </a:solidFill>
          </a:ln>
        </p:spPr>
      </p:pic>
      <p:sp>
        <p:nvSpPr>
          <p:cNvPr id="4" name="Rectangle 3">
            <a:extLst>
              <a:ext uri="{FF2B5EF4-FFF2-40B4-BE49-F238E27FC236}">
                <a16:creationId xmlns:a16="http://schemas.microsoft.com/office/drawing/2014/main" id="{1BC8237E-986F-A7CE-0938-F036CA04423E}"/>
              </a:ext>
            </a:extLst>
          </p:cNvPr>
          <p:cNvSpPr/>
          <p:nvPr/>
        </p:nvSpPr>
        <p:spPr>
          <a:xfrm>
            <a:off x="4135205" y="4148740"/>
            <a:ext cx="4676285" cy="3423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8EC93D-A981-3B1F-57C2-33A4C50D8C7E}"/>
              </a:ext>
            </a:extLst>
          </p:cNvPr>
          <p:cNvSpPr txBox="1"/>
          <p:nvPr/>
        </p:nvSpPr>
        <p:spPr>
          <a:xfrm>
            <a:off x="1657974" y="1898235"/>
            <a:ext cx="3280065" cy="461665"/>
          </a:xfrm>
          <a:prstGeom prst="rect">
            <a:avLst/>
          </a:prstGeom>
          <a:noFill/>
        </p:spPr>
        <p:txBody>
          <a:bodyPr wrap="none" rtlCol="0">
            <a:spAutoFit/>
          </a:bodyPr>
          <a:lstStyle/>
          <a:p>
            <a:r>
              <a:rPr lang="en-US" sz="2400" u="sng" dirty="0">
                <a:latin typeface="Times New Roman" panose="02020603050405020304" pitchFamily="18" charset="0"/>
                <a:cs typeface="Times New Roman" panose="02020603050405020304" pitchFamily="18" charset="0"/>
              </a:rPr>
              <a:t>Renters’ Rights Act 2025</a:t>
            </a:r>
          </a:p>
        </p:txBody>
      </p:sp>
      <p:sp>
        <p:nvSpPr>
          <p:cNvPr id="5" name="TextBox 4">
            <a:extLst>
              <a:ext uri="{FF2B5EF4-FFF2-40B4-BE49-F238E27FC236}">
                <a16:creationId xmlns:a16="http://schemas.microsoft.com/office/drawing/2014/main" id="{C3E8DE67-FC9B-C3DA-908F-0D47D695FCAF}"/>
              </a:ext>
            </a:extLst>
          </p:cNvPr>
          <p:cNvSpPr txBox="1"/>
          <p:nvPr/>
        </p:nvSpPr>
        <p:spPr>
          <a:xfrm>
            <a:off x="4426721" y="562513"/>
            <a:ext cx="3060453" cy="584775"/>
          </a:xfrm>
          <a:prstGeom prst="rect">
            <a:avLst/>
          </a:prstGeom>
          <a:noFill/>
        </p:spPr>
        <p:txBody>
          <a:bodyPr wrap="none" rtlCol="0">
            <a:spAutoFit/>
          </a:bodyPr>
          <a:lstStyle/>
          <a:p>
            <a:r>
              <a:rPr lang="en-US" sz="3200" b="1" u="sng" dirty="0">
                <a:latin typeface="Arial" panose="020B0604020202020204" pitchFamily="34" charset="0"/>
                <a:cs typeface="Arial" panose="020B0604020202020204" pitchFamily="34" charset="0"/>
              </a:rPr>
              <a:t>s.21 Abolished</a:t>
            </a:r>
          </a:p>
        </p:txBody>
      </p:sp>
    </p:spTree>
    <p:extLst>
      <p:ext uri="{BB962C8B-B14F-4D97-AF65-F5344CB8AC3E}">
        <p14:creationId xmlns:p14="http://schemas.microsoft.com/office/powerpoint/2010/main" val="1561634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pic>
        <p:nvPicPr>
          <p:cNvPr id="10" name="Picture 9">
            <a:extLst>
              <a:ext uri="{FF2B5EF4-FFF2-40B4-BE49-F238E27FC236}">
                <a16:creationId xmlns:a16="http://schemas.microsoft.com/office/drawing/2014/main" id="{F8223D3E-4D3C-B681-6726-29DC4E44E908}"/>
              </a:ext>
            </a:extLst>
          </p:cNvPr>
          <p:cNvPicPr>
            <a:picLocks noChangeAspect="1"/>
          </p:cNvPicPr>
          <p:nvPr/>
        </p:nvPicPr>
        <p:blipFill rotWithShape="1">
          <a:blip r:embed="rId4"/>
          <a:srcRect l="9767" t="43030" r="6033" b="29496"/>
          <a:stretch/>
        </p:blipFill>
        <p:spPr>
          <a:xfrm>
            <a:off x="3521677" y="3564835"/>
            <a:ext cx="5387546" cy="2485038"/>
          </a:xfrm>
          <a:prstGeom prst="rect">
            <a:avLst/>
          </a:prstGeom>
          <a:ln>
            <a:solidFill>
              <a:schemeClr val="tx1"/>
            </a:solidFill>
          </a:ln>
        </p:spPr>
      </p:pic>
      <p:pic>
        <p:nvPicPr>
          <p:cNvPr id="12" name="Picture 11">
            <a:extLst>
              <a:ext uri="{FF2B5EF4-FFF2-40B4-BE49-F238E27FC236}">
                <a16:creationId xmlns:a16="http://schemas.microsoft.com/office/drawing/2014/main" id="{4D88E96D-A262-FBEA-8E86-C4F32D9921CE}"/>
              </a:ext>
            </a:extLst>
          </p:cNvPr>
          <p:cNvPicPr>
            <a:picLocks noChangeAspect="1"/>
          </p:cNvPicPr>
          <p:nvPr/>
        </p:nvPicPr>
        <p:blipFill rotWithShape="1">
          <a:blip r:embed="rId5"/>
          <a:srcRect l="9767" t="13205" r="6033" b="50532"/>
          <a:stretch/>
        </p:blipFill>
        <p:spPr>
          <a:xfrm>
            <a:off x="3521677" y="281369"/>
            <a:ext cx="5387546" cy="3283466"/>
          </a:xfrm>
          <a:prstGeom prst="rect">
            <a:avLst/>
          </a:prstGeom>
          <a:ln>
            <a:solidFill>
              <a:schemeClr val="tx1"/>
            </a:solidFill>
          </a:ln>
        </p:spPr>
      </p:pic>
      <p:sp>
        <p:nvSpPr>
          <p:cNvPr id="13" name="Rectangle 12">
            <a:extLst>
              <a:ext uri="{FF2B5EF4-FFF2-40B4-BE49-F238E27FC236}">
                <a16:creationId xmlns:a16="http://schemas.microsoft.com/office/drawing/2014/main" id="{5180DB16-7643-9D3C-E10F-D2CFEF3063E5}"/>
              </a:ext>
            </a:extLst>
          </p:cNvPr>
          <p:cNvSpPr/>
          <p:nvPr/>
        </p:nvSpPr>
        <p:spPr>
          <a:xfrm>
            <a:off x="3529050" y="3443747"/>
            <a:ext cx="5371200" cy="136800"/>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F8C929-1580-F2AC-3E98-D88BF2EE6B34}"/>
              </a:ext>
            </a:extLst>
          </p:cNvPr>
          <p:cNvSpPr/>
          <p:nvPr/>
        </p:nvSpPr>
        <p:spPr>
          <a:xfrm>
            <a:off x="4068093" y="5053384"/>
            <a:ext cx="3729021" cy="2600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C47E9B-413A-4259-7EA2-B82A3DBDEE41}"/>
              </a:ext>
            </a:extLst>
          </p:cNvPr>
          <p:cNvSpPr/>
          <p:nvPr/>
        </p:nvSpPr>
        <p:spPr>
          <a:xfrm>
            <a:off x="5710081" y="3580547"/>
            <a:ext cx="779210" cy="2600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569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cxnSp>
        <p:nvCxnSpPr>
          <p:cNvPr id="9" name="Straight Connector 8">
            <a:extLst>
              <a:ext uri="{FF2B5EF4-FFF2-40B4-BE49-F238E27FC236}">
                <a16:creationId xmlns:a16="http://schemas.microsoft.com/office/drawing/2014/main" id="{78675BD1-1FCB-42EC-C777-8C9718D7E1D2}"/>
              </a:ext>
            </a:extLst>
          </p:cNvPr>
          <p:cNvCxnSpPr>
            <a:cxnSpLocks/>
          </p:cNvCxnSpPr>
          <p:nvPr/>
        </p:nvCxnSpPr>
        <p:spPr>
          <a:xfrm>
            <a:off x="4212400" y="3325529"/>
            <a:ext cx="3760722"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64F378-4964-D8C6-D9F7-811DC3A12B2B}"/>
              </a:ext>
            </a:extLst>
          </p:cNvPr>
          <p:cNvSpPr txBox="1"/>
          <p:nvPr/>
        </p:nvSpPr>
        <p:spPr>
          <a:xfrm>
            <a:off x="3258015" y="2459504"/>
            <a:ext cx="5675970" cy="1815882"/>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NO MORE s.21</a:t>
            </a:r>
          </a:p>
          <a:p>
            <a:pPr algn="ctr"/>
            <a:r>
              <a:rPr lang="en-US" sz="2800" b="1" dirty="0">
                <a:latin typeface="Arial" panose="020B0604020202020204" pitchFamily="34" charset="0"/>
                <a:cs typeface="Arial" panose="020B0604020202020204" pitchFamily="34" charset="0"/>
              </a:rPr>
              <a:t> </a:t>
            </a:r>
          </a:p>
          <a:p>
            <a:pPr algn="ctr"/>
            <a:r>
              <a:rPr lang="en-US" sz="4000" b="1" dirty="0">
                <a:solidFill>
                  <a:srgbClr val="01583F"/>
                </a:solidFill>
                <a:latin typeface="Arial" panose="020B0604020202020204" pitchFamily="34" charset="0"/>
                <a:cs typeface="Arial" panose="020B0604020202020204" pitchFamily="34" charset="0"/>
              </a:rPr>
              <a:t>ONLY ss.7/8 </a:t>
            </a:r>
          </a:p>
        </p:txBody>
      </p:sp>
    </p:spTree>
    <p:extLst>
      <p:ext uri="{BB962C8B-B14F-4D97-AF65-F5344CB8AC3E}">
        <p14:creationId xmlns:p14="http://schemas.microsoft.com/office/powerpoint/2010/main" val="3740515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573418"/>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46005" y="6224518"/>
            <a:ext cx="2426767" cy="406484"/>
          </a:xfrm>
          <a:prstGeom prst="rect">
            <a:avLst/>
          </a:prstGeom>
        </p:spPr>
      </p:pic>
      <p:pic>
        <p:nvPicPr>
          <p:cNvPr id="4" name="Picture 3">
            <a:extLst>
              <a:ext uri="{FF2B5EF4-FFF2-40B4-BE49-F238E27FC236}">
                <a16:creationId xmlns:a16="http://schemas.microsoft.com/office/drawing/2014/main" id="{2462CC25-0780-8A17-053A-550FA97006B3}"/>
              </a:ext>
            </a:extLst>
          </p:cNvPr>
          <p:cNvPicPr>
            <a:picLocks noChangeAspect="1"/>
          </p:cNvPicPr>
          <p:nvPr/>
        </p:nvPicPr>
        <p:blipFill rotWithShape="1">
          <a:blip r:embed="rId4"/>
          <a:srcRect l="10500" t="13496" r="8965" b="10407"/>
          <a:stretch/>
        </p:blipFill>
        <p:spPr>
          <a:xfrm>
            <a:off x="1131728" y="859773"/>
            <a:ext cx="3902928" cy="5218772"/>
          </a:xfrm>
          <a:prstGeom prst="rect">
            <a:avLst/>
          </a:prstGeom>
          <a:ln>
            <a:solidFill>
              <a:schemeClr val="tx1"/>
            </a:solidFill>
          </a:ln>
        </p:spPr>
      </p:pic>
      <p:pic>
        <p:nvPicPr>
          <p:cNvPr id="10" name="Picture 9">
            <a:extLst>
              <a:ext uri="{FF2B5EF4-FFF2-40B4-BE49-F238E27FC236}">
                <a16:creationId xmlns:a16="http://schemas.microsoft.com/office/drawing/2014/main" id="{D5AD7692-D936-2FDA-DCFA-FAB9666F2152}"/>
              </a:ext>
            </a:extLst>
          </p:cNvPr>
          <p:cNvPicPr>
            <a:picLocks noChangeAspect="1"/>
          </p:cNvPicPr>
          <p:nvPr/>
        </p:nvPicPr>
        <p:blipFill>
          <a:blip r:embed="rId5"/>
          <a:stretch>
            <a:fillRect/>
          </a:stretch>
        </p:blipFill>
        <p:spPr>
          <a:xfrm>
            <a:off x="7735746" y="1197072"/>
            <a:ext cx="2746123" cy="1761893"/>
          </a:xfrm>
          <a:prstGeom prst="rect">
            <a:avLst/>
          </a:prstGeom>
        </p:spPr>
      </p:pic>
      <p:pic>
        <p:nvPicPr>
          <p:cNvPr id="12" name="Picture 11">
            <a:extLst>
              <a:ext uri="{FF2B5EF4-FFF2-40B4-BE49-F238E27FC236}">
                <a16:creationId xmlns:a16="http://schemas.microsoft.com/office/drawing/2014/main" id="{23868544-94D5-BCDD-6178-983E2C97E30E}"/>
              </a:ext>
            </a:extLst>
          </p:cNvPr>
          <p:cNvPicPr>
            <a:picLocks noChangeAspect="1"/>
          </p:cNvPicPr>
          <p:nvPr/>
        </p:nvPicPr>
        <p:blipFill>
          <a:blip r:embed="rId6"/>
          <a:stretch>
            <a:fillRect/>
          </a:stretch>
        </p:blipFill>
        <p:spPr>
          <a:xfrm>
            <a:off x="7206698" y="3380755"/>
            <a:ext cx="3804217" cy="2379226"/>
          </a:xfrm>
          <a:prstGeom prst="rect">
            <a:avLst/>
          </a:prstGeom>
        </p:spPr>
      </p:pic>
      <p:sp>
        <p:nvSpPr>
          <p:cNvPr id="13" name="Rectangle 12">
            <a:extLst>
              <a:ext uri="{FF2B5EF4-FFF2-40B4-BE49-F238E27FC236}">
                <a16:creationId xmlns:a16="http://schemas.microsoft.com/office/drawing/2014/main" id="{EB3B2495-602E-D7EF-F9C2-57D773995324}"/>
              </a:ext>
            </a:extLst>
          </p:cNvPr>
          <p:cNvSpPr/>
          <p:nvPr/>
        </p:nvSpPr>
        <p:spPr>
          <a:xfrm>
            <a:off x="7157344" y="859773"/>
            <a:ext cx="3902928" cy="5218772"/>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65F420E-C877-BCF2-649D-B5E12BF720B4}"/>
              </a:ext>
            </a:extLst>
          </p:cNvPr>
          <p:cNvCxnSpPr>
            <a:cxnSpLocks/>
          </p:cNvCxnSpPr>
          <p:nvPr/>
        </p:nvCxnSpPr>
        <p:spPr>
          <a:xfrm>
            <a:off x="6109855" y="2"/>
            <a:ext cx="0" cy="685799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161F14F-A7AF-E824-F871-D87B832072EF}"/>
              </a:ext>
            </a:extLst>
          </p:cNvPr>
          <p:cNvSpPr/>
          <p:nvPr/>
        </p:nvSpPr>
        <p:spPr>
          <a:xfrm>
            <a:off x="1327536" y="4069129"/>
            <a:ext cx="1241852" cy="13573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405EE7-73D0-3C58-2EDB-B9176E6FA6F9}"/>
              </a:ext>
            </a:extLst>
          </p:cNvPr>
          <p:cNvCxnSpPr>
            <a:cxnSpLocks/>
          </p:cNvCxnSpPr>
          <p:nvPr/>
        </p:nvCxnSpPr>
        <p:spPr>
          <a:xfrm>
            <a:off x="2049517" y="4343740"/>
            <a:ext cx="269324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737D653D-2E0C-7EF2-A23D-E3F26AEC31A8}"/>
              </a:ext>
            </a:extLst>
          </p:cNvPr>
          <p:cNvCxnSpPr>
            <a:cxnSpLocks/>
          </p:cNvCxnSpPr>
          <p:nvPr/>
        </p:nvCxnSpPr>
        <p:spPr>
          <a:xfrm>
            <a:off x="1692781" y="4442424"/>
            <a:ext cx="2884727"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A7BB0AB8-4E27-A650-07BD-0893A5DEFD7E}"/>
              </a:ext>
            </a:extLst>
          </p:cNvPr>
          <p:cNvCxnSpPr>
            <a:cxnSpLocks/>
          </p:cNvCxnSpPr>
          <p:nvPr/>
        </p:nvCxnSpPr>
        <p:spPr>
          <a:xfrm>
            <a:off x="3487682" y="5258139"/>
            <a:ext cx="1255079"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7BBF0DDE-500D-A82E-0DF7-B93AB6C5C448}"/>
              </a:ext>
            </a:extLst>
          </p:cNvPr>
          <p:cNvCxnSpPr>
            <a:cxnSpLocks/>
          </p:cNvCxnSpPr>
          <p:nvPr/>
        </p:nvCxnSpPr>
        <p:spPr>
          <a:xfrm>
            <a:off x="1692781" y="5357291"/>
            <a:ext cx="620761"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8358C1A5-D882-A441-92F3-B1720155C267}"/>
              </a:ext>
            </a:extLst>
          </p:cNvPr>
          <p:cNvCxnSpPr>
            <a:cxnSpLocks/>
          </p:cNvCxnSpPr>
          <p:nvPr/>
        </p:nvCxnSpPr>
        <p:spPr>
          <a:xfrm>
            <a:off x="3177301" y="5553759"/>
            <a:ext cx="1565460"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4B9E524B-84AD-DB4D-CB5C-ED26BD50E1D5}"/>
              </a:ext>
            </a:extLst>
          </p:cNvPr>
          <p:cNvCxnSpPr>
            <a:cxnSpLocks/>
          </p:cNvCxnSpPr>
          <p:nvPr/>
        </p:nvCxnSpPr>
        <p:spPr>
          <a:xfrm>
            <a:off x="3487682" y="5711668"/>
            <a:ext cx="1255079"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189A6580-024E-4FE7-909C-6B1CFC236843}"/>
              </a:ext>
            </a:extLst>
          </p:cNvPr>
          <p:cNvCxnSpPr>
            <a:cxnSpLocks/>
          </p:cNvCxnSpPr>
          <p:nvPr/>
        </p:nvCxnSpPr>
        <p:spPr>
          <a:xfrm>
            <a:off x="1692781" y="5812188"/>
            <a:ext cx="620761"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BEF4B7D1-C330-6E59-6744-43516D149C4B}"/>
              </a:ext>
            </a:extLst>
          </p:cNvPr>
          <p:cNvCxnSpPr>
            <a:cxnSpLocks/>
          </p:cNvCxnSpPr>
          <p:nvPr/>
        </p:nvCxnSpPr>
        <p:spPr>
          <a:xfrm>
            <a:off x="4007238" y="5811720"/>
            <a:ext cx="73552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73AB9FD8-672C-C0AE-8A38-C70F455770AE}"/>
              </a:ext>
            </a:extLst>
          </p:cNvPr>
          <p:cNvCxnSpPr>
            <a:cxnSpLocks/>
          </p:cNvCxnSpPr>
          <p:nvPr/>
        </p:nvCxnSpPr>
        <p:spPr>
          <a:xfrm>
            <a:off x="1692781" y="5915013"/>
            <a:ext cx="215761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35" name="Rectangle 34">
            <a:extLst>
              <a:ext uri="{FF2B5EF4-FFF2-40B4-BE49-F238E27FC236}">
                <a16:creationId xmlns:a16="http://schemas.microsoft.com/office/drawing/2014/main" id="{7043992F-BE12-35D9-D23B-919D8950AEA8}"/>
              </a:ext>
            </a:extLst>
          </p:cNvPr>
          <p:cNvSpPr/>
          <p:nvPr/>
        </p:nvSpPr>
        <p:spPr>
          <a:xfrm>
            <a:off x="7195162" y="3453874"/>
            <a:ext cx="1900711" cy="1447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5DBCC850-48B5-99B2-71CA-81DC3B9F575F}"/>
              </a:ext>
            </a:extLst>
          </p:cNvPr>
          <p:cNvCxnSpPr>
            <a:cxnSpLocks/>
          </p:cNvCxnSpPr>
          <p:nvPr/>
        </p:nvCxnSpPr>
        <p:spPr>
          <a:xfrm>
            <a:off x="8002684" y="3741611"/>
            <a:ext cx="1680869"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D93B570F-3D95-F575-630F-6816D425F551}"/>
              </a:ext>
            </a:extLst>
          </p:cNvPr>
          <p:cNvCxnSpPr>
            <a:cxnSpLocks/>
          </p:cNvCxnSpPr>
          <p:nvPr/>
        </p:nvCxnSpPr>
        <p:spPr>
          <a:xfrm>
            <a:off x="8217077" y="3842350"/>
            <a:ext cx="358652"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237027B9-5594-A546-93E5-265DB51F2A21}"/>
              </a:ext>
            </a:extLst>
          </p:cNvPr>
          <p:cNvCxnSpPr>
            <a:cxnSpLocks/>
          </p:cNvCxnSpPr>
          <p:nvPr/>
        </p:nvCxnSpPr>
        <p:spPr>
          <a:xfrm>
            <a:off x="10376508" y="3961171"/>
            <a:ext cx="430977"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0C41E678-EF70-D139-25A1-A2CB3EE75841}"/>
              </a:ext>
            </a:extLst>
          </p:cNvPr>
          <p:cNvCxnSpPr>
            <a:cxnSpLocks/>
          </p:cNvCxnSpPr>
          <p:nvPr/>
        </p:nvCxnSpPr>
        <p:spPr>
          <a:xfrm>
            <a:off x="7925193" y="4063963"/>
            <a:ext cx="1957560"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2643087C-1118-9E16-E9E9-05512187AEB0}"/>
              </a:ext>
            </a:extLst>
          </p:cNvPr>
          <p:cNvCxnSpPr>
            <a:cxnSpLocks/>
          </p:cNvCxnSpPr>
          <p:nvPr/>
        </p:nvCxnSpPr>
        <p:spPr>
          <a:xfrm>
            <a:off x="7925193" y="4169868"/>
            <a:ext cx="2882292"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CF213E58-5081-1E39-0252-3A40E181BEAC}"/>
              </a:ext>
            </a:extLst>
          </p:cNvPr>
          <p:cNvCxnSpPr>
            <a:cxnSpLocks/>
          </p:cNvCxnSpPr>
          <p:nvPr/>
        </p:nvCxnSpPr>
        <p:spPr>
          <a:xfrm>
            <a:off x="7925193" y="4270607"/>
            <a:ext cx="491976"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E1D9B28A-3B79-9124-29A8-98FAF0F21A07}"/>
              </a:ext>
            </a:extLst>
          </p:cNvPr>
          <p:cNvSpPr txBox="1"/>
          <p:nvPr/>
        </p:nvSpPr>
        <p:spPr>
          <a:xfrm>
            <a:off x="2999873" y="148837"/>
            <a:ext cx="6096000" cy="492443"/>
          </a:xfrm>
          <a:prstGeom prst="rect">
            <a:avLst/>
          </a:prstGeom>
          <a:solidFill>
            <a:schemeClr val="bg1"/>
          </a:solidFill>
        </p:spPr>
        <p:txBody>
          <a:bodyPr wrap="square">
            <a:spAutoFit/>
          </a:bodyPr>
          <a:lstStyle/>
          <a:p>
            <a:pPr algn="ctr"/>
            <a:endParaRPr lang="en-US" sz="300" b="1" u="sng" dirty="0">
              <a:latin typeface="Arial" panose="020B0604020202020204" pitchFamily="34" charset="0"/>
              <a:cs typeface="Arial" panose="020B0604020202020204" pitchFamily="34" charset="0"/>
            </a:endParaRPr>
          </a:p>
          <a:p>
            <a:pPr algn="ctr"/>
            <a:r>
              <a:rPr lang="en-US" sz="1800" b="1" u="sng" dirty="0">
                <a:latin typeface="Arial" panose="020B0604020202020204" pitchFamily="34" charset="0"/>
                <a:cs typeface="Arial" panose="020B0604020202020204" pitchFamily="34" charset="0"/>
              </a:rPr>
              <a:t>ss.7/8 Requirements</a:t>
            </a:r>
          </a:p>
          <a:p>
            <a:pPr algn="ctr"/>
            <a:r>
              <a:rPr lang="en-US" sz="500" b="1" u="sng"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10169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10" name="TextBox 9">
            <a:extLst>
              <a:ext uri="{FF2B5EF4-FFF2-40B4-BE49-F238E27FC236}">
                <a16:creationId xmlns:a16="http://schemas.microsoft.com/office/drawing/2014/main" id="{5F64F378-4964-D8C6-D9F7-811DC3A12B2B}"/>
              </a:ext>
            </a:extLst>
          </p:cNvPr>
          <p:cNvSpPr txBox="1"/>
          <p:nvPr/>
        </p:nvSpPr>
        <p:spPr>
          <a:xfrm>
            <a:off x="3258015" y="1635435"/>
            <a:ext cx="567597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ss.7/8 Requirements:  </a:t>
            </a:r>
          </a:p>
        </p:txBody>
      </p:sp>
      <p:sp>
        <p:nvSpPr>
          <p:cNvPr id="2" name="TextBox 1">
            <a:extLst>
              <a:ext uri="{FF2B5EF4-FFF2-40B4-BE49-F238E27FC236}">
                <a16:creationId xmlns:a16="http://schemas.microsoft.com/office/drawing/2014/main" id="{00988374-5440-6183-1D45-3C86F02FA69C}"/>
              </a:ext>
            </a:extLst>
          </p:cNvPr>
          <p:cNvSpPr txBox="1"/>
          <p:nvPr/>
        </p:nvSpPr>
        <p:spPr>
          <a:xfrm>
            <a:off x="2125914" y="2729647"/>
            <a:ext cx="8835311" cy="1877437"/>
          </a:xfrm>
          <a:prstGeom prst="rect">
            <a:avLst/>
          </a:prstGeom>
          <a:noFill/>
        </p:spPr>
        <p:txBody>
          <a:bodyPr wrap="square">
            <a:spAutoFit/>
          </a:bodyPr>
          <a:lstStyle/>
          <a:p>
            <a:pPr marL="457200" lvl="0" indent="-457200">
              <a:spcBef>
                <a:spcPts val="600"/>
              </a:spcBef>
              <a:spcAft>
                <a:spcPts val="600"/>
              </a:spcAft>
              <a:buClr>
                <a:srgbClr val="FF0000"/>
              </a:buClr>
              <a:buFont typeface="Wingdings" pitchFamily="2" charset="2"/>
              <a:buChar char="ü"/>
            </a:pPr>
            <a:r>
              <a:rPr lang="en-GB" sz="32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Schedule 2 Grounds met</a:t>
            </a:r>
          </a:p>
          <a:p>
            <a:pPr marL="457200" lvl="0" indent="-457200">
              <a:spcBef>
                <a:spcPts val="600"/>
              </a:spcBef>
              <a:spcAft>
                <a:spcPts val="600"/>
              </a:spcAft>
              <a:buClr>
                <a:srgbClr val="FF0000"/>
              </a:buClr>
              <a:buFont typeface="Wingdings" pitchFamily="2" charset="2"/>
              <a:buChar char="ü"/>
            </a:pPr>
            <a:r>
              <a:rPr lang="en-GB" sz="3200" b="1" kern="100" dirty="0">
                <a:solidFill>
                  <a:srgbClr val="01583F"/>
                </a:solidFill>
                <a:latin typeface="Arial" panose="020B0604020202020204" pitchFamily="34" charset="0"/>
                <a:ea typeface="Calibri" panose="020F0502020204030204" pitchFamily="34" charset="0"/>
                <a:cs typeface="Arial" panose="020B0604020202020204" pitchFamily="34" charset="0"/>
              </a:rPr>
              <a:t>s.8 Notice served</a:t>
            </a:r>
          </a:p>
          <a:p>
            <a:pPr marL="457200" lvl="0" indent="-457200">
              <a:spcBef>
                <a:spcPts val="600"/>
              </a:spcBef>
              <a:spcAft>
                <a:spcPts val="600"/>
              </a:spcAft>
              <a:buClr>
                <a:srgbClr val="FF0000"/>
              </a:buClr>
              <a:buFont typeface="Wingdings" pitchFamily="2" charset="2"/>
              <a:buChar char="ü"/>
            </a:pPr>
            <a:r>
              <a:rPr lang="en-GB" sz="3200" b="1" kern="100" dirty="0">
                <a:solidFill>
                  <a:srgbClr val="01583F"/>
                </a:solidFill>
                <a:latin typeface="Arial" panose="020B0604020202020204" pitchFamily="34" charset="0"/>
                <a:ea typeface="Calibri" panose="020F0502020204030204" pitchFamily="34" charset="0"/>
                <a:cs typeface="Arial" panose="020B0604020202020204" pitchFamily="34" charset="0"/>
              </a:rPr>
              <a:t>Proceedings started within time limits </a:t>
            </a:r>
          </a:p>
        </p:txBody>
      </p:sp>
      <p:cxnSp>
        <p:nvCxnSpPr>
          <p:cNvPr id="5" name="Straight Connector 4">
            <a:extLst>
              <a:ext uri="{FF2B5EF4-FFF2-40B4-BE49-F238E27FC236}">
                <a16:creationId xmlns:a16="http://schemas.microsoft.com/office/drawing/2014/main" id="{86EB8D7E-765C-0352-B7B8-86D7FEC3FF9A}"/>
              </a:ext>
            </a:extLst>
          </p:cNvPr>
          <p:cNvCxnSpPr>
            <a:cxnSpLocks/>
          </p:cNvCxnSpPr>
          <p:nvPr/>
        </p:nvCxnSpPr>
        <p:spPr>
          <a:xfrm>
            <a:off x="3793946" y="2395631"/>
            <a:ext cx="4637132"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369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9" y="4277877"/>
            <a:ext cx="170034" cy="339949"/>
          </a:xfrm>
          <a:prstGeom prst="rect">
            <a:avLst/>
          </a:prstGeom>
          <a:noFill/>
        </p:spPr>
        <p:txBody>
          <a:bodyPr wrap="squar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pic>
        <p:nvPicPr>
          <p:cNvPr id="5" name="Picture 4">
            <a:extLst>
              <a:ext uri="{FF2B5EF4-FFF2-40B4-BE49-F238E27FC236}">
                <a16:creationId xmlns:a16="http://schemas.microsoft.com/office/drawing/2014/main" id="{1F634983-F40A-D249-2EBD-8CEB6C521D9F}"/>
              </a:ext>
            </a:extLst>
          </p:cNvPr>
          <p:cNvPicPr>
            <a:picLocks noChangeAspect="1"/>
          </p:cNvPicPr>
          <p:nvPr/>
        </p:nvPicPr>
        <p:blipFill rotWithShape="1">
          <a:blip r:embed="rId4"/>
          <a:srcRect r="5274"/>
          <a:stretch/>
        </p:blipFill>
        <p:spPr>
          <a:xfrm>
            <a:off x="2822387" y="4159605"/>
            <a:ext cx="6620252" cy="1342589"/>
          </a:xfrm>
          <a:prstGeom prst="rect">
            <a:avLst/>
          </a:prstGeom>
          <a:ln>
            <a:noFill/>
          </a:ln>
        </p:spPr>
      </p:pic>
      <p:pic>
        <p:nvPicPr>
          <p:cNvPr id="6" name="Picture 5">
            <a:extLst>
              <a:ext uri="{FF2B5EF4-FFF2-40B4-BE49-F238E27FC236}">
                <a16:creationId xmlns:a16="http://schemas.microsoft.com/office/drawing/2014/main" id="{BFEC1646-7EC6-B6B2-03B9-8705A7E02781}"/>
              </a:ext>
            </a:extLst>
          </p:cNvPr>
          <p:cNvPicPr>
            <a:picLocks noChangeAspect="1"/>
          </p:cNvPicPr>
          <p:nvPr/>
        </p:nvPicPr>
        <p:blipFill rotWithShape="1">
          <a:blip r:embed="rId5"/>
          <a:srcRect t="9586" b="65855"/>
          <a:stretch/>
        </p:blipFill>
        <p:spPr>
          <a:xfrm>
            <a:off x="2417391" y="1455769"/>
            <a:ext cx="7411300" cy="2575665"/>
          </a:xfrm>
          <a:prstGeom prst="rect">
            <a:avLst/>
          </a:prstGeom>
        </p:spPr>
      </p:pic>
      <p:sp>
        <p:nvSpPr>
          <p:cNvPr id="8" name="Rectangle 7">
            <a:extLst>
              <a:ext uri="{FF2B5EF4-FFF2-40B4-BE49-F238E27FC236}">
                <a16:creationId xmlns:a16="http://schemas.microsoft.com/office/drawing/2014/main" id="{92184490-C86E-23BA-38A2-8AF54BA0EADB}"/>
              </a:ext>
            </a:extLst>
          </p:cNvPr>
          <p:cNvSpPr/>
          <p:nvPr/>
        </p:nvSpPr>
        <p:spPr>
          <a:xfrm>
            <a:off x="2710958" y="1385865"/>
            <a:ext cx="6770083" cy="4254262"/>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B18E7C1-C96B-8CAB-E5F3-284380767406}"/>
              </a:ext>
            </a:extLst>
          </p:cNvPr>
          <p:cNvCxnSpPr>
            <a:cxnSpLocks/>
          </p:cNvCxnSpPr>
          <p:nvPr/>
        </p:nvCxnSpPr>
        <p:spPr>
          <a:xfrm>
            <a:off x="3406560" y="5232582"/>
            <a:ext cx="471107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90A9323F-4939-5E0A-9155-96BA03F84549}"/>
              </a:ext>
            </a:extLst>
          </p:cNvPr>
          <p:cNvSpPr txBox="1"/>
          <p:nvPr/>
        </p:nvSpPr>
        <p:spPr>
          <a:xfrm>
            <a:off x="0" y="598083"/>
            <a:ext cx="12191999" cy="523220"/>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Changes to Schedule 2 HA 1988</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397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4" name="TextBox 3">
            <a:extLst>
              <a:ext uri="{FF2B5EF4-FFF2-40B4-BE49-F238E27FC236}">
                <a16:creationId xmlns:a16="http://schemas.microsoft.com/office/drawing/2014/main" id="{554329BF-BC34-406E-29F9-D52E1E46EFE6}"/>
              </a:ext>
            </a:extLst>
          </p:cNvPr>
          <p:cNvSpPr txBox="1"/>
          <p:nvPr/>
        </p:nvSpPr>
        <p:spPr>
          <a:xfrm>
            <a:off x="208005" y="1331021"/>
            <a:ext cx="11775989" cy="4195957"/>
          </a:xfrm>
          <a:prstGeom prst="rect">
            <a:avLst/>
          </a:prstGeom>
          <a:noFill/>
        </p:spPr>
        <p:txBody>
          <a:bodyPr wrap="square">
            <a:spAutoFit/>
          </a:bodyPr>
          <a:lstStyle/>
          <a:p>
            <a:pPr lvl="1">
              <a:lnSpc>
                <a:spcPct val="150000"/>
              </a:lnSpc>
              <a:buClr>
                <a:srgbClr val="FF0000"/>
              </a:buClr>
            </a:pPr>
            <a:r>
              <a:rPr lang="en-GB" kern="100" dirty="0">
                <a:effectLst/>
                <a:latin typeface="Arial" panose="020B0604020202020204" pitchFamily="34" charset="0"/>
                <a:ea typeface="Calibri" panose="020F0502020204030204" pitchFamily="34" charset="0"/>
                <a:cs typeface="Arial" panose="020B0604020202020204" pitchFamily="34" charset="0"/>
              </a:rPr>
              <a:t>Includes: </a:t>
            </a:r>
          </a:p>
          <a:p>
            <a:pPr marL="742950" lvl="1" indent="-285750">
              <a:lnSpc>
                <a:spcPct val="150000"/>
              </a:lnSpc>
              <a:buClr>
                <a:srgbClr val="FF0000"/>
              </a:buClr>
              <a:buFont typeface="Wingdings" pitchFamily="2" charset="2"/>
              <a:buChar char="§"/>
            </a:pPr>
            <a:r>
              <a:rPr lang="en-GB"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Ground 1: Occupation by Landlord or family (after 1 year)</a:t>
            </a:r>
          </a:p>
          <a:p>
            <a:pPr marL="742950" lvl="1" indent="-285750">
              <a:lnSpc>
                <a:spcPct val="150000"/>
              </a:lnSpc>
              <a:buClr>
                <a:srgbClr val="FF0000"/>
              </a:buClr>
              <a:buFont typeface="Wingdings" pitchFamily="2" charset="2"/>
              <a:buChar char="§"/>
            </a:pPr>
            <a:r>
              <a:rPr lang="en-GB"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Ground 1A: Landlord Intends to Sell (after </a:t>
            </a:r>
            <a:r>
              <a:rPr lang="en-GB" b="1" i="1" kern="100" dirty="0">
                <a:solidFill>
                  <a:srgbClr val="01583F"/>
                </a:solidFill>
                <a:latin typeface="Arial" panose="020B0604020202020204" pitchFamily="34" charset="0"/>
                <a:ea typeface="Calibri" panose="020F0502020204030204" pitchFamily="34" charset="0"/>
                <a:cs typeface="Arial" panose="020B0604020202020204" pitchFamily="34" charset="0"/>
              </a:rPr>
              <a:t>1 year</a:t>
            </a:r>
            <a:r>
              <a:rPr lang="en-GB"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a:t>
            </a:r>
          </a:p>
          <a:p>
            <a:pPr marL="742950" lvl="1" indent="-285750">
              <a:lnSpc>
                <a:spcPct val="150000"/>
              </a:lnSpc>
              <a:buClr>
                <a:srgbClr val="FF0000"/>
              </a:buClr>
              <a:buFont typeface="Wingdings" pitchFamily="2" charset="2"/>
              <a:buChar char="§"/>
            </a:pPr>
            <a:r>
              <a:rPr lang="en-GB" kern="100" dirty="0">
                <a:effectLst/>
                <a:latin typeface="Arial" panose="020B0604020202020204" pitchFamily="34" charset="0"/>
                <a:ea typeface="Calibri" panose="020F0502020204030204" pitchFamily="34" charset="0"/>
                <a:cs typeface="Arial" panose="020B0604020202020204" pitchFamily="34" charset="0"/>
              </a:rPr>
              <a:t>Ground 1B: Possession After Rent-to-Buy Agreement </a:t>
            </a:r>
          </a:p>
          <a:p>
            <a:pPr marL="742950" lvl="1" indent="-285750">
              <a:lnSpc>
                <a:spcPct val="150000"/>
              </a:lnSpc>
              <a:buClr>
                <a:srgbClr val="FF0000"/>
              </a:buClr>
              <a:buFont typeface="Wingdings" pitchFamily="2" charset="2"/>
              <a:buChar char="§"/>
            </a:pPr>
            <a:r>
              <a:rPr lang="en-GB" kern="100" dirty="0">
                <a:effectLst/>
                <a:latin typeface="Arial" panose="020B0604020202020204" pitchFamily="34" charset="0"/>
                <a:ea typeface="Calibri" panose="020F0502020204030204" pitchFamily="34" charset="0"/>
                <a:cs typeface="Arial" panose="020B0604020202020204" pitchFamily="34" charset="0"/>
              </a:rPr>
              <a:t>Ground 2ZA - 2ZD: where leasehold ended and Landlord does not own freehold</a:t>
            </a:r>
          </a:p>
          <a:p>
            <a:pPr marL="742950" lvl="1" indent="-285750">
              <a:lnSpc>
                <a:spcPct val="150000"/>
              </a:lnSpc>
              <a:buClr>
                <a:srgbClr val="FF0000"/>
              </a:buClr>
              <a:buFont typeface="Wingdings" pitchFamily="2" charset="2"/>
              <a:buChar char="§"/>
            </a:pPr>
            <a:r>
              <a:rPr lang="en-GB" kern="100" dirty="0">
                <a:effectLst/>
                <a:latin typeface="Arial" panose="020B0604020202020204" pitchFamily="34" charset="0"/>
                <a:ea typeface="Calibri" panose="020F0502020204030204" pitchFamily="34" charset="0"/>
                <a:cs typeface="Arial" panose="020B0604020202020204" pitchFamily="34" charset="0"/>
              </a:rPr>
              <a:t>Ground 4A: Student Accommodation </a:t>
            </a:r>
          </a:p>
          <a:p>
            <a:pPr marL="742950" lvl="1" indent="-285750">
              <a:lnSpc>
                <a:spcPct val="150000"/>
              </a:lnSpc>
              <a:buClr>
                <a:srgbClr val="FF0000"/>
              </a:buClr>
              <a:buFont typeface="Wingdings" pitchFamily="2" charset="2"/>
              <a:buChar char="§"/>
            </a:pPr>
            <a:r>
              <a:rPr lang="en-GB" kern="100" dirty="0">
                <a:effectLst/>
                <a:latin typeface="Arial" panose="020B0604020202020204" pitchFamily="34" charset="0"/>
                <a:ea typeface="Calibri" panose="020F0502020204030204" pitchFamily="34" charset="0"/>
                <a:cs typeface="Arial" panose="020B0604020202020204" pitchFamily="34" charset="0"/>
              </a:rPr>
              <a:t>Ground 5A - H: Agricultural Workers; Employees; Supported Accommodation; Homelessness </a:t>
            </a:r>
          </a:p>
          <a:p>
            <a:pPr marL="742950" lvl="1" indent="-285750">
              <a:lnSpc>
                <a:spcPct val="150000"/>
              </a:lnSpc>
              <a:buClr>
                <a:srgbClr val="FF0000"/>
              </a:buClr>
              <a:buFont typeface="Wingdings" pitchFamily="2" charset="2"/>
              <a:buChar char="§"/>
            </a:pPr>
            <a:r>
              <a:rPr lang="en-GB" kern="100" dirty="0">
                <a:effectLst/>
                <a:latin typeface="Arial" panose="020B0604020202020204" pitchFamily="34" charset="0"/>
                <a:ea typeface="Calibri" panose="020F0502020204030204" pitchFamily="34" charset="0"/>
                <a:cs typeface="Arial" panose="020B0604020202020204" pitchFamily="34" charset="0"/>
              </a:rPr>
              <a:t>Ground 6: Re-development </a:t>
            </a:r>
          </a:p>
          <a:p>
            <a:pPr marL="742950" lvl="1" indent="-285750">
              <a:lnSpc>
                <a:spcPct val="150000"/>
              </a:lnSpc>
              <a:buClr>
                <a:srgbClr val="FF0000"/>
              </a:buClr>
              <a:buFont typeface="Wingdings" pitchFamily="2" charset="2"/>
              <a:buChar char="§"/>
            </a:pPr>
            <a:r>
              <a:rPr lang="en-GB" kern="100" dirty="0">
                <a:effectLst/>
                <a:latin typeface="Arial" panose="020B0604020202020204" pitchFamily="34" charset="0"/>
                <a:ea typeface="Calibri" panose="020F0502020204030204" pitchFamily="34" charset="0"/>
                <a:cs typeface="Arial" panose="020B0604020202020204" pitchFamily="34" charset="0"/>
              </a:rPr>
              <a:t>Ground 6B: Enforcement Action </a:t>
            </a:r>
          </a:p>
          <a:p>
            <a:pPr marL="742950" lvl="1" indent="-285750">
              <a:lnSpc>
                <a:spcPct val="150000"/>
              </a:lnSpc>
              <a:buClr>
                <a:srgbClr val="FF0000"/>
              </a:buClr>
              <a:buFont typeface="Wingdings" pitchFamily="2" charset="2"/>
              <a:buChar char="§"/>
            </a:pPr>
            <a:r>
              <a:rPr lang="en-GB"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Ground 8: Serious Rent Arrears – 13 weeks or 3 months </a:t>
            </a:r>
          </a:p>
        </p:txBody>
      </p:sp>
      <p:sp>
        <p:nvSpPr>
          <p:cNvPr id="6" name="TextBox 5">
            <a:extLst>
              <a:ext uri="{FF2B5EF4-FFF2-40B4-BE49-F238E27FC236}">
                <a16:creationId xmlns:a16="http://schemas.microsoft.com/office/drawing/2014/main" id="{732F67D0-539F-E8CD-9928-2A48D20AD2E8}"/>
              </a:ext>
            </a:extLst>
          </p:cNvPr>
          <p:cNvSpPr txBox="1"/>
          <p:nvPr/>
        </p:nvSpPr>
        <p:spPr>
          <a:xfrm>
            <a:off x="637308" y="611208"/>
            <a:ext cx="11554691" cy="584775"/>
          </a:xfrm>
          <a:prstGeom prst="rect">
            <a:avLst/>
          </a:prstGeom>
          <a:noFill/>
        </p:spPr>
        <p:txBody>
          <a:bodyPr wrap="square" rtlCol="0">
            <a:spAutoFit/>
          </a:bodyPr>
          <a:lstStyle/>
          <a:p>
            <a:r>
              <a:rPr lang="en-US" sz="3200" b="1" u="sng" dirty="0">
                <a:latin typeface="Arial" panose="020B0604020202020204" pitchFamily="34" charset="0"/>
                <a:cs typeface="Arial" panose="020B0604020202020204" pitchFamily="34" charset="0"/>
              </a:rPr>
              <a:t>New/Amended Grounds</a:t>
            </a:r>
            <a:r>
              <a:rPr lang="en-US" sz="32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(Schedule 1, Renters’ Right Act 2025) </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149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79919"/>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6" name="TextBox 5">
            <a:extLst>
              <a:ext uri="{FF2B5EF4-FFF2-40B4-BE49-F238E27FC236}">
                <a16:creationId xmlns:a16="http://schemas.microsoft.com/office/drawing/2014/main" id="{732F67D0-539F-E8CD-9928-2A48D20AD2E8}"/>
              </a:ext>
            </a:extLst>
          </p:cNvPr>
          <p:cNvSpPr txBox="1"/>
          <p:nvPr/>
        </p:nvSpPr>
        <p:spPr>
          <a:xfrm>
            <a:off x="-1" y="543762"/>
            <a:ext cx="12191999" cy="615553"/>
          </a:xfrm>
          <a:prstGeom prst="rect">
            <a:avLst/>
          </a:prstGeom>
          <a:noFill/>
        </p:spPr>
        <p:txBody>
          <a:bodyPr wrap="square" rtlCol="0">
            <a:spAutoFit/>
          </a:bodyPr>
          <a:lstStyle/>
          <a:p>
            <a:pPr algn="ctr"/>
            <a:r>
              <a:rPr lang="en-US" sz="2800" b="1" u="sng" dirty="0">
                <a:solidFill>
                  <a:srgbClr val="01583F"/>
                </a:solidFill>
                <a:latin typeface="Arial" panose="020B0604020202020204" pitchFamily="34" charset="0"/>
                <a:cs typeface="Arial" panose="020B0604020202020204" pitchFamily="34" charset="0"/>
              </a:rPr>
              <a:t>Ground 1: Occupation by Landlord or family </a:t>
            </a:r>
            <a:endParaRPr lang="en-US" sz="2800" b="1" dirty="0">
              <a:solidFill>
                <a:srgbClr val="01583F"/>
              </a:solidFill>
              <a:latin typeface="Arial" panose="020B0604020202020204" pitchFamily="34" charset="0"/>
              <a:cs typeface="Arial" panose="020B0604020202020204" pitchFamily="34" charset="0"/>
            </a:endParaRPr>
          </a:p>
          <a:p>
            <a:pPr algn="ctr"/>
            <a:endParaRPr lang="en-US" sz="500" b="1"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D9D8FA26-9F51-76B1-FD45-5BE26FAAA115}"/>
              </a:ext>
            </a:extLst>
          </p:cNvPr>
          <p:cNvGrpSpPr/>
          <p:nvPr/>
        </p:nvGrpSpPr>
        <p:grpSpPr>
          <a:xfrm>
            <a:off x="2334282" y="1823729"/>
            <a:ext cx="7523432" cy="3921801"/>
            <a:chOff x="2334283" y="1648464"/>
            <a:chExt cx="7523432" cy="3921801"/>
          </a:xfrm>
        </p:grpSpPr>
        <p:pic>
          <p:nvPicPr>
            <p:cNvPr id="9" name="Picture 8">
              <a:extLst>
                <a:ext uri="{FF2B5EF4-FFF2-40B4-BE49-F238E27FC236}">
                  <a16:creationId xmlns:a16="http://schemas.microsoft.com/office/drawing/2014/main" id="{1D7769F5-B180-68F2-44D9-77BF34E196CC}"/>
                </a:ext>
              </a:extLst>
            </p:cNvPr>
            <p:cNvPicPr>
              <a:picLocks noChangeAspect="1"/>
            </p:cNvPicPr>
            <p:nvPr/>
          </p:nvPicPr>
          <p:blipFill rotWithShape="1">
            <a:blip r:embed="rId4"/>
            <a:srcRect t="32768" b="30396"/>
            <a:stretch/>
          </p:blipFill>
          <p:spPr>
            <a:xfrm>
              <a:off x="2334283" y="1648464"/>
              <a:ext cx="7523432" cy="3921801"/>
            </a:xfrm>
            <a:prstGeom prst="rect">
              <a:avLst/>
            </a:prstGeom>
            <a:ln>
              <a:solidFill>
                <a:schemeClr val="tx1"/>
              </a:solidFill>
            </a:ln>
          </p:spPr>
        </p:pic>
        <p:sp>
          <p:nvSpPr>
            <p:cNvPr id="10" name="Rectangle 9">
              <a:extLst>
                <a:ext uri="{FF2B5EF4-FFF2-40B4-BE49-F238E27FC236}">
                  <a16:creationId xmlns:a16="http://schemas.microsoft.com/office/drawing/2014/main" id="{CC2BAD94-C00C-A68D-5E7D-A154D793239C}"/>
                </a:ext>
              </a:extLst>
            </p:cNvPr>
            <p:cNvSpPr/>
            <p:nvPr/>
          </p:nvSpPr>
          <p:spPr>
            <a:xfrm>
              <a:off x="6049107" y="2284205"/>
              <a:ext cx="2475869" cy="1858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0FBF-3517-9AF4-62DC-501AE60B9093}"/>
                </a:ext>
              </a:extLst>
            </p:cNvPr>
            <p:cNvSpPr/>
            <p:nvPr/>
          </p:nvSpPr>
          <p:spPr>
            <a:xfrm>
              <a:off x="4284784" y="2961117"/>
              <a:ext cx="4305301" cy="260912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F87208-D4A6-A9CD-EA02-DE1AAD0BC4D2}"/>
                </a:ext>
              </a:extLst>
            </p:cNvPr>
            <p:cNvSpPr/>
            <p:nvPr/>
          </p:nvSpPr>
          <p:spPr>
            <a:xfrm>
              <a:off x="5287107" y="2622661"/>
              <a:ext cx="2212731" cy="1858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A046FEA4-FF8F-B92B-2735-0FDE36882F37}"/>
              </a:ext>
            </a:extLst>
          </p:cNvPr>
          <p:cNvSpPr txBox="1"/>
          <p:nvPr/>
        </p:nvSpPr>
        <p:spPr>
          <a:xfrm>
            <a:off x="2243385" y="1281032"/>
            <a:ext cx="439312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para 2, Schedule 1, Renters’ Rights Act 2025:</a:t>
            </a:r>
          </a:p>
        </p:txBody>
      </p:sp>
    </p:spTree>
    <p:extLst>
      <p:ext uri="{BB962C8B-B14F-4D97-AF65-F5344CB8AC3E}">
        <p14:creationId xmlns:p14="http://schemas.microsoft.com/office/powerpoint/2010/main" val="302277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61E6FF6-F897-420B-C542-E820395713C4}"/>
              </a:ext>
            </a:extLst>
          </p:cNvPr>
          <p:cNvPicPr>
            <a:picLocks noChangeAspect="1"/>
          </p:cNvPicPr>
          <p:nvPr/>
        </p:nvPicPr>
        <p:blipFill rotWithShape="1">
          <a:blip r:embed="rId3"/>
          <a:srcRect t="15599"/>
          <a:stretch/>
        </p:blipFill>
        <p:spPr>
          <a:xfrm>
            <a:off x="0" y="0"/>
            <a:ext cx="12188230" cy="6858000"/>
          </a:xfrm>
          <a:prstGeom prst="rect">
            <a:avLst/>
          </a:prstGeom>
        </p:spPr>
      </p:pic>
      <p:pic>
        <p:nvPicPr>
          <p:cNvPr id="10" name="Picture 9">
            <a:extLst>
              <a:ext uri="{FF2B5EF4-FFF2-40B4-BE49-F238E27FC236}">
                <a16:creationId xmlns:a16="http://schemas.microsoft.com/office/drawing/2014/main" id="{31CC150F-03A8-022E-CB0D-6F59B1E39DF8}"/>
              </a:ext>
            </a:extLst>
          </p:cNvPr>
          <p:cNvPicPr>
            <a:picLocks noChangeAspect="1"/>
          </p:cNvPicPr>
          <p:nvPr/>
        </p:nvPicPr>
        <p:blipFill rotWithShape="1">
          <a:blip r:embed="rId4">
            <a:alphaModFix amt="85000"/>
          </a:blip>
          <a:srcRect l="1332" t="1297" r="2946" b="30711"/>
          <a:stretch/>
        </p:blipFill>
        <p:spPr>
          <a:xfrm>
            <a:off x="-107245" y="-140303"/>
            <a:ext cx="12406489" cy="6998303"/>
          </a:xfrm>
          <a:prstGeom prst="rect">
            <a:avLst/>
          </a:prstGeom>
        </p:spPr>
      </p:pic>
      <p:sp>
        <p:nvSpPr>
          <p:cNvPr id="12" name="Title 3">
            <a:extLst>
              <a:ext uri="{FF2B5EF4-FFF2-40B4-BE49-F238E27FC236}">
                <a16:creationId xmlns:a16="http://schemas.microsoft.com/office/drawing/2014/main" id="{853883C8-2164-9828-BE96-1DCD4634811A}"/>
              </a:ext>
            </a:extLst>
          </p:cNvPr>
          <p:cNvSpPr>
            <a:spLocks noGrp="1"/>
          </p:cNvSpPr>
          <p:nvPr>
            <p:ph type="title"/>
          </p:nvPr>
        </p:nvSpPr>
        <p:spPr>
          <a:xfrm>
            <a:off x="0" y="1981991"/>
            <a:ext cx="12192000" cy="2487613"/>
          </a:xfrm>
        </p:spPr>
        <p:txBody>
          <a:bodyPr/>
          <a:lstStyle/>
          <a:p>
            <a:pPr algn="ctr"/>
            <a:r>
              <a:rPr lang="en-GB" dirty="0">
                <a:solidFill>
                  <a:schemeClr val="bg1"/>
                </a:solidFill>
              </a:rPr>
              <a:t>s.21 NOTICES</a:t>
            </a:r>
          </a:p>
        </p:txBody>
      </p:sp>
      <p:cxnSp>
        <p:nvCxnSpPr>
          <p:cNvPr id="3" name="Straight Connector 2">
            <a:extLst>
              <a:ext uri="{FF2B5EF4-FFF2-40B4-BE49-F238E27FC236}">
                <a16:creationId xmlns:a16="http://schemas.microsoft.com/office/drawing/2014/main" id="{4C30B0B7-4588-E7DD-8BFB-D6D008E6DE89}"/>
              </a:ext>
            </a:extLst>
          </p:cNvPr>
          <p:cNvCxnSpPr>
            <a:cxnSpLocks/>
          </p:cNvCxnSpPr>
          <p:nvPr/>
        </p:nvCxnSpPr>
        <p:spPr>
          <a:xfrm>
            <a:off x="4165600" y="2759049"/>
            <a:ext cx="3915144"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6AD26E2-B169-F72B-DBA4-5E761725F3E8}"/>
              </a:ext>
            </a:extLst>
          </p:cNvPr>
          <p:cNvPicPr>
            <a:picLocks noChangeAspect="1"/>
          </p:cNvPicPr>
          <p:nvPr/>
        </p:nvPicPr>
        <p:blipFill>
          <a:blip r:embed="rId5"/>
          <a:stretch>
            <a:fillRect/>
          </a:stretch>
        </p:blipFill>
        <p:spPr>
          <a:xfrm>
            <a:off x="357071" y="5739897"/>
            <a:ext cx="3469697" cy="797538"/>
          </a:xfrm>
          <a:prstGeom prst="rect">
            <a:avLst/>
          </a:prstGeom>
        </p:spPr>
      </p:pic>
      <p:cxnSp>
        <p:nvCxnSpPr>
          <p:cNvPr id="6" name="Straight Connector 5">
            <a:extLst>
              <a:ext uri="{FF2B5EF4-FFF2-40B4-BE49-F238E27FC236}">
                <a16:creationId xmlns:a16="http://schemas.microsoft.com/office/drawing/2014/main" id="{E32EE7AF-0CD3-0705-DBFA-C40CAEF24665}"/>
              </a:ext>
            </a:extLst>
          </p:cNvPr>
          <p:cNvCxnSpPr>
            <a:cxnSpLocks/>
          </p:cNvCxnSpPr>
          <p:nvPr/>
        </p:nvCxnSpPr>
        <p:spPr>
          <a:xfrm>
            <a:off x="4165600" y="3740789"/>
            <a:ext cx="3961218"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999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5" name="TextBox 4">
            <a:extLst>
              <a:ext uri="{FF2B5EF4-FFF2-40B4-BE49-F238E27FC236}">
                <a16:creationId xmlns:a16="http://schemas.microsoft.com/office/drawing/2014/main" id="{41A05A4C-F12F-EB7A-69FB-54C2426C8B56}"/>
              </a:ext>
            </a:extLst>
          </p:cNvPr>
          <p:cNvSpPr txBox="1"/>
          <p:nvPr/>
        </p:nvSpPr>
        <p:spPr>
          <a:xfrm>
            <a:off x="1723629" y="897500"/>
            <a:ext cx="5214889" cy="400110"/>
          </a:xfrm>
          <a:prstGeom prst="rect">
            <a:avLst/>
          </a:prstGeom>
          <a:noFill/>
        </p:spPr>
        <p:txBody>
          <a:bodyPr wrap="none" rtlCol="0">
            <a:spAutoFit/>
          </a:bodyPr>
          <a:lstStyle/>
          <a:p>
            <a:r>
              <a:rPr lang="en-US" sz="2000" u="sng" dirty="0">
                <a:latin typeface="Times New Roman" panose="02020603050405020304" pitchFamily="18" charset="0"/>
                <a:cs typeface="Times New Roman" panose="02020603050405020304" pitchFamily="18" charset="0"/>
              </a:rPr>
              <a:t>s.13, Renters’ Rights Act 2025: Restricted Period</a:t>
            </a:r>
          </a:p>
        </p:txBody>
      </p:sp>
      <p:grpSp>
        <p:nvGrpSpPr>
          <p:cNvPr id="17" name="Group 16">
            <a:extLst>
              <a:ext uri="{FF2B5EF4-FFF2-40B4-BE49-F238E27FC236}">
                <a16:creationId xmlns:a16="http://schemas.microsoft.com/office/drawing/2014/main" id="{29985CD4-36E2-615B-D527-BDB92C7633E3}"/>
              </a:ext>
            </a:extLst>
          </p:cNvPr>
          <p:cNvGrpSpPr/>
          <p:nvPr/>
        </p:nvGrpSpPr>
        <p:grpSpPr>
          <a:xfrm>
            <a:off x="716632" y="1544115"/>
            <a:ext cx="10415693" cy="3842795"/>
            <a:chOff x="924976" y="1898248"/>
            <a:chExt cx="10415693" cy="3842795"/>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11" name="Picture 10">
              <a:extLst>
                <a:ext uri="{FF2B5EF4-FFF2-40B4-BE49-F238E27FC236}">
                  <a16:creationId xmlns:a16="http://schemas.microsoft.com/office/drawing/2014/main" id="{0143E916-3A18-83BF-6DF1-85F1EDA068E3}"/>
                </a:ext>
              </a:extLst>
            </p:cNvPr>
            <p:cNvPicPr>
              <a:picLocks noChangeAspect="1"/>
            </p:cNvPicPr>
            <p:nvPr/>
          </p:nvPicPr>
          <p:blipFill rotWithShape="1">
            <a:blip r:embed="rId4"/>
            <a:srcRect t="33641" b="58731"/>
            <a:stretch/>
          </p:blipFill>
          <p:spPr>
            <a:xfrm>
              <a:off x="1213164" y="1998491"/>
              <a:ext cx="9942774" cy="1073249"/>
            </a:xfrm>
            <a:prstGeom prst="rect">
              <a:avLst/>
            </a:prstGeom>
          </p:spPr>
        </p:pic>
        <p:pic>
          <p:nvPicPr>
            <p:cNvPr id="12" name="Picture 11">
              <a:extLst>
                <a:ext uri="{FF2B5EF4-FFF2-40B4-BE49-F238E27FC236}">
                  <a16:creationId xmlns:a16="http://schemas.microsoft.com/office/drawing/2014/main" id="{CF6001A4-EF35-BD44-B5C0-BB7D118F8A07}"/>
                </a:ext>
              </a:extLst>
            </p:cNvPr>
            <p:cNvPicPr>
              <a:picLocks noChangeAspect="1"/>
            </p:cNvPicPr>
            <p:nvPr/>
          </p:nvPicPr>
          <p:blipFill rotWithShape="1">
            <a:blip r:embed="rId4"/>
            <a:srcRect t="67652" b="18209"/>
            <a:stretch/>
          </p:blipFill>
          <p:spPr>
            <a:xfrm>
              <a:off x="924976" y="3522320"/>
              <a:ext cx="9942774" cy="1989065"/>
            </a:xfrm>
            <a:prstGeom prst="rect">
              <a:avLst/>
            </a:prstGeom>
          </p:spPr>
        </p:pic>
        <p:sp>
          <p:nvSpPr>
            <p:cNvPr id="15" name="Rectangle 14">
              <a:extLst>
                <a:ext uri="{FF2B5EF4-FFF2-40B4-BE49-F238E27FC236}">
                  <a16:creationId xmlns:a16="http://schemas.microsoft.com/office/drawing/2014/main" id="{37FB7DAA-3A2C-157C-9555-26795871B98F}"/>
                </a:ext>
              </a:extLst>
            </p:cNvPr>
            <p:cNvSpPr/>
            <p:nvPr/>
          </p:nvSpPr>
          <p:spPr>
            <a:xfrm>
              <a:off x="2013994" y="1898248"/>
              <a:ext cx="8853755" cy="3842795"/>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9811090-98AD-A870-9047-33C625AC1481}"/>
                </a:ext>
              </a:extLst>
            </p:cNvPr>
            <p:cNvSpPr txBox="1"/>
            <p:nvPr/>
          </p:nvSpPr>
          <p:spPr>
            <a:xfrm>
              <a:off x="2876992" y="3087833"/>
              <a:ext cx="48282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t>
              </a:r>
            </a:p>
          </p:txBody>
        </p:sp>
      </p:grpSp>
      <p:sp>
        <p:nvSpPr>
          <p:cNvPr id="18" name="Rectangle 17">
            <a:extLst>
              <a:ext uri="{FF2B5EF4-FFF2-40B4-BE49-F238E27FC236}">
                <a16:creationId xmlns:a16="http://schemas.microsoft.com/office/drawing/2014/main" id="{6C4A6859-F182-5A2B-9CA8-2BDFA0B3BF17}"/>
              </a:ext>
            </a:extLst>
          </p:cNvPr>
          <p:cNvSpPr/>
          <p:nvPr/>
        </p:nvSpPr>
        <p:spPr>
          <a:xfrm>
            <a:off x="7340310" y="3442363"/>
            <a:ext cx="1653220" cy="2036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F26EE0-C9F2-144A-1EFF-78241303A402}"/>
              </a:ext>
            </a:extLst>
          </p:cNvPr>
          <p:cNvSpPr/>
          <p:nvPr/>
        </p:nvSpPr>
        <p:spPr>
          <a:xfrm>
            <a:off x="3059606" y="3669175"/>
            <a:ext cx="2936080" cy="214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1A611053-1709-0E4A-000C-5D8EF6260A03}"/>
              </a:ext>
            </a:extLst>
          </p:cNvPr>
          <p:cNvCxnSpPr>
            <a:cxnSpLocks/>
          </p:cNvCxnSpPr>
          <p:nvPr/>
        </p:nvCxnSpPr>
        <p:spPr>
          <a:xfrm>
            <a:off x="3732749" y="4132988"/>
            <a:ext cx="296899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EF2EAD73-6238-2F0C-92D8-80C5C5F6D5FF}"/>
              </a:ext>
            </a:extLst>
          </p:cNvPr>
          <p:cNvCxnSpPr>
            <a:cxnSpLocks/>
          </p:cNvCxnSpPr>
          <p:nvPr/>
        </p:nvCxnSpPr>
        <p:spPr>
          <a:xfrm>
            <a:off x="3904272" y="5122527"/>
            <a:ext cx="2797470"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1DBB8FD3-F8A7-BDDB-D375-7B1F660101DC}"/>
              </a:ext>
            </a:extLst>
          </p:cNvPr>
          <p:cNvCxnSpPr>
            <a:cxnSpLocks/>
          </p:cNvCxnSpPr>
          <p:nvPr/>
        </p:nvCxnSpPr>
        <p:spPr>
          <a:xfrm>
            <a:off x="3732749" y="4603595"/>
            <a:ext cx="2147190"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 name="Straight Connector 1">
            <a:extLst>
              <a:ext uri="{FF2B5EF4-FFF2-40B4-BE49-F238E27FC236}">
                <a16:creationId xmlns:a16="http://schemas.microsoft.com/office/drawing/2014/main" id="{A300C2B4-0F49-5E4E-BB93-11F7FA23040F}"/>
              </a:ext>
            </a:extLst>
          </p:cNvPr>
          <p:cNvCxnSpPr>
            <a:cxnSpLocks/>
          </p:cNvCxnSpPr>
          <p:nvPr/>
        </p:nvCxnSpPr>
        <p:spPr>
          <a:xfrm>
            <a:off x="5543404" y="3398681"/>
            <a:ext cx="3057672"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367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1A05A4C-F12F-EB7A-69FB-54C2426C8B56}"/>
              </a:ext>
            </a:extLst>
          </p:cNvPr>
          <p:cNvSpPr txBox="1"/>
          <p:nvPr/>
        </p:nvSpPr>
        <p:spPr>
          <a:xfrm>
            <a:off x="2096124" y="432369"/>
            <a:ext cx="5214889" cy="400110"/>
          </a:xfrm>
          <a:prstGeom prst="rect">
            <a:avLst/>
          </a:prstGeom>
          <a:noFill/>
        </p:spPr>
        <p:txBody>
          <a:bodyPr wrap="none" rtlCol="0">
            <a:spAutoFit/>
          </a:bodyPr>
          <a:lstStyle/>
          <a:p>
            <a:r>
              <a:rPr lang="en-US" sz="2000" u="sng" dirty="0">
                <a:latin typeface="Times New Roman" panose="02020603050405020304" pitchFamily="18" charset="0"/>
                <a:cs typeface="Times New Roman" panose="02020603050405020304" pitchFamily="18" charset="0"/>
              </a:rPr>
              <a:t>s.17, Renters’ Rights Act 2025: Restricted Period</a:t>
            </a:r>
          </a:p>
        </p:txBody>
      </p:sp>
      <p:pic>
        <p:nvPicPr>
          <p:cNvPr id="8" name="Picture 7">
            <a:extLst>
              <a:ext uri="{FF2B5EF4-FFF2-40B4-BE49-F238E27FC236}">
                <a16:creationId xmlns:a16="http://schemas.microsoft.com/office/drawing/2014/main" id="{6486588E-F0FE-6AA2-6BC2-8E1FADD97C97}"/>
              </a:ext>
            </a:extLst>
          </p:cNvPr>
          <p:cNvPicPr>
            <a:picLocks noChangeAspect="1"/>
          </p:cNvPicPr>
          <p:nvPr/>
        </p:nvPicPr>
        <p:blipFill>
          <a:blip r:embed="rId3"/>
          <a:stretch>
            <a:fillRect/>
          </a:stretch>
        </p:blipFill>
        <p:spPr>
          <a:xfrm>
            <a:off x="2124281" y="940642"/>
            <a:ext cx="8034877" cy="2003447"/>
          </a:xfrm>
          <a:prstGeom prst="rect">
            <a:avLst/>
          </a:prstGeom>
        </p:spPr>
      </p:pic>
      <p:pic>
        <p:nvPicPr>
          <p:cNvPr id="10" name="Picture 9">
            <a:extLst>
              <a:ext uri="{FF2B5EF4-FFF2-40B4-BE49-F238E27FC236}">
                <a16:creationId xmlns:a16="http://schemas.microsoft.com/office/drawing/2014/main" id="{20C8D77F-27CA-2039-5935-A9A11FE9D8BC}"/>
              </a:ext>
            </a:extLst>
          </p:cNvPr>
          <p:cNvPicPr>
            <a:picLocks noChangeAspect="1"/>
          </p:cNvPicPr>
          <p:nvPr/>
        </p:nvPicPr>
        <p:blipFill>
          <a:blip r:embed="rId4"/>
          <a:stretch>
            <a:fillRect/>
          </a:stretch>
        </p:blipFill>
        <p:spPr>
          <a:xfrm>
            <a:off x="3322451" y="3302646"/>
            <a:ext cx="6002336" cy="2681043"/>
          </a:xfrm>
          <a:prstGeom prst="rect">
            <a:avLst/>
          </a:prstGeom>
        </p:spPr>
      </p:pic>
      <p:sp>
        <p:nvSpPr>
          <p:cNvPr id="13" name="TextBox 12">
            <a:extLst>
              <a:ext uri="{FF2B5EF4-FFF2-40B4-BE49-F238E27FC236}">
                <a16:creationId xmlns:a16="http://schemas.microsoft.com/office/drawing/2014/main" id="{56507794-F147-56E8-FD1C-9808F70C507D}"/>
              </a:ext>
            </a:extLst>
          </p:cNvPr>
          <p:cNvSpPr txBox="1"/>
          <p:nvPr/>
        </p:nvSpPr>
        <p:spPr>
          <a:xfrm>
            <a:off x="3322451" y="2897112"/>
            <a:ext cx="48282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6C4A6859-F182-5A2B-9CA8-2BDFA0B3BF17}"/>
              </a:ext>
            </a:extLst>
          </p:cNvPr>
          <p:cNvSpPr/>
          <p:nvPr/>
        </p:nvSpPr>
        <p:spPr>
          <a:xfrm>
            <a:off x="3274096" y="3328415"/>
            <a:ext cx="5637831" cy="46009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94F92-7128-A207-FDDD-986999291A14}"/>
              </a:ext>
            </a:extLst>
          </p:cNvPr>
          <p:cNvSpPr/>
          <p:nvPr/>
        </p:nvSpPr>
        <p:spPr>
          <a:xfrm>
            <a:off x="2096124" y="962750"/>
            <a:ext cx="8017314" cy="5062771"/>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5"/>
          <a:stretch>
            <a:fillRect/>
          </a:stretch>
        </p:blipFill>
        <p:spPr>
          <a:xfrm>
            <a:off x="280729" y="6165002"/>
            <a:ext cx="2426767" cy="406484"/>
          </a:xfrm>
          <a:prstGeom prst="rect">
            <a:avLst/>
          </a:prstGeom>
        </p:spPr>
      </p:pic>
      <p:sp>
        <p:nvSpPr>
          <p:cNvPr id="21" name="Rectangle 20">
            <a:extLst>
              <a:ext uri="{FF2B5EF4-FFF2-40B4-BE49-F238E27FC236}">
                <a16:creationId xmlns:a16="http://schemas.microsoft.com/office/drawing/2014/main" id="{09B153D1-A931-4AF2-B363-4894EE45D96C}"/>
              </a:ext>
            </a:extLst>
          </p:cNvPr>
          <p:cNvSpPr/>
          <p:nvPr/>
        </p:nvSpPr>
        <p:spPr>
          <a:xfrm>
            <a:off x="6779298" y="5118537"/>
            <a:ext cx="2101100" cy="23122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445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1A05A4C-F12F-EB7A-69FB-54C2426C8B56}"/>
              </a:ext>
            </a:extLst>
          </p:cNvPr>
          <p:cNvSpPr txBox="1"/>
          <p:nvPr/>
        </p:nvSpPr>
        <p:spPr>
          <a:xfrm>
            <a:off x="2096124" y="432369"/>
            <a:ext cx="4265911" cy="400110"/>
          </a:xfrm>
          <a:prstGeom prst="rect">
            <a:avLst/>
          </a:prstGeom>
          <a:noFill/>
        </p:spPr>
        <p:txBody>
          <a:bodyPr wrap="none" rtlCol="0">
            <a:spAutoFit/>
          </a:bodyPr>
          <a:lstStyle/>
          <a:p>
            <a:r>
              <a:rPr lang="en-US" sz="2000" u="sng" dirty="0">
                <a:latin typeface="Times New Roman" panose="02020603050405020304" pitchFamily="18" charset="0"/>
                <a:cs typeface="Times New Roman" panose="02020603050405020304" pitchFamily="18" charset="0"/>
              </a:rPr>
              <a:t>s.15, Renters’ Rights Act 2025: Offence</a:t>
            </a:r>
          </a:p>
        </p:txBody>
      </p:sp>
      <p:sp>
        <p:nvSpPr>
          <p:cNvPr id="13" name="TextBox 12">
            <a:extLst>
              <a:ext uri="{FF2B5EF4-FFF2-40B4-BE49-F238E27FC236}">
                <a16:creationId xmlns:a16="http://schemas.microsoft.com/office/drawing/2014/main" id="{56507794-F147-56E8-FD1C-9808F70C507D}"/>
              </a:ext>
            </a:extLst>
          </p:cNvPr>
          <p:cNvSpPr txBox="1"/>
          <p:nvPr/>
        </p:nvSpPr>
        <p:spPr>
          <a:xfrm>
            <a:off x="2839627" y="2013658"/>
            <a:ext cx="48282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54994F92-7128-A207-FDDD-986999291A14}"/>
              </a:ext>
            </a:extLst>
          </p:cNvPr>
          <p:cNvSpPr/>
          <p:nvPr/>
        </p:nvSpPr>
        <p:spPr>
          <a:xfrm>
            <a:off x="2096124" y="962750"/>
            <a:ext cx="8017314" cy="5062771"/>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165002"/>
            <a:ext cx="2426767" cy="406484"/>
          </a:xfrm>
          <a:prstGeom prst="rect">
            <a:avLst/>
          </a:prstGeom>
        </p:spPr>
      </p:pic>
      <p:pic>
        <p:nvPicPr>
          <p:cNvPr id="4" name="Picture 3">
            <a:extLst>
              <a:ext uri="{FF2B5EF4-FFF2-40B4-BE49-F238E27FC236}">
                <a16:creationId xmlns:a16="http://schemas.microsoft.com/office/drawing/2014/main" id="{49BC9D93-4D78-5211-12E8-F0C802EDE7CE}"/>
              </a:ext>
            </a:extLst>
          </p:cNvPr>
          <p:cNvPicPr>
            <a:picLocks noChangeAspect="1"/>
          </p:cNvPicPr>
          <p:nvPr/>
        </p:nvPicPr>
        <p:blipFill>
          <a:blip r:embed="rId4"/>
          <a:stretch>
            <a:fillRect/>
          </a:stretch>
        </p:blipFill>
        <p:spPr>
          <a:xfrm>
            <a:off x="2196006" y="1167696"/>
            <a:ext cx="6684392" cy="938160"/>
          </a:xfrm>
          <a:prstGeom prst="rect">
            <a:avLst/>
          </a:prstGeom>
        </p:spPr>
      </p:pic>
      <p:pic>
        <p:nvPicPr>
          <p:cNvPr id="7" name="Picture 6">
            <a:extLst>
              <a:ext uri="{FF2B5EF4-FFF2-40B4-BE49-F238E27FC236}">
                <a16:creationId xmlns:a16="http://schemas.microsoft.com/office/drawing/2014/main" id="{226D753A-0506-CD9A-CAF0-3FB0E9625698}"/>
              </a:ext>
            </a:extLst>
          </p:cNvPr>
          <p:cNvPicPr>
            <a:picLocks noChangeAspect="1"/>
          </p:cNvPicPr>
          <p:nvPr/>
        </p:nvPicPr>
        <p:blipFill>
          <a:blip r:embed="rId5"/>
          <a:stretch>
            <a:fillRect/>
          </a:stretch>
        </p:blipFill>
        <p:spPr>
          <a:xfrm>
            <a:off x="2904821" y="2321435"/>
            <a:ext cx="5975577" cy="3345657"/>
          </a:xfrm>
          <a:prstGeom prst="rect">
            <a:avLst/>
          </a:prstGeom>
        </p:spPr>
      </p:pic>
      <p:sp>
        <p:nvSpPr>
          <p:cNvPr id="21" name="Rectangle 20">
            <a:extLst>
              <a:ext uri="{FF2B5EF4-FFF2-40B4-BE49-F238E27FC236}">
                <a16:creationId xmlns:a16="http://schemas.microsoft.com/office/drawing/2014/main" id="{09B153D1-A931-4AF2-B363-4894EE45D96C}"/>
              </a:ext>
            </a:extLst>
          </p:cNvPr>
          <p:cNvSpPr/>
          <p:nvPr/>
        </p:nvSpPr>
        <p:spPr>
          <a:xfrm>
            <a:off x="3081038" y="4774292"/>
            <a:ext cx="5342199" cy="19574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E3BC5A-E52D-9857-49F7-0AE7B74D69E6}"/>
              </a:ext>
            </a:extLst>
          </p:cNvPr>
          <p:cNvSpPr/>
          <p:nvPr/>
        </p:nvSpPr>
        <p:spPr>
          <a:xfrm>
            <a:off x="3433682" y="4971213"/>
            <a:ext cx="503618" cy="21439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922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446984" y="5973567"/>
            <a:ext cx="2426767" cy="406484"/>
          </a:xfrm>
          <a:prstGeom prst="rect">
            <a:avLst/>
          </a:prstGeom>
        </p:spPr>
      </p:pic>
      <p:sp>
        <p:nvSpPr>
          <p:cNvPr id="2" name="TextBox 1">
            <a:extLst>
              <a:ext uri="{FF2B5EF4-FFF2-40B4-BE49-F238E27FC236}">
                <a16:creationId xmlns:a16="http://schemas.microsoft.com/office/drawing/2014/main" id="{A6FA96F2-B583-65E9-49AE-7696E6CE607A}"/>
              </a:ext>
            </a:extLst>
          </p:cNvPr>
          <p:cNvSpPr txBox="1"/>
          <p:nvPr/>
        </p:nvSpPr>
        <p:spPr>
          <a:xfrm>
            <a:off x="0" y="369619"/>
            <a:ext cx="12191999" cy="615553"/>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Ground 1: Occupation by Landlord or Family</a:t>
            </a:r>
            <a:endParaRPr lang="en-US" sz="2800" b="1" dirty="0">
              <a:latin typeface="Arial" panose="020B0604020202020204" pitchFamily="34" charset="0"/>
              <a:cs typeface="Arial" panose="020B0604020202020204" pitchFamily="34" charset="0"/>
            </a:endParaRPr>
          </a:p>
          <a:p>
            <a:pPr algn="ctr"/>
            <a:endParaRPr lang="en-US" sz="5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C827030-E243-9C80-8B98-21464DF4656A}"/>
              </a:ext>
            </a:extLst>
          </p:cNvPr>
          <p:cNvSpPr txBox="1"/>
          <p:nvPr/>
        </p:nvSpPr>
        <p:spPr>
          <a:xfrm>
            <a:off x="1379296" y="1125225"/>
            <a:ext cx="8938382" cy="4544193"/>
          </a:xfrm>
          <a:prstGeom prst="rect">
            <a:avLst/>
          </a:prstGeom>
          <a:noFill/>
        </p:spPr>
        <p:txBody>
          <a:bodyPr wrap="square">
            <a:spAutoFit/>
          </a:bodyPr>
          <a:lstStyle/>
          <a:p>
            <a:pPr marL="342900" lvl="0" indent="-342900">
              <a:lnSpc>
                <a:spcPct val="150000"/>
              </a:lnSpc>
              <a:spcBef>
                <a:spcPts val="300"/>
              </a:spcBef>
              <a:spcAft>
                <a:spcPts val="300"/>
              </a:spcAft>
              <a:buClr>
                <a:srgbClr val="FF0000"/>
              </a:buClr>
              <a:buFont typeface="Wingdings" pitchFamily="2" charset="2"/>
              <a:buChar char="§"/>
            </a:pPr>
            <a:r>
              <a:rPr lang="en-GB" sz="2000" kern="100" dirty="0">
                <a:latin typeface="Arial" panose="020B0604020202020204" pitchFamily="34" charset="0"/>
                <a:ea typeface="Calibri" panose="020F0502020204030204" pitchFamily="34" charset="0"/>
                <a:cs typeface="Arial" panose="020B0604020202020204" pitchFamily="34" charset="0"/>
              </a:rPr>
              <a:t>Only </a:t>
            </a: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1 year </a:t>
            </a:r>
            <a:r>
              <a:rPr lang="en-GB" sz="2000" b="1" i="1" kern="100" dirty="0">
                <a:solidFill>
                  <a:srgbClr val="01583F"/>
                </a:solidFill>
                <a:latin typeface="Arial" panose="020B0604020202020204" pitchFamily="34" charset="0"/>
                <a:ea typeface="Calibri" panose="020F0502020204030204" pitchFamily="34" charset="0"/>
                <a:cs typeface="Arial" panose="020B0604020202020204" pitchFamily="34" charset="0"/>
              </a:rPr>
              <a:t>after</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 tenancy began</a:t>
            </a:r>
            <a:endParaRPr lang="en-GB" sz="400" kern="1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Bef>
                <a:spcPts val="300"/>
              </a:spcBef>
              <a:spcAft>
                <a:spcPts val="300"/>
              </a:spcAft>
              <a:buClr>
                <a:srgbClr val="FF0000"/>
              </a:buClr>
              <a:buFont typeface="Wingdings" pitchFamily="2" charset="2"/>
              <a:buChar char="§"/>
            </a:pP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Only or Pr</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incipal </a:t>
            </a:r>
            <a:r>
              <a:rPr lang="en-GB" sz="2000" kern="100" dirty="0">
                <a:latin typeface="Arial" panose="020B0604020202020204" pitchFamily="34" charset="0"/>
                <a:ea typeface="Calibri" panose="020F0502020204030204" pitchFamily="34" charset="0"/>
                <a:cs typeface="Arial" panose="020B0604020202020204" pitchFamily="34" charset="0"/>
              </a:rPr>
              <a:t>Home</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 </a:t>
            </a:r>
            <a:endParaRPr lang="en-GB" sz="5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50000"/>
              </a:lnSpc>
              <a:spcBef>
                <a:spcPts val="300"/>
              </a:spcBef>
              <a:spcAft>
                <a:spcPts val="300"/>
              </a:spcAft>
              <a:buClr>
                <a:srgbClr val="FF0000"/>
              </a:buClr>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Landlord; Spouse/Civil Partner or “Common Law” Partner</a:t>
            </a:r>
          </a:p>
          <a:p>
            <a:pPr marL="800100" lvl="1" indent="-342900">
              <a:lnSpc>
                <a:spcPct val="150000"/>
              </a:lnSpc>
              <a:spcBef>
                <a:spcPts val="300"/>
              </a:spcBef>
              <a:spcAft>
                <a:spcPts val="300"/>
              </a:spcAft>
              <a:buClr>
                <a:srgbClr val="FF0000"/>
              </a:buClr>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Landlord’s parents; grandparent; sibling; child/grandchild </a:t>
            </a:r>
          </a:p>
          <a:p>
            <a:pPr marL="800100" lvl="1" indent="-342900">
              <a:lnSpc>
                <a:spcPct val="150000"/>
              </a:lnSpc>
              <a:spcBef>
                <a:spcPts val="300"/>
              </a:spcBef>
              <a:spcAft>
                <a:spcPts val="300"/>
              </a:spcAft>
              <a:buClr>
                <a:srgbClr val="FF0000"/>
              </a:buClr>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Spouse’s/Civil Partner’s or “Common Law” Partner’s child/grandchild</a:t>
            </a:r>
          </a:p>
          <a:p>
            <a:pPr marL="800100" lvl="1" indent="-342900">
              <a:lnSpc>
                <a:spcPct val="150000"/>
              </a:lnSpc>
              <a:spcBef>
                <a:spcPts val="300"/>
              </a:spcBef>
              <a:spcAft>
                <a:spcPts val="300"/>
              </a:spcAft>
              <a:buClr>
                <a:srgbClr val="FF0000"/>
              </a:buClr>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Half-relations included </a:t>
            </a:r>
            <a:endParaRPr lang="en-GB" sz="5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Bef>
                <a:spcPts val="300"/>
              </a:spcBef>
              <a:spcAft>
                <a:spcPts val="300"/>
              </a:spcAft>
              <a:buClr>
                <a:srgbClr val="FF0000"/>
              </a:buClr>
              <a:buFont typeface="Wingdings" pitchFamily="2" charset="2"/>
              <a:buChar char="§"/>
            </a:pPr>
            <a:r>
              <a:rPr lang="en-GB" sz="2000" kern="100" dirty="0">
                <a:effectLst/>
                <a:latin typeface="Arial" panose="020B0604020202020204" pitchFamily="34" charset="0"/>
                <a:ea typeface="Calibri" panose="020F0502020204030204" pitchFamily="34" charset="0"/>
                <a:cs typeface="Arial" panose="020B0604020202020204" pitchFamily="34" charset="0"/>
              </a:rPr>
              <a:t>Cannot </a:t>
            </a: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let or market </a:t>
            </a:r>
            <a:r>
              <a:rPr lang="en-GB" sz="2000" kern="100" dirty="0">
                <a:effectLst/>
                <a:latin typeface="Arial" panose="020B0604020202020204" pitchFamily="34" charset="0"/>
                <a:ea typeface="Calibri" panose="020F0502020204030204" pitchFamily="34" charset="0"/>
                <a:cs typeface="Arial" panose="020B0604020202020204" pitchFamily="34" charset="0"/>
              </a:rPr>
              <a:t>during </a:t>
            </a:r>
            <a:r>
              <a:rPr lang="en-GB" sz="2000"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“restricted period” </a:t>
            </a:r>
            <a:r>
              <a:rPr lang="en-GB" sz="2000" kern="100" dirty="0">
                <a:latin typeface="Arial" panose="020B0604020202020204" pitchFamily="34" charset="0"/>
                <a:ea typeface="Calibri" panose="020F0502020204030204" pitchFamily="34" charset="0"/>
                <a:cs typeface="Arial" panose="020B0604020202020204" pitchFamily="34" charset="0"/>
              </a:rPr>
              <a:t>(i.e. 1 year)</a:t>
            </a:r>
            <a:endParaRPr lang="en-GB" sz="5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Clr>
                <a:srgbClr val="FF0000"/>
              </a:buClr>
              <a:buFont typeface="Wingdings" pitchFamily="2" charset="2"/>
              <a:buChar char="§"/>
            </a:pPr>
            <a:r>
              <a:rPr lang="en-GB" sz="2000" kern="100" dirty="0">
                <a:effectLst/>
                <a:latin typeface="Arial" panose="020B0604020202020204" pitchFamily="34" charset="0"/>
                <a:ea typeface="Calibri" panose="020F0502020204030204" pitchFamily="34" charset="0"/>
                <a:cs typeface="Arial" panose="020B0604020202020204" pitchFamily="34" charset="0"/>
              </a:rPr>
              <a:t>Otherwise, </a:t>
            </a:r>
            <a:r>
              <a:rPr lang="en-GB" sz="2000" b="1" i="1" u="sng"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guilty of offence </a:t>
            </a:r>
            <a:r>
              <a:rPr lang="en-GB" sz="2000" kern="100" dirty="0">
                <a:effectLst/>
                <a:latin typeface="Arial" panose="020B0604020202020204" pitchFamily="34" charset="0"/>
                <a:ea typeface="Calibri" panose="020F0502020204030204" pitchFamily="34" charset="0"/>
                <a:cs typeface="Arial" panose="020B0604020202020204" pitchFamily="34" charset="0"/>
              </a:rPr>
              <a:t>(prosecuted or penalty </a:t>
            </a:r>
            <a:r>
              <a:rPr lang="en-GB" sz="2000" kern="100" dirty="0" err="1">
                <a:effectLst/>
                <a:latin typeface="Arial" panose="020B0604020202020204" pitchFamily="34" charset="0"/>
                <a:ea typeface="Calibri" panose="020F0502020204030204" pitchFamily="34" charset="0"/>
                <a:cs typeface="Arial" panose="020B0604020202020204" pitchFamily="34" charset="0"/>
              </a:rPr>
              <a:t>upto</a:t>
            </a:r>
            <a:r>
              <a:rPr lang="en-GB" sz="2000" kern="100" dirty="0">
                <a:effectLst/>
                <a:latin typeface="Arial" panose="020B0604020202020204" pitchFamily="34" charset="0"/>
                <a:ea typeface="Calibri" panose="020F0502020204030204" pitchFamily="34" charset="0"/>
                <a:cs typeface="Arial" panose="020B0604020202020204" pitchFamily="34" charset="0"/>
              </a:rPr>
              <a:t> £40,000)</a:t>
            </a:r>
            <a:endParaRPr lang="en-GB" sz="2000" b="1" i="1" u="sng" kern="100" dirty="0">
              <a:solidFill>
                <a:srgbClr val="01583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Bef>
                <a:spcPts val="300"/>
              </a:spcBef>
              <a:spcAft>
                <a:spcPts val="300"/>
              </a:spcAft>
              <a:buClr>
                <a:srgbClr val="FF0000"/>
              </a:buClr>
              <a:buFont typeface="Wingdings" pitchFamily="2" charset="2"/>
              <a:buChar char="§"/>
            </a:pP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Minimum</a:t>
            </a:r>
            <a:r>
              <a:rPr lang="en-GB" sz="2000" kern="100" dirty="0">
                <a:solidFill>
                  <a:srgbClr val="01583F"/>
                </a:solidFill>
                <a:latin typeface="Arial" panose="020B0604020202020204" pitchFamily="34" charset="0"/>
                <a:ea typeface="Calibri" panose="020F0502020204030204" pitchFamily="34" charset="0"/>
                <a:cs typeface="Arial" panose="020B0604020202020204" pitchFamily="34" charset="0"/>
              </a:rPr>
              <a:t> </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Notice Period</a:t>
            </a:r>
            <a:r>
              <a:rPr lang="en-GB" sz="2000" kern="100" dirty="0">
                <a:solidFill>
                  <a:srgbClr val="01583F"/>
                </a:solidFill>
                <a:latin typeface="Arial" panose="020B0604020202020204" pitchFamily="34" charset="0"/>
                <a:ea typeface="Calibri" panose="020F0502020204030204" pitchFamily="34" charset="0"/>
                <a:cs typeface="Arial" panose="020B0604020202020204" pitchFamily="34" charset="0"/>
              </a:rPr>
              <a:t>: </a:t>
            </a:r>
            <a:r>
              <a:rPr lang="en-GB" sz="2000" b="1" u="sng" kern="100" dirty="0">
                <a:solidFill>
                  <a:srgbClr val="01583F"/>
                </a:solidFill>
                <a:latin typeface="Arial" panose="020B0604020202020204" pitchFamily="34" charset="0"/>
                <a:ea typeface="Calibri" panose="020F0502020204030204" pitchFamily="34" charset="0"/>
                <a:cs typeface="Arial" panose="020B0604020202020204" pitchFamily="34" charset="0"/>
              </a:rPr>
              <a:t>4 months</a:t>
            </a:r>
            <a:endParaRPr lang="en-GB" sz="2000" b="1" u="sng" kern="100" dirty="0">
              <a:solidFill>
                <a:srgbClr val="01583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8683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79919"/>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6" name="TextBox 5">
            <a:extLst>
              <a:ext uri="{FF2B5EF4-FFF2-40B4-BE49-F238E27FC236}">
                <a16:creationId xmlns:a16="http://schemas.microsoft.com/office/drawing/2014/main" id="{732F67D0-539F-E8CD-9928-2A48D20AD2E8}"/>
              </a:ext>
            </a:extLst>
          </p:cNvPr>
          <p:cNvSpPr txBox="1"/>
          <p:nvPr/>
        </p:nvSpPr>
        <p:spPr>
          <a:xfrm>
            <a:off x="0" y="173797"/>
            <a:ext cx="12191999" cy="615553"/>
          </a:xfrm>
          <a:prstGeom prst="rect">
            <a:avLst/>
          </a:prstGeom>
          <a:noFill/>
        </p:spPr>
        <p:txBody>
          <a:bodyPr wrap="square" rtlCol="0">
            <a:spAutoFit/>
          </a:bodyPr>
          <a:lstStyle/>
          <a:p>
            <a:pPr algn="ctr"/>
            <a:r>
              <a:rPr lang="en-US" sz="2800" b="1" u="sng" dirty="0">
                <a:solidFill>
                  <a:srgbClr val="01583F"/>
                </a:solidFill>
                <a:latin typeface="Arial" panose="020B0604020202020204" pitchFamily="34" charset="0"/>
                <a:cs typeface="Arial" panose="020B0604020202020204" pitchFamily="34" charset="0"/>
              </a:rPr>
              <a:t>Ground 1A: Landlord Intends to Sell</a:t>
            </a:r>
            <a:endParaRPr lang="en-US" sz="2800" b="1" dirty="0">
              <a:solidFill>
                <a:srgbClr val="01583F"/>
              </a:solidFill>
              <a:latin typeface="Arial" panose="020B0604020202020204" pitchFamily="34" charset="0"/>
              <a:cs typeface="Arial" panose="020B0604020202020204" pitchFamily="34" charset="0"/>
            </a:endParaRPr>
          </a:p>
          <a:p>
            <a:pPr algn="ctr"/>
            <a:endParaRPr lang="en-US" sz="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8ECBF76-6C62-5FFD-52BE-FAADF7A555BD}"/>
              </a:ext>
            </a:extLst>
          </p:cNvPr>
          <p:cNvPicPr>
            <a:picLocks noChangeAspect="1"/>
          </p:cNvPicPr>
          <p:nvPr/>
        </p:nvPicPr>
        <p:blipFill rotWithShape="1">
          <a:blip r:embed="rId4"/>
          <a:srcRect b="2111"/>
          <a:stretch/>
        </p:blipFill>
        <p:spPr>
          <a:xfrm>
            <a:off x="2243385" y="1488641"/>
            <a:ext cx="7311978" cy="2255624"/>
          </a:xfrm>
          <a:prstGeom prst="rect">
            <a:avLst/>
          </a:prstGeom>
        </p:spPr>
      </p:pic>
      <p:sp>
        <p:nvSpPr>
          <p:cNvPr id="5" name="TextBox 4">
            <a:extLst>
              <a:ext uri="{FF2B5EF4-FFF2-40B4-BE49-F238E27FC236}">
                <a16:creationId xmlns:a16="http://schemas.microsoft.com/office/drawing/2014/main" id="{9AD24BDD-C26A-27BC-EF57-5283FAA9A619}"/>
              </a:ext>
            </a:extLst>
          </p:cNvPr>
          <p:cNvSpPr txBox="1"/>
          <p:nvPr/>
        </p:nvSpPr>
        <p:spPr>
          <a:xfrm>
            <a:off x="2044555" y="876264"/>
            <a:ext cx="440537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Para 3, Schedule 1, Renters’ Rights Act 2025:</a:t>
            </a:r>
          </a:p>
        </p:txBody>
      </p:sp>
      <p:pic>
        <p:nvPicPr>
          <p:cNvPr id="13" name="Picture 12">
            <a:extLst>
              <a:ext uri="{FF2B5EF4-FFF2-40B4-BE49-F238E27FC236}">
                <a16:creationId xmlns:a16="http://schemas.microsoft.com/office/drawing/2014/main" id="{393C8207-A522-E85E-8773-35AC5640B355}"/>
              </a:ext>
            </a:extLst>
          </p:cNvPr>
          <p:cNvPicPr>
            <a:picLocks noChangeAspect="1"/>
          </p:cNvPicPr>
          <p:nvPr/>
        </p:nvPicPr>
        <p:blipFill>
          <a:blip r:embed="rId5"/>
          <a:stretch>
            <a:fillRect/>
          </a:stretch>
        </p:blipFill>
        <p:spPr>
          <a:xfrm>
            <a:off x="3616035" y="4058166"/>
            <a:ext cx="5538355" cy="1757363"/>
          </a:xfrm>
          <a:prstGeom prst="rect">
            <a:avLst/>
          </a:prstGeom>
        </p:spPr>
      </p:pic>
      <p:sp>
        <p:nvSpPr>
          <p:cNvPr id="16" name="Rectangle 15">
            <a:extLst>
              <a:ext uri="{FF2B5EF4-FFF2-40B4-BE49-F238E27FC236}">
                <a16:creationId xmlns:a16="http://schemas.microsoft.com/office/drawing/2014/main" id="{C6409004-E878-D833-EF36-CF0EEA6180DB}"/>
              </a:ext>
            </a:extLst>
          </p:cNvPr>
          <p:cNvSpPr/>
          <p:nvPr/>
        </p:nvSpPr>
        <p:spPr>
          <a:xfrm>
            <a:off x="2096124" y="1307944"/>
            <a:ext cx="8017314" cy="4630663"/>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04608D0-57B3-3DBC-3157-CA43EE7E5AFD}"/>
              </a:ext>
            </a:extLst>
          </p:cNvPr>
          <p:cNvSpPr txBox="1"/>
          <p:nvPr/>
        </p:nvSpPr>
        <p:spPr>
          <a:xfrm>
            <a:off x="3764418" y="3727630"/>
            <a:ext cx="482824"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F6F87208-D4A6-A9CD-EA02-DE1AAD0BC4D2}"/>
              </a:ext>
            </a:extLst>
          </p:cNvPr>
          <p:cNvSpPr/>
          <p:nvPr/>
        </p:nvSpPr>
        <p:spPr>
          <a:xfrm>
            <a:off x="6546478" y="2682382"/>
            <a:ext cx="2150714" cy="2374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97648D24-67F3-9CB4-16BB-14CF81C0CC55}"/>
              </a:ext>
            </a:extLst>
          </p:cNvPr>
          <p:cNvCxnSpPr>
            <a:cxnSpLocks/>
          </p:cNvCxnSpPr>
          <p:nvPr/>
        </p:nvCxnSpPr>
        <p:spPr>
          <a:xfrm>
            <a:off x="4247242" y="3325513"/>
            <a:ext cx="1031340"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B0E1934B-7807-16AF-5020-B72B67782F0C}"/>
              </a:ext>
            </a:extLst>
          </p:cNvPr>
          <p:cNvCxnSpPr>
            <a:cxnSpLocks/>
          </p:cNvCxnSpPr>
          <p:nvPr/>
        </p:nvCxnSpPr>
        <p:spPr>
          <a:xfrm>
            <a:off x="4247242" y="3529867"/>
            <a:ext cx="154049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CC2BAD94-C00C-A68D-5E7D-A154D793239C}"/>
              </a:ext>
            </a:extLst>
          </p:cNvPr>
          <p:cNvSpPr/>
          <p:nvPr/>
        </p:nvSpPr>
        <p:spPr>
          <a:xfrm>
            <a:off x="4742130" y="4314896"/>
            <a:ext cx="4038188" cy="21405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62BFF97-1D47-2177-5E8C-6FA9CAB4B420}"/>
              </a:ext>
            </a:extLst>
          </p:cNvPr>
          <p:cNvSpPr/>
          <p:nvPr/>
        </p:nvSpPr>
        <p:spPr>
          <a:xfrm>
            <a:off x="4742130" y="4528949"/>
            <a:ext cx="1045606" cy="21554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4F8FCCAA-7BD8-8D46-6A25-B35C34ED5165}"/>
              </a:ext>
            </a:extLst>
          </p:cNvPr>
          <p:cNvCxnSpPr>
            <a:cxnSpLocks/>
          </p:cNvCxnSpPr>
          <p:nvPr/>
        </p:nvCxnSpPr>
        <p:spPr>
          <a:xfrm>
            <a:off x="6696033" y="4939567"/>
            <a:ext cx="2011550"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4B8093B3-EC30-4CDE-F85D-838B965B77B3}"/>
              </a:ext>
            </a:extLst>
          </p:cNvPr>
          <p:cNvCxnSpPr>
            <a:cxnSpLocks/>
          </p:cNvCxnSpPr>
          <p:nvPr/>
        </p:nvCxnSpPr>
        <p:spPr>
          <a:xfrm>
            <a:off x="4781961" y="5164704"/>
            <a:ext cx="808348"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BB344DE9-015C-0E61-1965-D807CD8D2FAD}"/>
              </a:ext>
            </a:extLst>
          </p:cNvPr>
          <p:cNvCxnSpPr>
            <a:cxnSpLocks/>
          </p:cNvCxnSpPr>
          <p:nvPr/>
        </p:nvCxnSpPr>
        <p:spPr>
          <a:xfrm>
            <a:off x="8410534" y="3093450"/>
            <a:ext cx="442521"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32881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5" name="TextBox 4">
            <a:extLst>
              <a:ext uri="{FF2B5EF4-FFF2-40B4-BE49-F238E27FC236}">
                <a16:creationId xmlns:a16="http://schemas.microsoft.com/office/drawing/2014/main" id="{41A05A4C-F12F-EB7A-69FB-54C2426C8B56}"/>
              </a:ext>
            </a:extLst>
          </p:cNvPr>
          <p:cNvSpPr txBox="1"/>
          <p:nvPr/>
        </p:nvSpPr>
        <p:spPr>
          <a:xfrm>
            <a:off x="1723629" y="897500"/>
            <a:ext cx="5214889" cy="400110"/>
          </a:xfrm>
          <a:prstGeom prst="rect">
            <a:avLst/>
          </a:prstGeom>
          <a:noFill/>
        </p:spPr>
        <p:txBody>
          <a:bodyPr wrap="none" rtlCol="0">
            <a:spAutoFit/>
          </a:bodyPr>
          <a:lstStyle/>
          <a:p>
            <a:r>
              <a:rPr lang="en-US" sz="2000" u="sng" dirty="0">
                <a:latin typeface="Times New Roman" panose="02020603050405020304" pitchFamily="18" charset="0"/>
                <a:cs typeface="Times New Roman" panose="02020603050405020304" pitchFamily="18" charset="0"/>
              </a:rPr>
              <a:t>s.13, Renters’ Rights Act 2025: Restricted Period</a:t>
            </a:r>
          </a:p>
        </p:txBody>
      </p:sp>
      <p:grpSp>
        <p:nvGrpSpPr>
          <p:cNvPr id="17" name="Group 16">
            <a:extLst>
              <a:ext uri="{FF2B5EF4-FFF2-40B4-BE49-F238E27FC236}">
                <a16:creationId xmlns:a16="http://schemas.microsoft.com/office/drawing/2014/main" id="{29985CD4-36E2-615B-D527-BDB92C7633E3}"/>
              </a:ext>
            </a:extLst>
          </p:cNvPr>
          <p:cNvGrpSpPr/>
          <p:nvPr/>
        </p:nvGrpSpPr>
        <p:grpSpPr>
          <a:xfrm>
            <a:off x="716632" y="1544115"/>
            <a:ext cx="10415693" cy="3842795"/>
            <a:chOff x="924976" y="1898248"/>
            <a:chExt cx="10415693" cy="3842795"/>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11" name="Picture 10">
              <a:extLst>
                <a:ext uri="{FF2B5EF4-FFF2-40B4-BE49-F238E27FC236}">
                  <a16:creationId xmlns:a16="http://schemas.microsoft.com/office/drawing/2014/main" id="{0143E916-3A18-83BF-6DF1-85F1EDA068E3}"/>
                </a:ext>
              </a:extLst>
            </p:cNvPr>
            <p:cNvPicPr>
              <a:picLocks noChangeAspect="1"/>
            </p:cNvPicPr>
            <p:nvPr/>
          </p:nvPicPr>
          <p:blipFill rotWithShape="1">
            <a:blip r:embed="rId4"/>
            <a:srcRect t="33641" b="58731"/>
            <a:stretch/>
          </p:blipFill>
          <p:spPr>
            <a:xfrm>
              <a:off x="1213164" y="1998491"/>
              <a:ext cx="9942774" cy="1073249"/>
            </a:xfrm>
            <a:prstGeom prst="rect">
              <a:avLst/>
            </a:prstGeom>
          </p:spPr>
        </p:pic>
        <p:pic>
          <p:nvPicPr>
            <p:cNvPr id="12" name="Picture 11">
              <a:extLst>
                <a:ext uri="{FF2B5EF4-FFF2-40B4-BE49-F238E27FC236}">
                  <a16:creationId xmlns:a16="http://schemas.microsoft.com/office/drawing/2014/main" id="{CF6001A4-EF35-BD44-B5C0-BB7D118F8A07}"/>
                </a:ext>
              </a:extLst>
            </p:cNvPr>
            <p:cNvPicPr>
              <a:picLocks noChangeAspect="1"/>
            </p:cNvPicPr>
            <p:nvPr/>
          </p:nvPicPr>
          <p:blipFill rotWithShape="1">
            <a:blip r:embed="rId4"/>
            <a:srcRect t="67652" b="18209"/>
            <a:stretch/>
          </p:blipFill>
          <p:spPr>
            <a:xfrm>
              <a:off x="924976" y="3522320"/>
              <a:ext cx="9942774" cy="1989065"/>
            </a:xfrm>
            <a:prstGeom prst="rect">
              <a:avLst/>
            </a:prstGeom>
          </p:spPr>
        </p:pic>
        <p:sp>
          <p:nvSpPr>
            <p:cNvPr id="15" name="Rectangle 14">
              <a:extLst>
                <a:ext uri="{FF2B5EF4-FFF2-40B4-BE49-F238E27FC236}">
                  <a16:creationId xmlns:a16="http://schemas.microsoft.com/office/drawing/2014/main" id="{37FB7DAA-3A2C-157C-9555-26795871B98F}"/>
                </a:ext>
              </a:extLst>
            </p:cNvPr>
            <p:cNvSpPr/>
            <p:nvPr/>
          </p:nvSpPr>
          <p:spPr>
            <a:xfrm>
              <a:off x="2013994" y="1898248"/>
              <a:ext cx="8853755" cy="3842795"/>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9811090-98AD-A870-9047-33C625AC1481}"/>
                </a:ext>
              </a:extLst>
            </p:cNvPr>
            <p:cNvSpPr txBox="1"/>
            <p:nvPr/>
          </p:nvSpPr>
          <p:spPr>
            <a:xfrm>
              <a:off x="2876992" y="3087833"/>
              <a:ext cx="48282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t>
              </a:r>
            </a:p>
          </p:txBody>
        </p:sp>
      </p:grpSp>
      <p:cxnSp>
        <p:nvCxnSpPr>
          <p:cNvPr id="20" name="Straight Connector 19">
            <a:extLst>
              <a:ext uri="{FF2B5EF4-FFF2-40B4-BE49-F238E27FC236}">
                <a16:creationId xmlns:a16="http://schemas.microsoft.com/office/drawing/2014/main" id="{1A611053-1709-0E4A-000C-5D8EF6260A03}"/>
              </a:ext>
            </a:extLst>
          </p:cNvPr>
          <p:cNvCxnSpPr>
            <a:cxnSpLocks/>
          </p:cNvCxnSpPr>
          <p:nvPr/>
        </p:nvCxnSpPr>
        <p:spPr>
          <a:xfrm>
            <a:off x="3732749" y="4132988"/>
            <a:ext cx="296899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EF2EAD73-6238-2F0C-92D8-80C5C5F6D5FF}"/>
              </a:ext>
            </a:extLst>
          </p:cNvPr>
          <p:cNvCxnSpPr>
            <a:cxnSpLocks/>
          </p:cNvCxnSpPr>
          <p:nvPr/>
        </p:nvCxnSpPr>
        <p:spPr>
          <a:xfrm>
            <a:off x="3904272" y="5122527"/>
            <a:ext cx="2797470"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1DBB8FD3-F8A7-BDDB-D375-7B1F660101DC}"/>
              </a:ext>
            </a:extLst>
          </p:cNvPr>
          <p:cNvCxnSpPr>
            <a:cxnSpLocks/>
          </p:cNvCxnSpPr>
          <p:nvPr/>
        </p:nvCxnSpPr>
        <p:spPr>
          <a:xfrm>
            <a:off x="3702761" y="4582813"/>
            <a:ext cx="2230448"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28AFC506-BAAB-2276-5EB8-2EAA4F0F372D}"/>
              </a:ext>
            </a:extLst>
          </p:cNvPr>
          <p:cNvSpPr/>
          <p:nvPr/>
        </p:nvSpPr>
        <p:spPr>
          <a:xfrm>
            <a:off x="3059606" y="3436738"/>
            <a:ext cx="1481221" cy="2456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CF2113E-2FEB-C83C-9E46-FC8B2190164A}"/>
              </a:ext>
            </a:extLst>
          </p:cNvPr>
          <p:cNvCxnSpPr>
            <a:cxnSpLocks/>
          </p:cNvCxnSpPr>
          <p:nvPr/>
        </p:nvCxnSpPr>
        <p:spPr>
          <a:xfrm>
            <a:off x="7355713" y="3634451"/>
            <a:ext cx="1538905"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B9B148D6-1124-8216-71FB-42D6C65B9CF2}"/>
              </a:ext>
            </a:extLst>
          </p:cNvPr>
          <p:cNvCxnSpPr>
            <a:cxnSpLocks/>
          </p:cNvCxnSpPr>
          <p:nvPr/>
        </p:nvCxnSpPr>
        <p:spPr>
          <a:xfrm>
            <a:off x="3134819" y="3877788"/>
            <a:ext cx="2798390"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17663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1A05A4C-F12F-EB7A-69FB-54C2426C8B56}"/>
              </a:ext>
            </a:extLst>
          </p:cNvPr>
          <p:cNvSpPr txBox="1"/>
          <p:nvPr/>
        </p:nvSpPr>
        <p:spPr>
          <a:xfrm>
            <a:off x="2096124" y="432369"/>
            <a:ext cx="5214889" cy="400110"/>
          </a:xfrm>
          <a:prstGeom prst="rect">
            <a:avLst/>
          </a:prstGeom>
          <a:noFill/>
        </p:spPr>
        <p:txBody>
          <a:bodyPr wrap="none" rtlCol="0">
            <a:spAutoFit/>
          </a:bodyPr>
          <a:lstStyle/>
          <a:p>
            <a:r>
              <a:rPr lang="en-US" sz="2000" u="sng" dirty="0">
                <a:latin typeface="Times New Roman" panose="02020603050405020304" pitchFamily="18" charset="0"/>
                <a:cs typeface="Times New Roman" panose="02020603050405020304" pitchFamily="18" charset="0"/>
              </a:rPr>
              <a:t>s.17, Renters’ Rights Act 2025: Restricted Period</a:t>
            </a:r>
          </a:p>
        </p:txBody>
      </p:sp>
      <p:pic>
        <p:nvPicPr>
          <p:cNvPr id="8" name="Picture 7">
            <a:extLst>
              <a:ext uri="{FF2B5EF4-FFF2-40B4-BE49-F238E27FC236}">
                <a16:creationId xmlns:a16="http://schemas.microsoft.com/office/drawing/2014/main" id="{6486588E-F0FE-6AA2-6BC2-8E1FADD97C97}"/>
              </a:ext>
            </a:extLst>
          </p:cNvPr>
          <p:cNvPicPr>
            <a:picLocks noChangeAspect="1"/>
          </p:cNvPicPr>
          <p:nvPr/>
        </p:nvPicPr>
        <p:blipFill>
          <a:blip r:embed="rId3"/>
          <a:stretch>
            <a:fillRect/>
          </a:stretch>
        </p:blipFill>
        <p:spPr>
          <a:xfrm>
            <a:off x="2124281" y="940642"/>
            <a:ext cx="8034877" cy="2003447"/>
          </a:xfrm>
          <a:prstGeom prst="rect">
            <a:avLst/>
          </a:prstGeom>
        </p:spPr>
      </p:pic>
      <p:pic>
        <p:nvPicPr>
          <p:cNvPr id="10" name="Picture 9">
            <a:extLst>
              <a:ext uri="{FF2B5EF4-FFF2-40B4-BE49-F238E27FC236}">
                <a16:creationId xmlns:a16="http://schemas.microsoft.com/office/drawing/2014/main" id="{20C8D77F-27CA-2039-5935-A9A11FE9D8BC}"/>
              </a:ext>
            </a:extLst>
          </p:cNvPr>
          <p:cNvPicPr>
            <a:picLocks noChangeAspect="1"/>
          </p:cNvPicPr>
          <p:nvPr/>
        </p:nvPicPr>
        <p:blipFill>
          <a:blip r:embed="rId4"/>
          <a:stretch>
            <a:fillRect/>
          </a:stretch>
        </p:blipFill>
        <p:spPr>
          <a:xfrm>
            <a:off x="3322451" y="3302646"/>
            <a:ext cx="6002336" cy="2681043"/>
          </a:xfrm>
          <a:prstGeom prst="rect">
            <a:avLst/>
          </a:prstGeom>
        </p:spPr>
      </p:pic>
      <p:sp>
        <p:nvSpPr>
          <p:cNvPr id="13" name="TextBox 12">
            <a:extLst>
              <a:ext uri="{FF2B5EF4-FFF2-40B4-BE49-F238E27FC236}">
                <a16:creationId xmlns:a16="http://schemas.microsoft.com/office/drawing/2014/main" id="{56507794-F147-56E8-FD1C-9808F70C507D}"/>
              </a:ext>
            </a:extLst>
          </p:cNvPr>
          <p:cNvSpPr txBox="1"/>
          <p:nvPr/>
        </p:nvSpPr>
        <p:spPr>
          <a:xfrm>
            <a:off x="3322451" y="2897112"/>
            <a:ext cx="48282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6C4A6859-F182-5A2B-9CA8-2BDFA0B3BF17}"/>
              </a:ext>
            </a:extLst>
          </p:cNvPr>
          <p:cNvSpPr/>
          <p:nvPr/>
        </p:nvSpPr>
        <p:spPr>
          <a:xfrm>
            <a:off x="3274096" y="3328415"/>
            <a:ext cx="5637831" cy="46009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94F92-7128-A207-FDDD-986999291A14}"/>
              </a:ext>
            </a:extLst>
          </p:cNvPr>
          <p:cNvSpPr/>
          <p:nvPr/>
        </p:nvSpPr>
        <p:spPr>
          <a:xfrm>
            <a:off x="2096124" y="962750"/>
            <a:ext cx="8017314" cy="5062771"/>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5"/>
          <a:stretch>
            <a:fillRect/>
          </a:stretch>
        </p:blipFill>
        <p:spPr>
          <a:xfrm>
            <a:off x="280729" y="6165002"/>
            <a:ext cx="2426767" cy="406484"/>
          </a:xfrm>
          <a:prstGeom prst="rect">
            <a:avLst/>
          </a:prstGeom>
        </p:spPr>
      </p:pic>
      <p:sp>
        <p:nvSpPr>
          <p:cNvPr id="21" name="Rectangle 20">
            <a:extLst>
              <a:ext uri="{FF2B5EF4-FFF2-40B4-BE49-F238E27FC236}">
                <a16:creationId xmlns:a16="http://schemas.microsoft.com/office/drawing/2014/main" id="{09B153D1-A931-4AF2-B363-4894EE45D96C}"/>
              </a:ext>
            </a:extLst>
          </p:cNvPr>
          <p:cNvSpPr/>
          <p:nvPr/>
        </p:nvSpPr>
        <p:spPr>
          <a:xfrm>
            <a:off x="6779298" y="5118537"/>
            <a:ext cx="2101100" cy="23122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390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1A05A4C-F12F-EB7A-69FB-54C2426C8B56}"/>
              </a:ext>
            </a:extLst>
          </p:cNvPr>
          <p:cNvSpPr txBox="1"/>
          <p:nvPr/>
        </p:nvSpPr>
        <p:spPr>
          <a:xfrm>
            <a:off x="2096124" y="432369"/>
            <a:ext cx="4265911" cy="400110"/>
          </a:xfrm>
          <a:prstGeom prst="rect">
            <a:avLst/>
          </a:prstGeom>
          <a:noFill/>
        </p:spPr>
        <p:txBody>
          <a:bodyPr wrap="none" rtlCol="0">
            <a:spAutoFit/>
          </a:bodyPr>
          <a:lstStyle/>
          <a:p>
            <a:r>
              <a:rPr lang="en-US" sz="2000" u="sng" dirty="0">
                <a:latin typeface="Times New Roman" panose="02020603050405020304" pitchFamily="18" charset="0"/>
                <a:cs typeface="Times New Roman" panose="02020603050405020304" pitchFamily="18" charset="0"/>
              </a:rPr>
              <a:t>s.15, Renters’ Rights Act 2025: Offence</a:t>
            </a:r>
          </a:p>
        </p:txBody>
      </p:sp>
      <p:sp>
        <p:nvSpPr>
          <p:cNvPr id="13" name="TextBox 12">
            <a:extLst>
              <a:ext uri="{FF2B5EF4-FFF2-40B4-BE49-F238E27FC236}">
                <a16:creationId xmlns:a16="http://schemas.microsoft.com/office/drawing/2014/main" id="{56507794-F147-56E8-FD1C-9808F70C507D}"/>
              </a:ext>
            </a:extLst>
          </p:cNvPr>
          <p:cNvSpPr txBox="1"/>
          <p:nvPr/>
        </p:nvSpPr>
        <p:spPr>
          <a:xfrm>
            <a:off x="2839627" y="2013658"/>
            <a:ext cx="48282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54994F92-7128-A207-FDDD-986999291A14}"/>
              </a:ext>
            </a:extLst>
          </p:cNvPr>
          <p:cNvSpPr/>
          <p:nvPr/>
        </p:nvSpPr>
        <p:spPr>
          <a:xfrm>
            <a:off x="2096124" y="962750"/>
            <a:ext cx="8017314" cy="5062771"/>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165002"/>
            <a:ext cx="2426767" cy="406484"/>
          </a:xfrm>
          <a:prstGeom prst="rect">
            <a:avLst/>
          </a:prstGeom>
        </p:spPr>
      </p:pic>
      <p:pic>
        <p:nvPicPr>
          <p:cNvPr id="4" name="Picture 3">
            <a:extLst>
              <a:ext uri="{FF2B5EF4-FFF2-40B4-BE49-F238E27FC236}">
                <a16:creationId xmlns:a16="http://schemas.microsoft.com/office/drawing/2014/main" id="{49BC9D93-4D78-5211-12E8-F0C802EDE7CE}"/>
              </a:ext>
            </a:extLst>
          </p:cNvPr>
          <p:cNvPicPr>
            <a:picLocks noChangeAspect="1"/>
          </p:cNvPicPr>
          <p:nvPr/>
        </p:nvPicPr>
        <p:blipFill>
          <a:blip r:embed="rId4"/>
          <a:stretch>
            <a:fillRect/>
          </a:stretch>
        </p:blipFill>
        <p:spPr>
          <a:xfrm>
            <a:off x="2196006" y="1167696"/>
            <a:ext cx="6684392" cy="938160"/>
          </a:xfrm>
          <a:prstGeom prst="rect">
            <a:avLst/>
          </a:prstGeom>
        </p:spPr>
      </p:pic>
      <p:pic>
        <p:nvPicPr>
          <p:cNvPr id="7" name="Picture 6">
            <a:extLst>
              <a:ext uri="{FF2B5EF4-FFF2-40B4-BE49-F238E27FC236}">
                <a16:creationId xmlns:a16="http://schemas.microsoft.com/office/drawing/2014/main" id="{226D753A-0506-CD9A-CAF0-3FB0E9625698}"/>
              </a:ext>
            </a:extLst>
          </p:cNvPr>
          <p:cNvPicPr>
            <a:picLocks noChangeAspect="1"/>
          </p:cNvPicPr>
          <p:nvPr/>
        </p:nvPicPr>
        <p:blipFill>
          <a:blip r:embed="rId5"/>
          <a:stretch>
            <a:fillRect/>
          </a:stretch>
        </p:blipFill>
        <p:spPr>
          <a:xfrm>
            <a:off x="2904821" y="2321435"/>
            <a:ext cx="5975577" cy="3345657"/>
          </a:xfrm>
          <a:prstGeom prst="rect">
            <a:avLst/>
          </a:prstGeom>
        </p:spPr>
      </p:pic>
      <p:sp>
        <p:nvSpPr>
          <p:cNvPr id="21" name="Rectangle 20">
            <a:extLst>
              <a:ext uri="{FF2B5EF4-FFF2-40B4-BE49-F238E27FC236}">
                <a16:creationId xmlns:a16="http://schemas.microsoft.com/office/drawing/2014/main" id="{09B153D1-A931-4AF2-B363-4894EE45D96C}"/>
              </a:ext>
            </a:extLst>
          </p:cNvPr>
          <p:cNvSpPr/>
          <p:nvPr/>
        </p:nvSpPr>
        <p:spPr>
          <a:xfrm>
            <a:off x="3081038" y="4774292"/>
            <a:ext cx="5342199" cy="19574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E3BC5A-E52D-9857-49F7-0AE7B74D69E6}"/>
              </a:ext>
            </a:extLst>
          </p:cNvPr>
          <p:cNvSpPr/>
          <p:nvPr/>
        </p:nvSpPr>
        <p:spPr>
          <a:xfrm>
            <a:off x="3433682" y="4971213"/>
            <a:ext cx="503618" cy="21439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535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446984" y="5973567"/>
            <a:ext cx="2426767" cy="406484"/>
          </a:xfrm>
          <a:prstGeom prst="rect">
            <a:avLst/>
          </a:prstGeom>
        </p:spPr>
      </p:pic>
      <p:sp>
        <p:nvSpPr>
          <p:cNvPr id="2" name="TextBox 1">
            <a:extLst>
              <a:ext uri="{FF2B5EF4-FFF2-40B4-BE49-F238E27FC236}">
                <a16:creationId xmlns:a16="http://schemas.microsoft.com/office/drawing/2014/main" id="{A6FA96F2-B583-65E9-49AE-7696E6CE607A}"/>
              </a:ext>
            </a:extLst>
          </p:cNvPr>
          <p:cNvSpPr txBox="1"/>
          <p:nvPr/>
        </p:nvSpPr>
        <p:spPr>
          <a:xfrm>
            <a:off x="0" y="1265685"/>
            <a:ext cx="12191999" cy="615553"/>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Ground 1A: Landlord Intends to Sell</a:t>
            </a:r>
            <a:endParaRPr lang="en-US" sz="2800" b="1" dirty="0">
              <a:latin typeface="Arial" panose="020B0604020202020204" pitchFamily="34" charset="0"/>
              <a:cs typeface="Arial" panose="020B0604020202020204" pitchFamily="34" charset="0"/>
            </a:endParaRPr>
          </a:p>
          <a:p>
            <a:pPr algn="ctr"/>
            <a:endParaRPr lang="en-US" sz="5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C827030-E243-9C80-8B98-21464DF4656A}"/>
              </a:ext>
            </a:extLst>
          </p:cNvPr>
          <p:cNvSpPr txBox="1"/>
          <p:nvPr/>
        </p:nvSpPr>
        <p:spPr>
          <a:xfrm>
            <a:off x="2046674" y="2074394"/>
            <a:ext cx="8938382" cy="2782237"/>
          </a:xfrm>
          <a:prstGeom prst="rect">
            <a:avLst/>
          </a:prstGeom>
          <a:noFill/>
        </p:spPr>
        <p:txBody>
          <a:bodyPr wrap="square">
            <a:spAutoFit/>
          </a:bodyPr>
          <a:lstStyle/>
          <a:p>
            <a:pPr marL="342900" lvl="0" indent="-342900">
              <a:lnSpc>
                <a:spcPct val="150000"/>
              </a:lnSpc>
              <a:buClr>
                <a:srgbClr val="FF0000"/>
              </a:buClr>
              <a:buFont typeface="Wingdings" pitchFamily="2" charset="2"/>
              <a:buChar char="§"/>
            </a:pPr>
            <a:r>
              <a:rPr lang="en-GB" sz="2000" kern="100" dirty="0">
                <a:latin typeface="Arial" panose="020B0604020202020204" pitchFamily="34" charset="0"/>
                <a:ea typeface="Calibri" panose="020F0502020204030204" pitchFamily="34" charset="0"/>
                <a:cs typeface="Arial" panose="020B0604020202020204" pitchFamily="34" charset="0"/>
              </a:rPr>
              <a:t>Only </a:t>
            </a: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1 year </a:t>
            </a:r>
            <a:r>
              <a:rPr lang="en-GB" sz="2000" b="1" i="1" kern="100" dirty="0">
                <a:solidFill>
                  <a:srgbClr val="01583F"/>
                </a:solidFill>
                <a:latin typeface="Arial" panose="020B0604020202020204" pitchFamily="34" charset="0"/>
                <a:ea typeface="Calibri" panose="020F0502020204030204" pitchFamily="34" charset="0"/>
                <a:cs typeface="Arial" panose="020B0604020202020204" pitchFamily="34" charset="0"/>
              </a:rPr>
              <a:t>after</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 tenancy began </a:t>
            </a:r>
            <a:r>
              <a:rPr lang="en-GB" sz="2000" kern="100" dirty="0">
                <a:latin typeface="Arial" panose="020B0604020202020204" pitchFamily="34" charset="0"/>
                <a:ea typeface="Calibri" panose="020F0502020204030204" pitchFamily="34" charset="0"/>
                <a:cs typeface="Arial" panose="020B0604020202020204" pitchFamily="34" charset="0"/>
              </a:rPr>
              <a:t>or</a:t>
            </a:r>
            <a:r>
              <a:rPr lang="en-GB" sz="2000" b="1" kern="100" dirty="0">
                <a:latin typeface="Arial" panose="020B0604020202020204" pitchFamily="34" charset="0"/>
                <a:ea typeface="Calibri" panose="020F0502020204030204" pitchFamily="34" charset="0"/>
                <a:cs typeface="Arial" panose="020B0604020202020204" pitchFamily="34" charset="0"/>
              </a:rPr>
              <a:t> </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if compulsory purchase</a:t>
            </a:r>
          </a:p>
          <a:p>
            <a:pPr lvl="0">
              <a:lnSpc>
                <a:spcPct val="150000"/>
              </a:lnSpc>
              <a:buClr>
                <a:srgbClr val="FF0000"/>
              </a:buClr>
            </a:pPr>
            <a:endParaRPr lang="en-GB" sz="400" kern="1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Clr>
                <a:srgbClr val="FF0000"/>
              </a:buClr>
              <a:buFont typeface="Wingdings" pitchFamily="2" charset="2"/>
              <a:buChar char="§"/>
            </a:pPr>
            <a:r>
              <a:rPr lang="en-GB" sz="2000" kern="100" dirty="0">
                <a:effectLst/>
                <a:latin typeface="Arial" panose="020B0604020202020204" pitchFamily="34" charset="0"/>
                <a:ea typeface="Calibri" panose="020F0502020204030204" pitchFamily="34" charset="0"/>
                <a:cs typeface="Arial" panose="020B0604020202020204" pitchFamily="34" charset="0"/>
              </a:rPr>
              <a:t>Includes</a:t>
            </a: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 granting lease </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lvl="1">
              <a:lnSpc>
                <a:spcPct val="150000"/>
              </a:lnSpc>
              <a:buClr>
                <a:srgbClr val="FF0000"/>
              </a:buClr>
            </a:pPr>
            <a:endParaRPr lang="en-GB" sz="5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Clr>
                <a:srgbClr val="FF0000"/>
              </a:buClr>
              <a:buFont typeface="Wingdings" pitchFamily="2" charset="2"/>
              <a:buChar char="§"/>
            </a:pPr>
            <a:r>
              <a:rPr lang="en-GB" sz="2000" kern="100" dirty="0">
                <a:effectLst/>
                <a:latin typeface="Arial" panose="020B0604020202020204" pitchFamily="34" charset="0"/>
                <a:ea typeface="Calibri" panose="020F0502020204030204" pitchFamily="34" charset="0"/>
                <a:cs typeface="Arial" panose="020B0604020202020204" pitchFamily="34" charset="0"/>
              </a:rPr>
              <a:t>Cannot </a:t>
            </a: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let or market </a:t>
            </a:r>
            <a:r>
              <a:rPr lang="en-GB" sz="2000" kern="100" dirty="0">
                <a:effectLst/>
                <a:latin typeface="Arial" panose="020B0604020202020204" pitchFamily="34" charset="0"/>
                <a:ea typeface="Calibri" panose="020F0502020204030204" pitchFamily="34" charset="0"/>
                <a:cs typeface="Arial" panose="020B0604020202020204" pitchFamily="34" charset="0"/>
              </a:rPr>
              <a:t>during </a:t>
            </a:r>
            <a:r>
              <a:rPr lang="en-GB" sz="2000"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“restricted period” </a:t>
            </a:r>
            <a:r>
              <a:rPr lang="en-GB" sz="2000" kern="100" dirty="0">
                <a:latin typeface="Arial" panose="020B0604020202020204" pitchFamily="34" charset="0"/>
                <a:ea typeface="Calibri" panose="020F0502020204030204" pitchFamily="34" charset="0"/>
                <a:cs typeface="Arial" panose="020B0604020202020204" pitchFamily="34" charset="0"/>
              </a:rPr>
              <a:t>(i.e. 1 year)</a:t>
            </a:r>
          </a:p>
          <a:p>
            <a:pPr lvl="0">
              <a:lnSpc>
                <a:spcPct val="150000"/>
              </a:lnSpc>
              <a:buClr>
                <a:srgbClr val="FF0000"/>
              </a:buClr>
            </a:pPr>
            <a:endParaRPr lang="en-GB" sz="5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Clr>
                <a:srgbClr val="FF0000"/>
              </a:buClr>
              <a:buFont typeface="Wingdings" pitchFamily="2" charset="2"/>
              <a:buChar char="§"/>
            </a:pPr>
            <a:r>
              <a:rPr lang="en-GB" sz="2000" kern="100" dirty="0">
                <a:effectLst/>
                <a:latin typeface="Arial" panose="020B0604020202020204" pitchFamily="34" charset="0"/>
                <a:ea typeface="Calibri" panose="020F0502020204030204" pitchFamily="34" charset="0"/>
                <a:cs typeface="Arial" panose="020B0604020202020204" pitchFamily="34" charset="0"/>
              </a:rPr>
              <a:t>Otherwise, </a:t>
            </a:r>
            <a:r>
              <a:rPr lang="en-GB" sz="2000" b="1" i="1" u="sng"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guilty of offence </a:t>
            </a:r>
            <a:r>
              <a:rPr lang="en-GB" sz="2000" kern="100" dirty="0">
                <a:effectLst/>
                <a:latin typeface="Arial" panose="020B0604020202020204" pitchFamily="34" charset="0"/>
                <a:ea typeface="Calibri" panose="020F0502020204030204" pitchFamily="34" charset="0"/>
                <a:cs typeface="Arial" panose="020B0604020202020204" pitchFamily="34" charset="0"/>
              </a:rPr>
              <a:t>(prosecuted or penalty </a:t>
            </a:r>
            <a:r>
              <a:rPr lang="en-GB" sz="2000" kern="100" dirty="0" err="1">
                <a:effectLst/>
                <a:latin typeface="Arial" panose="020B0604020202020204" pitchFamily="34" charset="0"/>
                <a:ea typeface="Calibri" panose="020F0502020204030204" pitchFamily="34" charset="0"/>
                <a:cs typeface="Arial" panose="020B0604020202020204" pitchFamily="34" charset="0"/>
              </a:rPr>
              <a:t>upto</a:t>
            </a:r>
            <a:r>
              <a:rPr lang="en-GB" sz="2000" kern="100" dirty="0">
                <a:effectLst/>
                <a:latin typeface="Arial" panose="020B0604020202020204" pitchFamily="34" charset="0"/>
                <a:ea typeface="Calibri" panose="020F0502020204030204" pitchFamily="34" charset="0"/>
                <a:cs typeface="Arial" panose="020B0604020202020204" pitchFamily="34" charset="0"/>
              </a:rPr>
              <a:t> £40,000)</a:t>
            </a:r>
            <a:endParaRPr lang="en-GB" sz="2000" i="1" kern="100" dirty="0">
              <a:effectLst/>
              <a:latin typeface="Arial" panose="020B0604020202020204" pitchFamily="34" charset="0"/>
              <a:ea typeface="Calibri" panose="020F0502020204030204" pitchFamily="34" charset="0"/>
              <a:cs typeface="Arial" panose="020B0604020202020204" pitchFamily="34" charset="0"/>
            </a:endParaRPr>
          </a:p>
          <a:p>
            <a:pPr lvl="0">
              <a:lnSpc>
                <a:spcPct val="150000"/>
              </a:lnSpc>
              <a:buClr>
                <a:srgbClr val="FF0000"/>
              </a:buClr>
            </a:pPr>
            <a:endParaRPr lang="en-GB" sz="500" b="1" i="1" u="sng" kern="100" dirty="0">
              <a:solidFill>
                <a:srgbClr val="01583F"/>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rgbClr val="FF0000"/>
              </a:buClr>
              <a:buFont typeface="Wingdings" pitchFamily="2" charset="2"/>
              <a:buChar char="§"/>
            </a:pP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Minimum</a:t>
            </a:r>
            <a:r>
              <a:rPr lang="en-GB" sz="2000" kern="100" dirty="0">
                <a:solidFill>
                  <a:srgbClr val="01583F"/>
                </a:solidFill>
                <a:latin typeface="Arial" panose="020B0604020202020204" pitchFamily="34" charset="0"/>
                <a:ea typeface="Calibri" panose="020F0502020204030204" pitchFamily="34" charset="0"/>
                <a:cs typeface="Arial" panose="020B0604020202020204" pitchFamily="34" charset="0"/>
              </a:rPr>
              <a:t> </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Notice Period</a:t>
            </a:r>
            <a:r>
              <a:rPr lang="en-GB" sz="2000" kern="100" dirty="0">
                <a:solidFill>
                  <a:srgbClr val="01583F"/>
                </a:solidFill>
                <a:latin typeface="Arial" panose="020B0604020202020204" pitchFamily="34" charset="0"/>
                <a:ea typeface="Calibri" panose="020F0502020204030204" pitchFamily="34" charset="0"/>
                <a:cs typeface="Arial" panose="020B0604020202020204" pitchFamily="34" charset="0"/>
              </a:rPr>
              <a:t>: </a:t>
            </a:r>
            <a:r>
              <a:rPr lang="en-GB" sz="2000" b="1" u="sng" kern="100" dirty="0">
                <a:solidFill>
                  <a:srgbClr val="01583F"/>
                </a:solidFill>
                <a:latin typeface="Arial" panose="020B0604020202020204" pitchFamily="34" charset="0"/>
                <a:ea typeface="Calibri" panose="020F0502020204030204" pitchFamily="34" charset="0"/>
                <a:cs typeface="Arial" panose="020B0604020202020204" pitchFamily="34" charset="0"/>
              </a:rPr>
              <a:t>4 months</a:t>
            </a:r>
            <a:endParaRPr lang="en-GB" sz="2000" b="1" u="sng" kern="100" dirty="0">
              <a:solidFill>
                <a:srgbClr val="01583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9795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79919"/>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19" name="TextBox 18">
            <a:extLst>
              <a:ext uri="{FF2B5EF4-FFF2-40B4-BE49-F238E27FC236}">
                <a16:creationId xmlns:a16="http://schemas.microsoft.com/office/drawing/2014/main" id="{A046FEA4-FF8F-B92B-2735-0FDE36882F37}"/>
              </a:ext>
            </a:extLst>
          </p:cNvPr>
          <p:cNvSpPr txBox="1"/>
          <p:nvPr/>
        </p:nvSpPr>
        <p:spPr>
          <a:xfrm>
            <a:off x="214910" y="1328157"/>
            <a:ext cx="4508542" cy="369332"/>
          </a:xfrm>
          <a:prstGeom prst="rect">
            <a:avLst/>
          </a:prstGeom>
          <a:noFill/>
        </p:spPr>
        <p:txBody>
          <a:bodyPr wrap="none" rtlCol="0">
            <a:spAutoFit/>
          </a:bodyPr>
          <a:lstStyle/>
          <a:p>
            <a:r>
              <a:rPr lang="en-US" u="sng" dirty="0">
                <a:latin typeface="Times New Roman" panose="02020603050405020304" pitchFamily="18" charset="0"/>
                <a:cs typeface="Times New Roman" panose="02020603050405020304" pitchFamily="18" charset="0"/>
              </a:rPr>
              <a:t>para 24, Schedule 1, Renters’ Rights Act 2025:</a:t>
            </a:r>
          </a:p>
        </p:txBody>
      </p:sp>
      <p:pic>
        <p:nvPicPr>
          <p:cNvPr id="4" name="Picture 3">
            <a:extLst>
              <a:ext uri="{FF2B5EF4-FFF2-40B4-BE49-F238E27FC236}">
                <a16:creationId xmlns:a16="http://schemas.microsoft.com/office/drawing/2014/main" id="{0F3C6CE5-F0C1-75E1-04F7-2B569EB4EBC9}"/>
              </a:ext>
            </a:extLst>
          </p:cNvPr>
          <p:cNvPicPr>
            <a:picLocks noChangeAspect="1"/>
          </p:cNvPicPr>
          <p:nvPr/>
        </p:nvPicPr>
        <p:blipFill>
          <a:blip r:embed="rId4"/>
          <a:stretch>
            <a:fillRect/>
          </a:stretch>
        </p:blipFill>
        <p:spPr>
          <a:xfrm>
            <a:off x="214910" y="2170348"/>
            <a:ext cx="5666019" cy="2503241"/>
          </a:xfrm>
          <a:prstGeom prst="rect">
            <a:avLst/>
          </a:prstGeom>
        </p:spPr>
      </p:pic>
      <p:cxnSp>
        <p:nvCxnSpPr>
          <p:cNvPr id="8" name="Straight Connector 7">
            <a:extLst>
              <a:ext uri="{FF2B5EF4-FFF2-40B4-BE49-F238E27FC236}">
                <a16:creationId xmlns:a16="http://schemas.microsoft.com/office/drawing/2014/main" id="{4A2CE058-A04C-71A5-2D38-E08F3365FDD1}"/>
              </a:ext>
            </a:extLst>
          </p:cNvPr>
          <p:cNvCxnSpPr>
            <a:cxnSpLocks/>
          </p:cNvCxnSpPr>
          <p:nvPr/>
        </p:nvCxnSpPr>
        <p:spPr>
          <a:xfrm>
            <a:off x="5979225" y="2"/>
            <a:ext cx="0" cy="685799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25517E0-F298-E9E5-9DBC-DC378DFD730E}"/>
              </a:ext>
            </a:extLst>
          </p:cNvPr>
          <p:cNvSpPr txBox="1"/>
          <p:nvPr/>
        </p:nvSpPr>
        <p:spPr>
          <a:xfrm>
            <a:off x="2964949" y="267020"/>
            <a:ext cx="6096000" cy="646331"/>
          </a:xfrm>
          <a:prstGeom prst="rect">
            <a:avLst/>
          </a:prstGeom>
          <a:solidFill>
            <a:schemeClr val="bg1"/>
          </a:solidFill>
        </p:spPr>
        <p:txBody>
          <a:bodyPr wrap="square">
            <a:spAutoFit/>
          </a:bodyPr>
          <a:lstStyle/>
          <a:p>
            <a:pPr algn="ctr"/>
            <a:endParaRPr lang="en-US" sz="300" b="1" u="sng" dirty="0">
              <a:latin typeface="Arial" panose="020B0604020202020204" pitchFamily="34" charset="0"/>
              <a:cs typeface="Arial" panose="020B0604020202020204" pitchFamily="34" charset="0"/>
            </a:endParaRPr>
          </a:p>
          <a:p>
            <a:pPr algn="ctr"/>
            <a:r>
              <a:rPr lang="en-US" sz="2800" b="1" u="sng" dirty="0">
                <a:solidFill>
                  <a:srgbClr val="01583F"/>
                </a:solidFill>
                <a:latin typeface="Arial" panose="020B0604020202020204" pitchFamily="34" charset="0"/>
                <a:cs typeface="Arial" panose="020B0604020202020204" pitchFamily="34" charset="0"/>
              </a:rPr>
              <a:t>Ground 8: Serious Rent Arrears</a:t>
            </a:r>
          </a:p>
          <a:p>
            <a:pPr algn="ctr"/>
            <a:r>
              <a:rPr lang="en-US" sz="500" b="1" u="sng" dirty="0">
                <a:latin typeface="Arial" panose="020B0604020202020204" pitchFamily="34" charset="0"/>
                <a:cs typeface="Arial" panose="020B0604020202020204" pitchFamily="34" charset="0"/>
              </a:rPr>
              <a:t> </a:t>
            </a:r>
          </a:p>
        </p:txBody>
      </p:sp>
      <p:pic>
        <p:nvPicPr>
          <p:cNvPr id="12" name="Picture 11">
            <a:extLst>
              <a:ext uri="{FF2B5EF4-FFF2-40B4-BE49-F238E27FC236}">
                <a16:creationId xmlns:a16="http://schemas.microsoft.com/office/drawing/2014/main" id="{979B07C7-16B1-CB66-ADDC-7E673260886A}"/>
              </a:ext>
            </a:extLst>
          </p:cNvPr>
          <p:cNvPicPr>
            <a:picLocks noChangeAspect="1"/>
          </p:cNvPicPr>
          <p:nvPr/>
        </p:nvPicPr>
        <p:blipFill>
          <a:blip r:embed="rId5"/>
          <a:stretch>
            <a:fillRect/>
          </a:stretch>
        </p:blipFill>
        <p:spPr>
          <a:xfrm>
            <a:off x="6219036" y="2224778"/>
            <a:ext cx="5878805" cy="1966222"/>
          </a:xfrm>
          <a:prstGeom prst="rect">
            <a:avLst/>
          </a:prstGeom>
        </p:spPr>
      </p:pic>
      <p:sp>
        <p:nvSpPr>
          <p:cNvPr id="13" name="Rectangle 12">
            <a:extLst>
              <a:ext uri="{FF2B5EF4-FFF2-40B4-BE49-F238E27FC236}">
                <a16:creationId xmlns:a16="http://schemas.microsoft.com/office/drawing/2014/main" id="{DA9EAADA-5E80-763B-4E42-0E7767FE6125}"/>
              </a:ext>
            </a:extLst>
          </p:cNvPr>
          <p:cNvSpPr/>
          <p:nvPr/>
        </p:nvSpPr>
        <p:spPr>
          <a:xfrm>
            <a:off x="214910" y="1982788"/>
            <a:ext cx="5500078" cy="287836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325591-CB17-8D3F-D41C-BC6DDA7C3383}"/>
              </a:ext>
            </a:extLst>
          </p:cNvPr>
          <p:cNvSpPr/>
          <p:nvPr/>
        </p:nvSpPr>
        <p:spPr>
          <a:xfrm>
            <a:off x="6240871" y="1982788"/>
            <a:ext cx="5736209" cy="287836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A75DBE-FBBB-7174-7D19-77B3F71CD495}"/>
              </a:ext>
            </a:extLst>
          </p:cNvPr>
          <p:cNvSpPr txBox="1"/>
          <p:nvPr/>
        </p:nvSpPr>
        <p:spPr>
          <a:xfrm>
            <a:off x="6240871" y="1328157"/>
            <a:ext cx="3063659" cy="369332"/>
          </a:xfrm>
          <a:prstGeom prst="rect">
            <a:avLst/>
          </a:prstGeom>
          <a:noFill/>
        </p:spPr>
        <p:txBody>
          <a:bodyPr wrap="none" rtlCol="0">
            <a:spAutoFit/>
          </a:bodyPr>
          <a:lstStyle/>
          <a:p>
            <a:r>
              <a:rPr lang="en-US" u="sng" dirty="0">
                <a:latin typeface="Times New Roman" panose="02020603050405020304" pitchFamily="18" charset="0"/>
                <a:cs typeface="Times New Roman" panose="02020603050405020304" pitchFamily="18" charset="0"/>
              </a:rPr>
              <a:t>Schedule 2, Housing Act 1988:</a:t>
            </a:r>
          </a:p>
        </p:txBody>
      </p:sp>
      <p:sp>
        <p:nvSpPr>
          <p:cNvPr id="20" name="Rectangle 19">
            <a:extLst>
              <a:ext uri="{FF2B5EF4-FFF2-40B4-BE49-F238E27FC236}">
                <a16:creationId xmlns:a16="http://schemas.microsoft.com/office/drawing/2014/main" id="{3B5F19D4-ED14-7C8F-DD5F-69B77BDE3F4E}"/>
              </a:ext>
            </a:extLst>
          </p:cNvPr>
          <p:cNvSpPr/>
          <p:nvPr/>
        </p:nvSpPr>
        <p:spPr>
          <a:xfrm>
            <a:off x="990493" y="2647463"/>
            <a:ext cx="3625049" cy="39153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620C4DB-2529-A182-7C34-3448E039CC5C}"/>
              </a:ext>
            </a:extLst>
          </p:cNvPr>
          <p:cNvSpPr/>
          <p:nvPr/>
        </p:nvSpPr>
        <p:spPr>
          <a:xfrm>
            <a:off x="6457913" y="2919428"/>
            <a:ext cx="5048287" cy="43337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71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6FF1E-26F7-2E13-E932-9454141D8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F2177-6660-978B-E6CF-4947CDFC6778}"/>
              </a:ext>
            </a:extLst>
          </p:cNvPr>
          <p:cNvSpPr>
            <a:spLocks noGrp="1"/>
          </p:cNvSpPr>
          <p:nvPr>
            <p:ph type="title"/>
          </p:nvPr>
        </p:nvSpPr>
        <p:spPr/>
        <p:txBody>
          <a:bodyPr/>
          <a:lstStyle/>
          <a:p>
            <a:r>
              <a:rPr lang="en-GB" dirty="0"/>
              <a:t>s.21 Notices</a:t>
            </a:r>
          </a:p>
        </p:txBody>
      </p:sp>
      <p:sp>
        <p:nvSpPr>
          <p:cNvPr id="3" name="Content Placeholder 2">
            <a:extLst>
              <a:ext uri="{FF2B5EF4-FFF2-40B4-BE49-F238E27FC236}">
                <a16:creationId xmlns:a16="http://schemas.microsoft.com/office/drawing/2014/main" id="{4C26A635-4A91-7007-E06C-05773F12CF29}"/>
              </a:ext>
            </a:extLst>
          </p:cNvPr>
          <p:cNvSpPr>
            <a:spLocks noGrp="1"/>
          </p:cNvSpPr>
          <p:nvPr>
            <p:ph idx="1"/>
          </p:nvPr>
        </p:nvSpPr>
        <p:spPr/>
        <p:txBody>
          <a:bodyPr/>
          <a:lstStyle/>
          <a:p>
            <a:r>
              <a:rPr lang="en-GB" dirty="0"/>
              <a:t>What is needed for a s.21 Notice?</a:t>
            </a:r>
          </a:p>
          <a:p>
            <a:r>
              <a:rPr lang="en-GB" dirty="0"/>
              <a:t>Common issues</a:t>
            </a:r>
          </a:p>
          <a:p>
            <a:r>
              <a:rPr lang="en-GB" dirty="0"/>
              <a:t>Can these issues can be remedied?</a:t>
            </a:r>
          </a:p>
        </p:txBody>
      </p:sp>
    </p:spTree>
    <p:extLst>
      <p:ext uri="{BB962C8B-B14F-4D97-AF65-F5344CB8AC3E}">
        <p14:creationId xmlns:p14="http://schemas.microsoft.com/office/powerpoint/2010/main" val="3577383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446984" y="5973567"/>
            <a:ext cx="2426767" cy="406484"/>
          </a:xfrm>
          <a:prstGeom prst="rect">
            <a:avLst/>
          </a:prstGeom>
        </p:spPr>
      </p:pic>
      <p:sp>
        <p:nvSpPr>
          <p:cNvPr id="2" name="TextBox 1">
            <a:extLst>
              <a:ext uri="{FF2B5EF4-FFF2-40B4-BE49-F238E27FC236}">
                <a16:creationId xmlns:a16="http://schemas.microsoft.com/office/drawing/2014/main" id="{A6FA96F2-B583-65E9-49AE-7696E6CE607A}"/>
              </a:ext>
            </a:extLst>
          </p:cNvPr>
          <p:cNvSpPr txBox="1"/>
          <p:nvPr/>
        </p:nvSpPr>
        <p:spPr>
          <a:xfrm>
            <a:off x="0" y="2235503"/>
            <a:ext cx="12192000" cy="615553"/>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Ground 8: Serious Rent Arrears</a:t>
            </a:r>
            <a:endParaRPr lang="en-US" sz="2800" b="1" dirty="0">
              <a:latin typeface="Arial" panose="020B0604020202020204" pitchFamily="34" charset="0"/>
              <a:cs typeface="Arial" panose="020B0604020202020204" pitchFamily="34" charset="0"/>
            </a:endParaRPr>
          </a:p>
          <a:p>
            <a:pPr algn="ctr"/>
            <a:endParaRPr lang="en-US" sz="5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C827030-E243-9C80-8B98-21464DF4656A}"/>
              </a:ext>
            </a:extLst>
          </p:cNvPr>
          <p:cNvSpPr txBox="1"/>
          <p:nvPr/>
        </p:nvSpPr>
        <p:spPr>
          <a:xfrm>
            <a:off x="3462426" y="2851056"/>
            <a:ext cx="8827545" cy="958660"/>
          </a:xfrm>
          <a:prstGeom prst="rect">
            <a:avLst/>
          </a:prstGeom>
          <a:noFill/>
        </p:spPr>
        <p:txBody>
          <a:bodyPr wrap="square">
            <a:spAutoFit/>
          </a:bodyPr>
          <a:lstStyle/>
          <a:p>
            <a:pPr marL="342900" lvl="0" indent="-342900">
              <a:lnSpc>
                <a:spcPct val="150000"/>
              </a:lnSpc>
              <a:buClr>
                <a:srgbClr val="FF0000"/>
              </a:buClr>
              <a:buFont typeface="Wingdings" pitchFamily="2" charset="2"/>
              <a:buChar char="§"/>
            </a:pPr>
            <a:r>
              <a:rPr lang="en-GB" sz="2000" b="1" i="1" kern="100" dirty="0">
                <a:solidFill>
                  <a:srgbClr val="01583F"/>
                </a:solidFill>
                <a:latin typeface="Arial" panose="020B0604020202020204" pitchFamily="34" charset="0"/>
                <a:ea typeface="Calibri" panose="020F0502020204030204" pitchFamily="34" charset="0"/>
                <a:cs typeface="Arial" panose="020B0604020202020204" pitchFamily="34" charset="0"/>
              </a:rPr>
              <a:t>13 weeks’ </a:t>
            </a:r>
            <a:r>
              <a:rPr lang="en-GB" sz="2000" kern="100" dirty="0">
                <a:latin typeface="Arial" panose="020B0604020202020204" pitchFamily="34" charset="0"/>
                <a:ea typeface="Calibri" panose="020F0502020204030204" pitchFamily="34" charset="0"/>
                <a:cs typeface="Arial" panose="020B0604020202020204" pitchFamily="34" charset="0"/>
              </a:rPr>
              <a:t>or </a:t>
            </a:r>
            <a:r>
              <a:rPr lang="en-GB" sz="2000" b="1" i="1" kern="100" dirty="0">
                <a:solidFill>
                  <a:srgbClr val="01583F"/>
                </a:solidFill>
                <a:latin typeface="Arial" panose="020B0604020202020204" pitchFamily="34" charset="0"/>
                <a:ea typeface="Calibri" panose="020F0502020204030204" pitchFamily="34" charset="0"/>
                <a:cs typeface="Arial" panose="020B0604020202020204" pitchFamily="34" charset="0"/>
              </a:rPr>
              <a:t>3 months’</a:t>
            </a:r>
            <a:r>
              <a:rPr lang="en-GB" sz="2000" kern="100" dirty="0">
                <a:solidFill>
                  <a:srgbClr val="01583F"/>
                </a:solidFill>
                <a:latin typeface="Arial" panose="020B0604020202020204" pitchFamily="34" charset="0"/>
                <a:ea typeface="Calibri" panose="020F0502020204030204" pitchFamily="34" charset="0"/>
                <a:cs typeface="Arial" panose="020B0604020202020204" pitchFamily="34" charset="0"/>
              </a:rPr>
              <a:t> </a:t>
            </a:r>
            <a:r>
              <a:rPr lang="en-GB" sz="2000" kern="100" dirty="0">
                <a:latin typeface="Arial" panose="020B0604020202020204" pitchFamily="34" charset="0"/>
                <a:ea typeface="Calibri" panose="020F0502020204030204" pitchFamily="34" charset="0"/>
                <a:cs typeface="Arial" panose="020B0604020202020204" pitchFamily="34" charset="0"/>
              </a:rPr>
              <a:t>rent outstanding</a:t>
            </a:r>
            <a:endParaRPr lang="en-GB" sz="500" b="1" i="1" u="sng" kern="100" dirty="0">
              <a:solidFill>
                <a:srgbClr val="01583F"/>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Clr>
                <a:srgbClr val="FF0000"/>
              </a:buClr>
              <a:buFont typeface="Wingdings" pitchFamily="2" charset="2"/>
              <a:buChar char="§"/>
            </a:pP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Minimum</a:t>
            </a:r>
            <a:r>
              <a:rPr lang="en-GB" sz="2000" kern="100" dirty="0">
                <a:solidFill>
                  <a:srgbClr val="01583F"/>
                </a:solidFill>
                <a:latin typeface="Arial" panose="020B0604020202020204" pitchFamily="34" charset="0"/>
                <a:ea typeface="Calibri" panose="020F0502020204030204" pitchFamily="34" charset="0"/>
                <a:cs typeface="Arial" panose="020B0604020202020204" pitchFamily="34" charset="0"/>
              </a:rPr>
              <a:t> </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Notice Period</a:t>
            </a:r>
            <a:r>
              <a:rPr lang="en-GB" sz="2000" kern="100" dirty="0">
                <a:solidFill>
                  <a:srgbClr val="01583F"/>
                </a:solidFill>
                <a:latin typeface="Arial" panose="020B0604020202020204" pitchFamily="34" charset="0"/>
                <a:ea typeface="Calibri" panose="020F0502020204030204" pitchFamily="34" charset="0"/>
                <a:cs typeface="Arial" panose="020B0604020202020204" pitchFamily="34" charset="0"/>
              </a:rPr>
              <a:t>: </a:t>
            </a:r>
            <a:r>
              <a:rPr lang="en-GB" sz="2000" b="1" u="sng" kern="100" dirty="0">
                <a:solidFill>
                  <a:srgbClr val="01583F"/>
                </a:solidFill>
                <a:latin typeface="Arial" panose="020B0604020202020204" pitchFamily="34" charset="0"/>
                <a:ea typeface="Calibri" panose="020F0502020204030204" pitchFamily="34" charset="0"/>
                <a:cs typeface="Arial" panose="020B0604020202020204" pitchFamily="34" charset="0"/>
              </a:rPr>
              <a:t>4 weeks</a:t>
            </a:r>
            <a:endParaRPr lang="en-GB" sz="2000" b="1" u="sng" kern="100" dirty="0">
              <a:solidFill>
                <a:srgbClr val="01583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9052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E08AAB-FCCB-8E2C-58FE-881A17E2EAEA}"/>
              </a:ext>
            </a:extLst>
          </p:cNvPr>
          <p:cNvSpPr txBox="1"/>
          <p:nvPr/>
        </p:nvSpPr>
        <p:spPr>
          <a:xfrm>
            <a:off x="2873751" y="75915"/>
            <a:ext cx="6096000" cy="646331"/>
          </a:xfrm>
          <a:prstGeom prst="rect">
            <a:avLst/>
          </a:prstGeom>
          <a:solidFill>
            <a:schemeClr val="bg1"/>
          </a:solidFill>
        </p:spPr>
        <p:txBody>
          <a:bodyPr wrap="square">
            <a:spAutoFit/>
          </a:bodyPr>
          <a:lstStyle/>
          <a:p>
            <a:pPr algn="ctr"/>
            <a:endParaRPr lang="en-US" sz="300" b="1" u="sng" dirty="0">
              <a:latin typeface="Arial" panose="020B0604020202020204" pitchFamily="34" charset="0"/>
              <a:cs typeface="Arial" panose="020B0604020202020204" pitchFamily="34" charset="0"/>
            </a:endParaRPr>
          </a:p>
          <a:p>
            <a:pPr algn="ctr"/>
            <a:r>
              <a:rPr lang="en-US" sz="2800" b="1" u="sng" dirty="0">
                <a:solidFill>
                  <a:srgbClr val="01583F"/>
                </a:solidFill>
                <a:latin typeface="Arial" panose="020B0604020202020204" pitchFamily="34" charset="0"/>
                <a:cs typeface="Arial" panose="020B0604020202020204" pitchFamily="34" charset="0"/>
              </a:rPr>
              <a:t>New Minimum Notice Periods</a:t>
            </a:r>
          </a:p>
          <a:p>
            <a:pPr algn="ctr"/>
            <a:r>
              <a:rPr lang="en-US" sz="500" b="1" u="sng"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6557B20-DC82-06C8-71CF-E25043260296}"/>
              </a:ext>
            </a:extLst>
          </p:cNvPr>
          <p:cNvSpPr txBox="1"/>
          <p:nvPr/>
        </p:nvSpPr>
        <p:spPr>
          <a:xfrm>
            <a:off x="2243385" y="743480"/>
            <a:ext cx="348845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s.3(3)(e), Renters’ Rights Act 2025:</a:t>
            </a:r>
          </a:p>
        </p:txBody>
      </p:sp>
      <p:pic>
        <p:nvPicPr>
          <p:cNvPr id="7" name="Picture 6">
            <a:extLst>
              <a:ext uri="{FF2B5EF4-FFF2-40B4-BE49-F238E27FC236}">
                <a16:creationId xmlns:a16="http://schemas.microsoft.com/office/drawing/2014/main" id="{654A7CDB-D87D-2C65-4A0F-00524610B705}"/>
              </a:ext>
            </a:extLst>
          </p:cNvPr>
          <p:cNvPicPr>
            <a:picLocks noChangeAspect="1"/>
          </p:cNvPicPr>
          <p:nvPr/>
        </p:nvPicPr>
        <p:blipFill>
          <a:blip r:embed="rId3"/>
          <a:stretch>
            <a:fillRect/>
          </a:stretch>
        </p:blipFill>
        <p:spPr>
          <a:xfrm>
            <a:off x="2126534" y="1250625"/>
            <a:ext cx="6887781" cy="348748"/>
          </a:xfrm>
          <a:prstGeom prst="rect">
            <a:avLst/>
          </a:prstGeom>
        </p:spPr>
      </p:pic>
      <p:sp>
        <p:nvSpPr>
          <p:cNvPr id="9" name="TextBox 8">
            <a:extLst>
              <a:ext uri="{FF2B5EF4-FFF2-40B4-BE49-F238E27FC236}">
                <a16:creationId xmlns:a16="http://schemas.microsoft.com/office/drawing/2014/main" id="{D5620668-8229-94DA-5327-A254E1CA233E}"/>
              </a:ext>
            </a:extLst>
          </p:cNvPr>
          <p:cNvSpPr txBox="1"/>
          <p:nvPr/>
        </p:nvSpPr>
        <p:spPr>
          <a:xfrm>
            <a:off x="2673904" y="1583137"/>
            <a:ext cx="48282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F98299C9-D600-2984-9362-F16113DC1AA8}"/>
              </a:ext>
            </a:extLst>
          </p:cNvPr>
          <p:cNvPicPr>
            <a:picLocks noChangeAspect="1"/>
          </p:cNvPicPr>
          <p:nvPr/>
        </p:nvPicPr>
        <p:blipFill>
          <a:blip r:embed="rId4"/>
          <a:stretch>
            <a:fillRect/>
          </a:stretch>
        </p:blipFill>
        <p:spPr>
          <a:xfrm>
            <a:off x="2630292" y="1903445"/>
            <a:ext cx="6756915" cy="4264451"/>
          </a:xfrm>
          <a:prstGeom prst="rect">
            <a:avLst/>
          </a:prstGeom>
        </p:spPr>
      </p:pic>
      <p:sp>
        <p:nvSpPr>
          <p:cNvPr id="12" name="Rectangle 11">
            <a:extLst>
              <a:ext uri="{FF2B5EF4-FFF2-40B4-BE49-F238E27FC236}">
                <a16:creationId xmlns:a16="http://schemas.microsoft.com/office/drawing/2014/main" id="{C918D20E-0EB8-4476-C1D3-97ECFCD55114}"/>
              </a:ext>
            </a:extLst>
          </p:cNvPr>
          <p:cNvSpPr/>
          <p:nvPr/>
        </p:nvSpPr>
        <p:spPr>
          <a:xfrm>
            <a:off x="2243384" y="1177864"/>
            <a:ext cx="6997597" cy="5250642"/>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0CDCA7F-12A7-B7A3-B85D-18D287E3DD4E}"/>
              </a:ext>
            </a:extLst>
          </p:cNvPr>
          <p:cNvPicPr>
            <a:picLocks noChangeAspect="1"/>
          </p:cNvPicPr>
          <p:nvPr/>
        </p:nvPicPr>
        <p:blipFill>
          <a:blip r:embed="rId5"/>
          <a:stretch>
            <a:fillRect/>
          </a:stretch>
        </p:blipFill>
        <p:spPr>
          <a:xfrm>
            <a:off x="280729" y="6025521"/>
            <a:ext cx="2426767" cy="406484"/>
          </a:xfrm>
          <a:prstGeom prst="rect">
            <a:avLst/>
          </a:prstGeom>
        </p:spPr>
      </p:pic>
      <p:sp>
        <p:nvSpPr>
          <p:cNvPr id="14" name="Rectangle 13">
            <a:extLst>
              <a:ext uri="{FF2B5EF4-FFF2-40B4-BE49-F238E27FC236}">
                <a16:creationId xmlns:a16="http://schemas.microsoft.com/office/drawing/2014/main" id="{2CB24986-F40A-56C3-2E1F-785AD89E73BA}"/>
              </a:ext>
            </a:extLst>
          </p:cNvPr>
          <p:cNvSpPr/>
          <p:nvPr/>
        </p:nvSpPr>
        <p:spPr>
          <a:xfrm>
            <a:off x="3764901" y="3865541"/>
            <a:ext cx="533637" cy="2620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77409F-A582-CC31-FA76-D4280A02E4E0}"/>
              </a:ext>
            </a:extLst>
          </p:cNvPr>
          <p:cNvSpPr/>
          <p:nvPr/>
        </p:nvSpPr>
        <p:spPr>
          <a:xfrm>
            <a:off x="4548674" y="3865541"/>
            <a:ext cx="273698" cy="2620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5D45B8-5A7D-85A6-7962-C2DCA82FDA58}"/>
              </a:ext>
            </a:extLst>
          </p:cNvPr>
          <p:cNvSpPr/>
          <p:nvPr/>
        </p:nvSpPr>
        <p:spPr>
          <a:xfrm>
            <a:off x="4631093" y="4973174"/>
            <a:ext cx="273699" cy="2620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DFD86C2-E395-AC4D-9AD1-B6F815725137}"/>
              </a:ext>
            </a:extLst>
          </p:cNvPr>
          <p:cNvCxnSpPr>
            <a:cxnSpLocks/>
          </p:cNvCxnSpPr>
          <p:nvPr/>
        </p:nvCxnSpPr>
        <p:spPr>
          <a:xfrm>
            <a:off x="5988761" y="4094962"/>
            <a:ext cx="1021639"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3C21DE88-493B-7EC1-DB31-6521CE02DA9B}"/>
              </a:ext>
            </a:extLst>
          </p:cNvPr>
          <p:cNvCxnSpPr>
            <a:cxnSpLocks/>
          </p:cNvCxnSpPr>
          <p:nvPr/>
        </p:nvCxnSpPr>
        <p:spPr>
          <a:xfrm>
            <a:off x="5999647" y="5194420"/>
            <a:ext cx="901896"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94368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C918D20E-0EB8-4476-C1D3-97ECFCD55114}"/>
              </a:ext>
            </a:extLst>
          </p:cNvPr>
          <p:cNvSpPr/>
          <p:nvPr/>
        </p:nvSpPr>
        <p:spPr>
          <a:xfrm>
            <a:off x="2226307" y="523698"/>
            <a:ext cx="6997597" cy="5250642"/>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652C1-7582-F147-3B98-B10231D543A8}"/>
              </a:ext>
            </a:extLst>
          </p:cNvPr>
          <p:cNvPicPr>
            <a:picLocks noChangeAspect="1"/>
          </p:cNvPicPr>
          <p:nvPr/>
        </p:nvPicPr>
        <p:blipFill>
          <a:blip r:embed="rId3"/>
          <a:stretch>
            <a:fillRect/>
          </a:stretch>
        </p:blipFill>
        <p:spPr>
          <a:xfrm>
            <a:off x="2357664" y="3221759"/>
            <a:ext cx="6539426" cy="2427680"/>
          </a:xfrm>
          <a:prstGeom prst="rect">
            <a:avLst/>
          </a:prstGeom>
        </p:spPr>
      </p:pic>
      <p:pic>
        <p:nvPicPr>
          <p:cNvPr id="10" name="Picture 9">
            <a:extLst>
              <a:ext uri="{FF2B5EF4-FFF2-40B4-BE49-F238E27FC236}">
                <a16:creationId xmlns:a16="http://schemas.microsoft.com/office/drawing/2014/main" id="{FD9ADB7E-601C-CD6A-6BCA-CD5F768A1748}"/>
              </a:ext>
            </a:extLst>
          </p:cNvPr>
          <p:cNvPicPr>
            <a:picLocks noChangeAspect="1"/>
          </p:cNvPicPr>
          <p:nvPr/>
        </p:nvPicPr>
        <p:blipFill>
          <a:blip r:embed="rId4"/>
          <a:stretch>
            <a:fillRect/>
          </a:stretch>
        </p:blipFill>
        <p:spPr>
          <a:xfrm>
            <a:off x="4329154" y="655592"/>
            <a:ext cx="3054618" cy="2347392"/>
          </a:xfrm>
          <a:prstGeom prst="rect">
            <a:avLst/>
          </a:prstGeom>
        </p:spPr>
      </p:pic>
      <p:pic>
        <p:nvPicPr>
          <p:cNvPr id="20" name="Picture 19">
            <a:extLst>
              <a:ext uri="{FF2B5EF4-FFF2-40B4-BE49-F238E27FC236}">
                <a16:creationId xmlns:a16="http://schemas.microsoft.com/office/drawing/2014/main" id="{6B257C15-A05D-148D-7FAF-B615FE308B6B}"/>
              </a:ext>
            </a:extLst>
          </p:cNvPr>
          <p:cNvPicPr>
            <a:picLocks noChangeAspect="1"/>
          </p:cNvPicPr>
          <p:nvPr/>
        </p:nvPicPr>
        <p:blipFill>
          <a:blip r:embed="rId5"/>
          <a:stretch>
            <a:fillRect/>
          </a:stretch>
        </p:blipFill>
        <p:spPr>
          <a:xfrm>
            <a:off x="2357664" y="2659678"/>
            <a:ext cx="3367442" cy="360041"/>
          </a:xfrm>
          <a:prstGeom prst="rect">
            <a:avLst/>
          </a:prstGeom>
        </p:spPr>
      </p:pic>
      <p:pic>
        <p:nvPicPr>
          <p:cNvPr id="21" name="Picture 20">
            <a:extLst>
              <a:ext uri="{FF2B5EF4-FFF2-40B4-BE49-F238E27FC236}">
                <a16:creationId xmlns:a16="http://schemas.microsoft.com/office/drawing/2014/main" id="{0C4DCDE4-C9E7-C379-6CB5-9AA2FA39163A}"/>
              </a:ext>
            </a:extLst>
          </p:cNvPr>
          <p:cNvPicPr>
            <a:picLocks noChangeAspect="1"/>
          </p:cNvPicPr>
          <p:nvPr/>
        </p:nvPicPr>
        <p:blipFill>
          <a:blip r:embed="rId6"/>
          <a:stretch>
            <a:fillRect/>
          </a:stretch>
        </p:blipFill>
        <p:spPr>
          <a:xfrm>
            <a:off x="446984" y="5973567"/>
            <a:ext cx="2426767" cy="406484"/>
          </a:xfrm>
          <a:prstGeom prst="rect">
            <a:avLst/>
          </a:prstGeom>
        </p:spPr>
      </p:pic>
      <p:sp>
        <p:nvSpPr>
          <p:cNvPr id="22" name="TextBox 21">
            <a:extLst>
              <a:ext uri="{FF2B5EF4-FFF2-40B4-BE49-F238E27FC236}">
                <a16:creationId xmlns:a16="http://schemas.microsoft.com/office/drawing/2014/main" id="{EF83F66E-9C18-C1D5-1826-5BEA253F05B6}"/>
              </a:ext>
            </a:extLst>
          </p:cNvPr>
          <p:cNvSpPr txBox="1"/>
          <p:nvPr/>
        </p:nvSpPr>
        <p:spPr>
          <a:xfrm>
            <a:off x="3046769" y="2959490"/>
            <a:ext cx="482824"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C03F93C2-2529-6CC6-4603-E6582AC0A53C}"/>
              </a:ext>
            </a:extLst>
          </p:cNvPr>
          <p:cNvSpPr/>
          <p:nvPr/>
        </p:nvSpPr>
        <p:spPr>
          <a:xfrm>
            <a:off x="3288181" y="3500438"/>
            <a:ext cx="2074466" cy="2052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2AA21E5B-C6B3-5330-BA11-33D3BFF00D78}"/>
              </a:ext>
            </a:extLst>
          </p:cNvPr>
          <p:cNvCxnSpPr>
            <a:cxnSpLocks/>
          </p:cNvCxnSpPr>
          <p:nvPr/>
        </p:nvCxnSpPr>
        <p:spPr>
          <a:xfrm>
            <a:off x="3655208" y="4231894"/>
            <a:ext cx="75866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26" name="Rectangle 25">
            <a:extLst>
              <a:ext uri="{FF2B5EF4-FFF2-40B4-BE49-F238E27FC236}">
                <a16:creationId xmlns:a16="http://schemas.microsoft.com/office/drawing/2014/main" id="{4D5B734B-A30D-0C8C-1FC2-4D965EEC7BC1}"/>
              </a:ext>
            </a:extLst>
          </p:cNvPr>
          <p:cNvSpPr/>
          <p:nvPr/>
        </p:nvSpPr>
        <p:spPr>
          <a:xfrm>
            <a:off x="3103696" y="5053055"/>
            <a:ext cx="1225458" cy="20523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6E9D586-7BFE-9FF1-FB45-8B3BAF2FB039}"/>
              </a:ext>
            </a:extLst>
          </p:cNvPr>
          <p:cNvCxnSpPr>
            <a:cxnSpLocks/>
          </p:cNvCxnSpPr>
          <p:nvPr/>
        </p:nvCxnSpPr>
        <p:spPr>
          <a:xfrm>
            <a:off x="6777689" y="5429323"/>
            <a:ext cx="75866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86850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446984" y="5973567"/>
            <a:ext cx="2426767" cy="406484"/>
          </a:xfrm>
          <a:prstGeom prst="rect">
            <a:avLst/>
          </a:prstGeom>
        </p:spPr>
      </p:pic>
      <p:sp>
        <p:nvSpPr>
          <p:cNvPr id="2" name="TextBox 1">
            <a:extLst>
              <a:ext uri="{FF2B5EF4-FFF2-40B4-BE49-F238E27FC236}">
                <a16:creationId xmlns:a16="http://schemas.microsoft.com/office/drawing/2014/main" id="{A6FA96F2-B583-65E9-49AE-7696E6CE607A}"/>
              </a:ext>
            </a:extLst>
          </p:cNvPr>
          <p:cNvSpPr txBox="1"/>
          <p:nvPr/>
        </p:nvSpPr>
        <p:spPr>
          <a:xfrm>
            <a:off x="0" y="2127927"/>
            <a:ext cx="12192000" cy="523220"/>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Minimum Notice Periods </a:t>
            </a:r>
            <a:endParaRPr lang="en-US" sz="5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C827030-E243-9C80-8B98-21464DF4656A}"/>
              </a:ext>
            </a:extLst>
          </p:cNvPr>
          <p:cNvSpPr txBox="1"/>
          <p:nvPr/>
        </p:nvSpPr>
        <p:spPr>
          <a:xfrm>
            <a:off x="2408177" y="2851056"/>
            <a:ext cx="8827545" cy="1881925"/>
          </a:xfrm>
          <a:prstGeom prst="rect">
            <a:avLst/>
          </a:prstGeom>
          <a:noFill/>
        </p:spPr>
        <p:txBody>
          <a:bodyPr wrap="square">
            <a:spAutoFit/>
          </a:bodyPr>
          <a:lstStyle/>
          <a:p>
            <a:pPr marL="342900" lvl="0" indent="-342900">
              <a:lnSpc>
                <a:spcPct val="150000"/>
              </a:lnSpc>
              <a:buClr>
                <a:srgbClr val="FF0000"/>
              </a:buClr>
              <a:buFont typeface="Wingdings" pitchFamily="2" charset="2"/>
              <a:buChar char="§"/>
            </a:pP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4 categories: </a:t>
            </a:r>
            <a:r>
              <a:rPr lang="en-GB" sz="2000" kern="100" dirty="0">
                <a:latin typeface="Arial" panose="020B0604020202020204" pitchFamily="34" charset="0"/>
                <a:ea typeface="Calibri" panose="020F0502020204030204" pitchFamily="34" charset="0"/>
                <a:cs typeface="Arial" panose="020B0604020202020204" pitchFamily="34" charset="0"/>
              </a:rPr>
              <a:t>4 months; 2 months; 4 weeks or 2 weeks</a:t>
            </a:r>
          </a:p>
          <a:p>
            <a:pPr marL="342900" lvl="0" indent="-342900">
              <a:lnSpc>
                <a:spcPct val="150000"/>
              </a:lnSpc>
              <a:buClr>
                <a:srgbClr val="FF0000"/>
              </a:buClr>
              <a:buFont typeface="Wingdings" pitchFamily="2" charset="2"/>
              <a:buChar char="§"/>
            </a:pP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Grounds 1 &amp; 1</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A: </a:t>
            </a:r>
            <a:r>
              <a:rPr lang="en-GB" sz="2000" kern="100" dirty="0">
                <a:latin typeface="Arial" panose="020B0604020202020204" pitchFamily="34" charset="0"/>
                <a:ea typeface="Calibri" panose="020F0502020204030204" pitchFamily="34" charset="0"/>
                <a:cs typeface="Arial" panose="020B0604020202020204" pitchFamily="34" charset="0"/>
              </a:rPr>
              <a:t>4 months </a:t>
            </a:r>
          </a:p>
          <a:p>
            <a:pPr marL="342900" lvl="0" indent="-342900">
              <a:lnSpc>
                <a:spcPct val="150000"/>
              </a:lnSpc>
              <a:buClr>
                <a:srgbClr val="FF0000"/>
              </a:buClr>
              <a:buFont typeface="Wingdings" pitchFamily="2" charset="2"/>
              <a:buChar char="§"/>
            </a:pP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G</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round 8: </a:t>
            </a:r>
            <a:r>
              <a:rPr lang="en-GB" sz="2000" kern="100" dirty="0">
                <a:latin typeface="Arial" panose="020B0604020202020204" pitchFamily="34" charset="0"/>
                <a:ea typeface="Calibri" panose="020F0502020204030204" pitchFamily="34" charset="0"/>
                <a:cs typeface="Arial" panose="020B0604020202020204" pitchFamily="34" charset="0"/>
              </a:rPr>
              <a:t>4 weeks </a:t>
            </a:r>
          </a:p>
          <a:p>
            <a:pPr marL="342900" lvl="0" indent="-342900">
              <a:lnSpc>
                <a:spcPct val="150000"/>
              </a:lnSpc>
              <a:buClr>
                <a:srgbClr val="FF0000"/>
              </a:buClr>
              <a:buFont typeface="Wingdings" pitchFamily="2" charset="2"/>
              <a:buChar char="§"/>
            </a:pP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Ground 12 </a:t>
            </a:r>
            <a:r>
              <a:rPr lang="en-GB" sz="2000" kern="100" dirty="0">
                <a:effectLst/>
                <a:latin typeface="Arial" panose="020B0604020202020204" pitchFamily="34" charset="0"/>
                <a:ea typeface="Calibri" panose="020F0502020204030204" pitchFamily="34" charset="0"/>
                <a:cs typeface="Arial" panose="020B0604020202020204" pitchFamily="34" charset="0"/>
              </a:rPr>
              <a:t>(breach other then non-payment of rent): 2 weeks </a:t>
            </a:r>
          </a:p>
        </p:txBody>
      </p:sp>
    </p:spTree>
    <p:extLst>
      <p:ext uri="{BB962C8B-B14F-4D97-AF65-F5344CB8AC3E}">
        <p14:creationId xmlns:p14="http://schemas.microsoft.com/office/powerpoint/2010/main" val="1996545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E08AAB-FCCB-8E2C-58FE-881A17E2EAEA}"/>
              </a:ext>
            </a:extLst>
          </p:cNvPr>
          <p:cNvSpPr txBox="1"/>
          <p:nvPr/>
        </p:nvSpPr>
        <p:spPr>
          <a:xfrm>
            <a:off x="2873751" y="75915"/>
            <a:ext cx="6096000" cy="646331"/>
          </a:xfrm>
          <a:prstGeom prst="rect">
            <a:avLst/>
          </a:prstGeom>
          <a:solidFill>
            <a:schemeClr val="bg1"/>
          </a:solidFill>
        </p:spPr>
        <p:txBody>
          <a:bodyPr wrap="square">
            <a:spAutoFit/>
          </a:bodyPr>
          <a:lstStyle/>
          <a:p>
            <a:pPr algn="ctr"/>
            <a:endParaRPr lang="en-US" sz="300" b="1" u="sng" dirty="0">
              <a:latin typeface="Arial" panose="020B0604020202020204" pitchFamily="34" charset="0"/>
              <a:cs typeface="Arial" panose="020B0604020202020204" pitchFamily="34" charset="0"/>
            </a:endParaRPr>
          </a:p>
          <a:p>
            <a:pPr algn="ctr"/>
            <a:r>
              <a:rPr lang="en-US" sz="2800" b="1" u="sng" dirty="0">
                <a:solidFill>
                  <a:srgbClr val="01583F"/>
                </a:solidFill>
                <a:latin typeface="Arial" panose="020B0604020202020204" pitchFamily="34" charset="0"/>
                <a:cs typeface="Arial" panose="020B0604020202020204" pitchFamily="34" charset="0"/>
              </a:rPr>
              <a:t>Existing Grounds</a:t>
            </a:r>
          </a:p>
          <a:p>
            <a:pPr algn="ctr"/>
            <a:r>
              <a:rPr lang="en-US" sz="500" b="1" u="sng" dirty="0">
                <a:latin typeface="Arial" panose="020B0604020202020204" pitchFamily="34" charset="0"/>
                <a:cs typeface="Arial" panose="020B0604020202020204" pitchFamily="34" charset="0"/>
              </a:rPr>
              <a:t> </a:t>
            </a:r>
          </a:p>
        </p:txBody>
      </p:sp>
      <p:pic>
        <p:nvPicPr>
          <p:cNvPr id="13" name="Picture 12">
            <a:extLst>
              <a:ext uri="{FF2B5EF4-FFF2-40B4-BE49-F238E27FC236}">
                <a16:creationId xmlns:a16="http://schemas.microsoft.com/office/drawing/2014/main" id="{50CDCA7F-12A7-B7A3-B85D-18D287E3DD4E}"/>
              </a:ext>
            </a:extLst>
          </p:cNvPr>
          <p:cNvPicPr>
            <a:picLocks noChangeAspect="1"/>
          </p:cNvPicPr>
          <p:nvPr/>
        </p:nvPicPr>
        <p:blipFill>
          <a:blip r:embed="rId3"/>
          <a:stretch>
            <a:fillRect/>
          </a:stretch>
        </p:blipFill>
        <p:spPr>
          <a:xfrm>
            <a:off x="280729" y="6025521"/>
            <a:ext cx="2426767" cy="406484"/>
          </a:xfrm>
          <a:prstGeom prst="rect">
            <a:avLst/>
          </a:prstGeom>
        </p:spPr>
      </p:pic>
      <p:pic>
        <p:nvPicPr>
          <p:cNvPr id="3" name="Picture 2">
            <a:extLst>
              <a:ext uri="{FF2B5EF4-FFF2-40B4-BE49-F238E27FC236}">
                <a16:creationId xmlns:a16="http://schemas.microsoft.com/office/drawing/2014/main" id="{4C37AB15-764D-D367-276E-BE9456065088}"/>
              </a:ext>
            </a:extLst>
          </p:cNvPr>
          <p:cNvPicPr>
            <a:picLocks noChangeAspect="1"/>
          </p:cNvPicPr>
          <p:nvPr/>
        </p:nvPicPr>
        <p:blipFill rotWithShape="1">
          <a:blip r:embed="rId4"/>
          <a:srcRect t="1369"/>
          <a:stretch/>
        </p:blipFill>
        <p:spPr>
          <a:xfrm>
            <a:off x="99425" y="956901"/>
            <a:ext cx="3937000" cy="4759937"/>
          </a:xfrm>
          <a:prstGeom prst="rect">
            <a:avLst/>
          </a:prstGeom>
        </p:spPr>
      </p:pic>
      <p:pic>
        <p:nvPicPr>
          <p:cNvPr id="6" name="Picture 5">
            <a:extLst>
              <a:ext uri="{FF2B5EF4-FFF2-40B4-BE49-F238E27FC236}">
                <a16:creationId xmlns:a16="http://schemas.microsoft.com/office/drawing/2014/main" id="{5B153292-BFAD-4D85-71F6-72BDA534707C}"/>
              </a:ext>
            </a:extLst>
          </p:cNvPr>
          <p:cNvPicPr>
            <a:picLocks noChangeAspect="1"/>
          </p:cNvPicPr>
          <p:nvPr/>
        </p:nvPicPr>
        <p:blipFill>
          <a:blip r:embed="rId5"/>
          <a:stretch>
            <a:fillRect/>
          </a:stretch>
        </p:blipFill>
        <p:spPr>
          <a:xfrm>
            <a:off x="4156363" y="808038"/>
            <a:ext cx="3733800" cy="5384800"/>
          </a:xfrm>
          <a:prstGeom prst="rect">
            <a:avLst/>
          </a:prstGeom>
        </p:spPr>
      </p:pic>
      <p:pic>
        <p:nvPicPr>
          <p:cNvPr id="8" name="Picture 7">
            <a:extLst>
              <a:ext uri="{FF2B5EF4-FFF2-40B4-BE49-F238E27FC236}">
                <a16:creationId xmlns:a16="http://schemas.microsoft.com/office/drawing/2014/main" id="{AADD0DD6-D1CF-7E4F-48DB-C9EF2E93AF9E}"/>
              </a:ext>
            </a:extLst>
          </p:cNvPr>
          <p:cNvPicPr>
            <a:picLocks noChangeAspect="1"/>
          </p:cNvPicPr>
          <p:nvPr/>
        </p:nvPicPr>
        <p:blipFill>
          <a:blip r:embed="rId6"/>
          <a:stretch>
            <a:fillRect/>
          </a:stretch>
        </p:blipFill>
        <p:spPr>
          <a:xfrm>
            <a:off x="8010101" y="808038"/>
            <a:ext cx="3683000" cy="5270500"/>
          </a:xfrm>
          <a:prstGeom prst="rect">
            <a:avLst/>
          </a:prstGeom>
        </p:spPr>
      </p:pic>
      <p:sp>
        <p:nvSpPr>
          <p:cNvPr id="9" name="Rectangle 8">
            <a:extLst>
              <a:ext uri="{FF2B5EF4-FFF2-40B4-BE49-F238E27FC236}">
                <a16:creationId xmlns:a16="http://schemas.microsoft.com/office/drawing/2014/main" id="{6F0F6149-67E1-BEE4-C2FC-9ADB0F9A6901}"/>
              </a:ext>
            </a:extLst>
          </p:cNvPr>
          <p:cNvSpPr/>
          <p:nvPr/>
        </p:nvSpPr>
        <p:spPr>
          <a:xfrm>
            <a:off x="280729" y="2382837"/>
            <a:ext cx="3588538" cy="24182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BDACBE-2790-FC1C-A6C9-6F002D902F86}"/>
              </a:ext>
            </a:extLst>
          </p:cNvPr>
          <p:cNvSpPr/>
          <p:nvPr/>
        </p:nvSpPr>
        <p:spPr>
          <a:xfrm>
            <a:off x="8148047" y="5716838"/>
            <a:ext cx="3442820" cy="3617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305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446984" y="5973567"/>
            <a:ext cx="2426767" cy="406484"/>
          </a:xfrm>
          <a:prstGeom prst="rect">
            <a:avLst/>
          </a:prstGeom>
        </p:spPr>
      </p:pic>
      <p:sp>
        <p:nvSpPr>
          <p:cNvPr id="2" name="TextBox 1">
            <a:extLst>
              <a:ext uri="{FF2B5EF4-FFF2-40B4-BE49-F238E27FC236}">
                <a16:creationId xmlns:a16="http://schemas.microsoft.com/office/drawing/2014/main" id="{A6FA96F2-B583-65E9-49AE-7696E6CE607A}"/>
              </a:ext>
            </a:extLst>
          </p:cNvPr>
          <p:cNvSpPr txBox="1"/>
          <p:nvPr/>
        </p:nvSpPr>
        <p:spPr>
          <a:xfrm>
            <a:off x="0" y="2235503"/>
            <a:ext cx="12192000" cy="615553"/>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Existing Grounds</a:t>
            </a:r>
            <a:endParaRPr lang="en-US" sz="2800" b="1" dirty="0">
              <a:latin typeface="Arial" panose="020B0604020202020204" pitchFamily="34" charset="0"/>
              <a:cs typeface="Arial" panose="020B0604020202020204" pitchFamily="34" charset="0"/>
            </a:endParaRPr>
          </a:p>
          <a:p>
            <a:pPr algn="ctr"/>
            <a:endParaRPr lang="en-US" sz="5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C827030-E243-9C80-8B98-21464DF4656A}"/>
              </a:ext>
            </a:extLst>
          </p:cNvPr>
          <p:cNvSpPr txBox="1"/>
          <p:nvPr/>
        </p:nvSpPr>
        <p:spPr>
          <a:xfrm>
            <a:off x="3364455" y="2851056"/>
            <a:ext cx="8827545" cy="1420261"/>
          </a:xfrm>
          <a:prstGeom prst="rect">
            <a:avLst/>
          </a:prstGeom>
          <a:noFill/>
        </p:spPr>
        <p:txBody>
          <a:bodyPr wrap="square">
            <a:spAutoFit/>
          </a:bodyPr>
          <a:lstStyle/>
          <a:p>
            <a:pPr marL="342900" lvl="0" indent="-342900">
              <a:lnSpc>
                <a:spcPct val="150000"/>
              </a:lnSpc>
              <a:buClr>
                <a:srgbClr val="FF0000"/>
              </a:buClr>
              <a:buFont typeface="Wingdings" pitchFamily="2" charset="2"/>
              <a:buChar char="§"/>
            </a:pP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Explanatory N</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otes </a:t>
            </a:r>
            <a:r>
              <a:rPr lang="en-GB" sz="2000" kern="100" dirty="0">
                <a:latin typeface="Arial" panose="020B0604020202020204" pitchFamily="34" charset="0"/>
                <a:ea typeface="Calibri" panose="020F0502020204030204" pitchFamily="34" charset="0"/>
                <a:cs typeface="Arial" panose="020B0604020202020204" pitchFamily="34" charset="0"/>
              </a:rPr>
              <a:t>to </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rPr>
              <a:t>*Bill*</a:t>
            </a:r>
            <a:r>
              <a:rPr lang="en-GB" sz="2000" kern="100" dirty="0">
                <a:latin typeface="Arial" panose="020B0604020202020204" pitchFamily="34" charset="0"/>
                <a:ea typeface="Calibri" panose="020F0502020204030204" pitchFamily="34" charset="0"/>
                <a:cs typeface="Arial" panose="020B0604020202020204" pitchFamily="34" charset="0"/>
              </a:rPr>
              <a:t>: </a:t>
            </a:r>
            <a:r>
              <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hlinkClick r:id="rId4"/>
              </a:rPr>
              <a:t>here</a:t>
            </a:r>
            <a:endParaRPr lang="en-GB" sz="2000" b="1" kern="100" dirty="0">
              <a:solidFill>
                <a:srgbClr val="01583F"/>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Clr>
                <a:srgbClr val="FF0000"/>
              </a:buClr>
              <a:buFont typeface="Wingdings" pitchFamily="2" charset="2"/>
              <a:buChar char="§"/>
            </a:pP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15 January 2025</a:t>
            </a:r>
            <a:r>
              <a:rPr lang="en-GB" sz="2000" b="1" kern="100" dirty="0">
                <a:latin typeface="Arial" panose="020B0604020202020204" pitchFamily="34" charset="0"/>
                <a:ea typeface="Calibri" panose="020F0502020204030204" pitchFamily="34" charset="0"/>
                <a:cs typeface="Arial" panose="020B0604020202020204" pitchFamily="34" charset="0"/>
              </a:rPr>
              <a:t>: </a:t>
            </a:r>
            <a:r>
              <a:rPr lang="en-GB" sz="2000" kern="100" dirty="0">
                <a:effectLst/>
                <a:latin typeface="Arial" panose="020B0604020202020204" pitchFamily="34" charset="0"/>
                <a:ea typeface="Calibri" panose="020F0502020204030204" pitchFamily="34" charset="0"/>
                <a:cs typeface="Arial" panose="020B0604020202020204" pitchFamily="34" charset="0"/>
              </a:rPr>
              <a:t>ma</a:t>
            </a:r>
            <a:r>
              <a:rPr lang="en-GB" sz="2000" kern="100" dirty="0">
                <a:latin typeface="Arial" panose="020B0604020202020204" pitchFamily="34" charset="0"/>
                <a:ea typeface="Calibri" panose="020F0502020204030204" pitchFamily="34" charset="0"/>
                <a:cs typeface="Arial" panose="020B0604020202020204" pitchFamily="34" charset="0"/>
              </a:rPr>
              <a:t>ybe outdated</a:t>
            </a:r>
          </a:p>
          <a:p>
            <a:pPr marL="342900" lvl="0" indent="-342900">
              <a:lnSpc>
                <a:spcPct val="150000"/>
              </a:lnSpc>
              <a:buClr>
                <a:srgbClr val="FF0000"/>
              </a:buClr>
              <a:buFont typeface="Wingdings" pitchFamily="2" charset="2"/>
              <a:buChar char="§"/>
            </a:pPr>
            <a:r>
              <a:rPr lang="en-GB" sz="2000" kern="100" dirty="0">
                <a:effectLst/>
                <a:latin typeface="Arial" panose="020B0604020202020204" pitchFamily="34" charset="0"/>
                <a:ea typeface="Calibri" panose="020F0502020204030204" pitchFamily="34" charset="0"/>
                <a:cs typeface="Arial" panose="020B0604020202020204" pitchFamily="34" charset="0"/>
              </a:rPr>
              <a:t>Review </a:t>
            </a:r>
            <a:r>
              <a:rPr lang="en-GB" sz="2000"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all grounds</a:t>
            </a:r>
            <a:r>
              <a:rPr lang="en-GB" sz="2000" kern="100" dirty="0">
                <a:effectLst/>
                <a:latin typeface="Arial" panose="020B0604020202020204" pitchFamily="34" charset="0"/>
                <a:ea typeface="Calibri" panose="020F0502020204030204" pitchFamily="34" charset="0"/>
                <a:cs typeface="Arial" panose="020B0604020202020204" pitchFamily="34" charset="0"/>
              </a:rPr>
              <a:t>. Not just those in RRA 2025.</a:t>
            </a:r>
          </a:p>
        </p:txBody>
      </p:sp>
    </p:spTree>
    <p:extLst>
      <p:ext uri="{BB962C8B-B14F-4D97-AF65-F5344CB8AC3E}">
        <p14:creationId xmlns:p14="http://schemas.microsoft.com/office/powerpoint/2010/main" val="1028537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E08AAB-FCCB-8E2C-58FE-881A17E2EAEA}"/>
              </a:ext>
            </a:extLst>
          </p:cNvPr>
          <p:cNvSpPr txBox="1"/>
          <p:nvPr/>
        </p:nvSpPr>
        <p:spPr>
          <a:xfrm>
            <a:off x="2873751" y="187122"/>
            <a:ext cx="6096000" cy="646331"/>
          </a:xfrm>
          <a:prstGeom prst="rect">
            <a:avLst/>
          </a:prstGeom>
          <a:solidFill>
            <a:schemeClr val="bg1"/>
          </a:solidFill>
        </p:spPr>
        <p:txBody>
          <a:bodyPr wrap="square">
            <a:spAutoFit/>
          </a:bodyPr>
          <a:lstStyle/>
          <a:p>
            <a:pPr algn="ctr"/>
            <a:endParaRPr lang="en-US" sz="300" b="1" u="sng" dirty="0">
              <a:latin typeface="Arial" panose="020B0604020202020204" pitchFamily="34" charset="0"/>
              <a:cs typeface="Arial" panose="020B0604020202020204" pitchFamily="34" charset="0"/>
            </a:endParaRPr>
          </a:p>
          <a:p>
            <a:pPr algn="ctr"/>
            <a:r>
              <a:rPr lang="en-US" sz="2800" b="1" u="sng" dirty="0">
                <a:solidFill>
                  <a:srgbClr val="01583F"/>
                </a:solidFill>
                <a:latin typeface="Arial" panose="020B0604020202020204" pitchFamily="34" charset="0"/>
                <a:cs typeface="Arial" panose="020B0604020202020204" pitchFamily="34" charset="0"/>
              </a:rPr>
              <a:t>Deposit Rules</a:t>
            </a:r>
          </a:p>
          <a:p>
            <a:pPr algn="ctr"/>
            <a:r>
              <a:rPr lang="en-US" sz="500" b="1" u="sng" dirty="0">
                <a:latin typeface="Arial" panose="020B0604020202020204" pitchFamily="34" charset="0"/>
                <a:cs typeface="Arial" panose="020B0604020202020204" pitchFamily="34" charset="0"/>
              </a:rPr>
              <a:t> </a:t>
            </a:r>
          </a:p>
        </p:txBody>
      </p:sp>
      <p:pic>
        <p:nvPicPr>
          <p:cNvPr id="13" name="Picture 12">
            <a:extLst>
              <a:ext uri="{FF2B5EF4-FFF2-40B4-BE49-F238E27FC236}">
                <a16:creationId xmlns:a16="http://schemas.microsoft.com/office/drawing/2014/main" id="{50CDCA7F-12A7-B7A3-B85D-18D287E3DD4E}"/>
              </a:ext>
            </a:extLst>
          </p:cNvPr>
          <p:cNvPicPr>
            <a:picLocks noChangeAspect="1"/>
          </p:cNvPicPr>
          <p:nvPr/>
        </p:nvPicPr>
        <p:blipFill>
          <a:blip r:embed="rId3"/>
          <a:stretch>
            <a:fillRect/>
          </a:stretch>
        </p:blipFill>
        <p:spPr>
          <a:xfrm>
            <a:off x="280729" y="6025521"/>
            <a:ext cx="2426767" cy="406484"/>
          </a:xfrm>
          <a:prstGeom prst="rect">
            <a:avLst/>
          </a:prstGeom>
        </p:spPr>
      </p:pic>
      <p:pic>
        <p:nvPicPr>
          <p:cNvPr id="5" name="Picture 4">
            <a:extLst>
              <a:ext uri="{FF2B5EF4-FFF2-40B4-BE49-F238E27FC236}">
                <a16:creationId xmlns:a16="http://schemas.microsoft.com/office/drawing/2014/main" id="{E67C24B7-6DDE-72CF-97E9-5D4804F6CA78}"/>
              </a:ext>
            </a:extLst>
          </p:cNvPr>
          <p:cNvPicPr>
            <a:picLocks noChangeAspect="1"/>
          </p:cNvPicPr>
          <p:nvPr/>
        </p:nvPicPr>
        <p:blipFill>
          <a:blip r:embed="rId4"/>
          <a:stretch>
            <a:fillRect/>
          </a:stretch>
        </p:blipFill>
        <p:spPr>
          <a:xfrm>
            <a:off x="280729" y="1468902"/>
            <a:ext cx="5731654" cy="4116228"/>
          </a:xfrm>
          <a:prstGeom prst="rect">
            <a:avLst/>
          </a:prstGeom>
        </p:spPr>
      </p:pic>
      <p:pic>
        <p:nvPicPr>
          <p:cNvPr id="11" name="Picture 10">
            <a:extLst>
              <a:ext uri="{FF2B5EF4-FFF2-40B4-BE49-F238E27FC236}">
                <a16:creationId xmlns:a16="http://schemas.microsoft.com/office/drawing/2014/main" id="{8442B487-A8E3-5E76-586E-1E4ED0D9F2AC}"/>
              </a:ext>
            </a:extLst>
          </p:cNvPr>
          <p:cNvPicPr>
            <a:picLocks noChangeAspect="1"/>
          </p:cNvPicPr>
          <p:nvPr/>
        </p:nvPicPr>
        <p:blipFill>
          <a:blip r:embed="rId5"/>
          <a:stretch>
            <a:fillRect/>
          </a:stretch>
        </p:blipFill>
        <p:spPr>
          <a:xfrm>
            <a:off x="6352444" y="1921421"/>
            <a:ext cx="5234614" cy="2471901"/>
          </a:xfrm>
          <a:prstGeom prst="rect">
            <a:avLst/>
          </a:prstGeom>
        </p:spPr>
      </p:pic>
      <p:sp>
        <p:nvSpPr>
          <p:cNvPr id="12" name="TextBox 11">
            <a:extLst>
              <a:ext uri="{FF2B5EF4-FFF2-40B4-BE49-F238E27FC236}">
                <a16:creationId xmlns:a16="http://schemas.microsoft.com/office/drawing/2014/main" id="{53734A95-B66A-B6E1-9927-B8AD1839FFDE}"/>
              </a:ext>
            </a:extLst>
          </p:cNvPr>
          <p:cNvSpPr txBox="1"/>
          <p:nvPr/>
        </p:nvSpPr>
        <p:spPr>
          <a:xfrm>
            <a:off x="350128" y="793305"/>
            <a:ext cx="3392275" cy="369332"/>
          </a:xfrm>
          <a:prstGeom prst="rect">
            <a:avLst/>
          </a:prstGeom>
          <a:noFill/>
        </p:spPr>
        <p:txBody>
          <a:bodyPr wrap="none" rtlCol="0">
            <a:spAutoFit/>
          </a:bodyPr>
          <a:lstStyle/>
          <a:p>
            <a:r>
              <a:rPr lang="en-US" u="sng" dirty="0">
                <a:latin typeface="Times New Roman" panose="02020603050405020304" pitchFamily="18" charset="0"/>
                <a:cs typeface="Times New Roman" panose="02020603050405020304" pitchFamily="18" charset="0"/>
              </a:rPr>
              <a:t>s. 26(5), Renters’ Rights Act 2025:</a:t>
            </a:r>
          </a:p>
        </p:txBody>
      </p:sp>
      <p:cxnSp>
        <p:nvCxnSpPr>
          <p:cNvPr id="14" name="Straight Connector 13">
            <a:extLst>
              <a:ext uri="{FF2B5EF4-FFF2-40B4-BE49-F238E27FC236}">
                <a16:creationId xmlns:a16="http://schemas.microsoft.com/office/drawing/2014/main" id="{A37C9A87-336F-2E15-C15B-CEABCBBC2662}"/>
              </a:ext>
            </a:extLst>
          </p:cNvPr>
          <p:cNvCxnSpPr>
            <a:cxnSpLocks/>
          </p:cNvCxnSpPr>
          <p:nvPr/>
        </p:nvCxnSpPr>
        <p:spPr>
          <a:xfrm>
            <a:off x="1211426" y="2185622"/>
            <a:ext cx="2530977"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F5AC8DE1-2B22-199F-61ED-A31F387F9A98}"/>
              </a:ext>
            </a:extLst>
          </p:cNvPr>
          <p:cNvCxnSpPr>
            <a:cxnSpLocks/>
          </p:cNvCxnSpPr>
          <p:nvPr/>
        </p:nvCxnSpPr>
        <p:spPr>
          <a:xfrm>
            <a:off x="1847303" y="2348533"/>
            <a:ext cx="3271236"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85A31197-8011-F187-B2E3-BA0082D41A2E}"/>
              </a:ext>
            </a:extLst>
          </p:cNvPr>
          <p:cNvCxnSpPr>
            <a:cxnSpLocks/>
          </p:cNvCxnSpPr>
          <p:nvPr/>
        </p:nvCxnSpPr>
        <p:spPr>
          <a:xfrm>
            <a:off x="4259427" y="2532464"/>
            <a:ext cx="1374118"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C384AF39-D4A3-AAD4-3024-4670BE5C389A}"/>
              </a:ext>
            </a:extLst>
          </p:cNvPr>
          <p:cNvCxnSpPr>
            <a:cxnSpLocks/>
          </p:cNvCxnSpPr>
          <p:nvPr/>
        </p:nvCxnSpPr>
        <p:spPr>
          <a:xfrm>
            <a:off x="1211426" y="2695375"/>
            <a:ext cx="3570781"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F532B370-25AE-0587-1DAC-9CBAC262F4B3}"/>
              </a:ext>
            </a:extLst>
          </p:cNvPr>
          <p:cNvCxnSpPr>
            <a:cxnSpLocks/>
          </p:cNvCxnSpPr>
          <p:nvPr/>
        </p:nvCxnSpPr>
        <p:spPr>
          <a:xfrm>
            <a:off x="1211426" y="2968643"/>
            <a:ext cx="2530977"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BC950ABE-77B0-6B65-8092-297CF85F6A26}"/>
              </a:ext>
            </a:extLst>
          </p:cNvPr>
          <p:cNvCxnSpPr>
            <a:cxnSpLocks/>
          </p:cNvCxnSpPr>
          <p:nvPr/>
        </p:nvCxnSpPr>
        <p:spPr>
          <a:xfrm>
            <a:off x="1847303" y="3131555"/>
            <a:ext cx="3271236"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DB2293DB-2A25-B010-A113-719794A09EAD}"/>
              </a:ext>
            </a:extLst>
          </p:cNvPr>
          <p:cNvCxnSpPr>
            <a:cxnSpLocks/>
          </p:cNvCxnSpPr>
          <p:nvPr/>
        </p:nvCxnSpPr>
        <p:spPr>
          <a:xfrm>
            <a:off x="3949372" y="3325995"/>
            <a:ext cx="168417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41346D7E-AF33-4032-D3B1-F7E7D7D90876}"/>
              </a:ext>
            </a:extLst>
          </p:cNvPr>
          <p:cNvCxnSpPr>
            <a:cxnSpLocks/>
          </p:cNvCxnSpPr>
          <p:nvPr/>
        </p:nvCxnSpPr>
        <p:spPr>
          <a:xfrm>
            <a:off x="1189578" y="3479418"/>
            <a:ext cx="4443967"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19960FCF-7949-7546-4AF0-CCBDAE54D470}"/>
              </a:ext>
            </a:extLst>
          </p:cNvPr>
          <p:cNvCxnSpPr>
            <a:cxnSpLocks/>
          </p:cNvCxnSpPr>
          <p:nvPr/>
        </p:nvCxnSpPr>
        <p:spPr>
          <a:xfrm>
            <a:off x="1189578" y="3673860"/>
            <a:ext cx="4443967"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756D14A6-5012-65E4-18D0-892E02A6637F}"/>
              </a:ext>
            </a:extLst>
          </p:cNvPr>
          <p:cNvCxnSpPr>
            <a:cxnSpLocks/>
          </p:cNvCxnSpPr>
          <p:nvPr/>
        </p:nvCxnSpPr>
        <p:spPr>
          <a:xfrm>
            <a:off x="1189578" y="3842025"/>
            <a:ext cx="275979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0EEBA238-B8B5-F877-2214-FF73279EC882}"/>
              </a:ext>
            </a:extLst>
          </p:cNvPr>
          <p:cNvCxnSpPr>
            <a:cxnSpLocks/>
          </p:cNvCxnSpPr>
          <p:nvPr/>
        </p:nvCxnSpPr>
        <p:spPr>
          <a:xfrm>
            <a:off x="3949372" y="4613912"/>
            <a:ext cx="1706021"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FACAAA14-2DA1-E93E-F01C-747FEC033EC2}"/>
              </a:ext>
            </a:extLst>
          </p:cNvPr>
          <p:cNvCxnSpPr>
            <a:cxnSpLocks/>
          </p:cNvCxnSpPr>
          <p:nvPr/>
        </p:nvCxnSpPr>
        <p:spPr>
          <a:xfrm>
            <a:off x="1211426" y="4266410"/>
            <a:ext cx="2530977"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A13A57CD-D039-9FE3-08B1-CFB1EE2D333A}"/>
              </a:ext>
            </a:extLst>
          </p:cNvPr>
          <p:cNvCxnSpPr>
            <a:cxnSpLocks/>
          </p:cNvCxnSpPr>
          <p:nvPr/>
        </p:nvCxnSpPr>
        <p:spPr>
          <a:xfrm>
            <a:off x="1847303" y="4436136"/>
            <a:ext cx="3271236"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5AE2692F-728E-F69D-A457-A1377A3563EE}"/>
              </a:ext>
            </a:extLst>
          </p:cNvPr>
          <p:cNvCxnSpPr>
            <a:cxnSpLocks/>
          </p:cNvCxnSpPr>
          <p:nvPr/>
        </p:nvCxnSpPr>
        <p:spPr>
          <a:xfrm>
            <a:off x="1211426" y="4784421"/>
            <a:ext cx="3233825"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37" name="Rectangle 36">
            <a:extLst>
              <a:ext uri="{FF2B5EF4-FFF2-40B4-BE49-F238E27FC236}">
                <a16:creationId xmlns:a16="http://schemas.microsoft.com/office/drawing/2014/main" id="{256252B4-66B4-CCDC-56F9-CBDFA127D7A1}"/>
              </a:ext>
            </a:extLst>
          </p:cNvPr>
          <p:cNvSpPr/>
          <p:nvPr/>
        </p:nvSpPr>
        <p:spPr>
          <a:xfrm>
            <a:off x="342326" y="1326698"/>
            <a:ext cx="5534039" cy="4442089"/>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2EADC4D6-D9A8-92E4-600F-A1D26961888F}"/>
              </a:ext>
            </a:extLst>
          </p:cNvPr>
          <p:cNvCxnSpPr>
            <a:cxnSpLocks/>
          </p:cNvCxnSpPr>
          <p:nvPr/>
        </p:nvCxnSpPr>
        <p:spPr>
          <a:xfrm>
            <a:off x="6829907" y="2165302"/>
            <a:ext cx="228361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5B7060A7-82E3-3547-A735-407AFCD9BAB4}"/>
              </a:ext>
            </a:extLst>
          </p:cNvPr>
          <p:cNvCxnSpPr>
            <a:cxnSpLocks/>
          </p:cNvCxnSpPr>
          <p:nvPr/>
        </p:nvCxnSpPr>
        <p:spPr>
          <a:xfrm>
            <a:off x="7307427" y="2378662"/>
            <a:ext cx="392953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EFD2931A-E646-C679-EEA7-D46368CC63BE}"/>
              </a:ext>
            </a:extLst>
          </p:cNvPr>
          <p:cNvCxnSpPr>
            <a:cxnSpLocks/>
          </p:cNvCxnSpPr>
          <p:nvPr/>
        </p:nvCxnSpPr>
        <p:spPr>
          <a:xfrm>
            <a:off x="7657525" y="2562944"/>
            <a:ext cx="2024955"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4F21339F-7DF6-4856-5AF1-803DDAEC1BA8}"/>
              </a:ext>
            </a:extLst>
          </p:cNvPr>
          <p:cNvCxnSpPr>
            <a:cxnSpLocks/>
          </p:cNvCxnSpPr>
          <p:nvPr/>
        </p:nvCxnSpPr>
        <p:spPr>
          <a:xfrm>
            <a:off x="7535605" y="2930627"/>
            <a:ext cx="3894395"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8AF3F8BC-9B8F-6F15-83F1-88B90C6E72CE}"/>
              </a:ext>
            </a:extLst>
          </p:cNvPr>
          <p:cNvCxnSpPr>
            <a:cxnSpLocks/>
          </p:cNvCxnSpPr>
          <p:nvPr/>
        </p:nvCxnSpPr>
        <p:spPr>
          <a:xfrm>
            <a:off x="7307427" y="3131555"/>
            <a:ext cx="3894395"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AA46BA4E-04B8-01C9-DCBB-AC0CA0F5C75E}"/>
              </a:ext>
            </a:extLst>
          </p:cNvPr>
          <p:cNvCxnSpPr>
            <a:cxnSpLocks/>
          </p:cNvCxnSpPr>
          <p:nvPr/>
        </p:nvCxnSpPr>
        <p:spPr>
          <a:xfrm>
            <a:off x="7307427" y="3315835"/>
            <a:ext cx="142001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B493BCF0-9BD6-24C8-CE5A-6F0CBF9FF634}"/>
              </a:ext>
            </a:extLst>
          </p:cNvPr>
          <p:cNvCxnSpPr>
            <a:cxnSpLocks/>
          </p:cNvCxnSpPr>
          <p:nvPr/>
        </p:nvCxnSpPr>
        <p:spPr>
          <a:xfrm>
            <a:off x="6829907" y="3579995"/>
            <a:ext cx="132857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719CD783-62B4-6411-2541-2DCD2BB24B87}"/>
              </a:ext>
            </a:extLst>
          </p:cNvPr>
          <p:cNvCxnSpPr>
            <a:cxnSpLocks/>
          </p:cNvCxnSpPr>
          <p:nvPr/>
        </p:nvCxnSpPr>
        <p:spPr>
          <a:xfrm>
            <a:off x="10812627" y="3579995"/>
            <a:ext cx="61737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E98BFD22-C2B0-AEA9-CC6D-E25D2C1A1D43}"/>
              </a:ext>
            </a:extLst>
          </p:cNvPr>
          <p:cNvCxnSpPr>
            <a:cxnSpLocks/>
          </p:cNvCxnSpPr>
          <p:nvPr/>
        </p:nvCxnSpPr>
        <p:spPr>
          <a:xfrm>
            <a:off x="6829907" y="3770905"/>
            <a:ext cx="140985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55" name="Straight Connector 54">
            <a:extLst>
              <a:ext uri="{FF2B5EF4-FFF2-40B4-BE49-F238E27FC236}">
                <a16:creationId xmlns:a16="http://schemas.microsoft.com/office/drawing/2014/main" id="{D9E50774-477B-6A20-10DA-EFB427E4E7E8}"/>
              </a:ext>
            </a:extLst>
          </p:cNvPr>
          <p:cNvCxnSpPr>
            <a:cxnSpLocks/>
          </p:cNvCxnSpPr>
          <p:nvPr/>
        </p:nvCxnSpPr>
        <p:spPr>
          <a:xfrm>
            <a:off x="10233507" y="3762290"/>
            <a:ext cx="119649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57" name="Straight Connector 56">
            <a:extLst>
              <a:ext uri="{FF2B5EF4-FFF2-40B4-BE49-F238E27FC236}">
                <a16:creationId xmlns:a16="http://schemas.microsoft.com/office/drawing/2014/main" id="{947F6F0A-9CE0-B3CC-93DD-41CD2410278D}"/>
              </a:ext>
            </a:extLst>
          </p:cNvPr>
          <p:cNvCxnSpPr>
            <a:cxnSpLocks/>
          </p:cNvCxnSpPr>
          <p:nvPr/>
        </p:nvCxnSpPr>
        <p:spPr>
          <a:xfrm>
            <a:off x="6829907" y="4107730"/>
            <a:ext cx="4600093"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68" name="Straight Connector 67">
            <a:extLst>
              <a:ext uri="{FF2B5EF4-FFF2-40B4-BE49-F238E27FC236}">
                <a16:creationId xmlns:a16="http://schemas.microsoft.com/office/drawing/2014/main" id="{95CFDF3A-9389-5538-E19A-129E5C0E642E}"/>
              </a:ext>
            </a:extLst>
          </p:cNvPr>
          <p:cNvCxnSpPr>
            <a:cxnSpLocks/>
          </p:cNvCxnSpPr>
          <p:nvPr/>
        </p:nvCxnSpPr>
        <p:spPr>
          <a:xfrm>
            <a:off x="6880707" y="4312042"/>
            <a:ext cx="2042131"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70" name="Rectangle 69">
            <a:extLst>
              <a:ext uri="{FF2B5EF4-FFF2-40B4-BE49-F238E27FC236}">
                <a16:creationId xmlns:a16="http://schemas.microsoft.com/office/drawing/2014/main" id="{AE3C1624-EB2C-818F-DFBC-A97922A7C3D2}"/>
              </a:ext>
            </a:extLst>
          </p:cNvPr>
          <p:cNvSpPr/>
          <p:nvPr/>
        </p:nvSpPr>
        <p:spPr>
          <a:xfrm>
            <a:off x="6346500" y="1334729"/>
            <a:ext cx="5534039" cy="4442089"/>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884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446984" y="5973567"/>
            <a:ext cx="2426767" cy="406484"/>
          </a:xfrm>
          <a:prstGeom prst="rect">
            <a:avLst/>
          </a:prstGeom>
        </p:spPr>
      </p:pic>
      <p:sp>
        <p:nvSpPr>
          <p:cNvPr id="2" name="TextBox 1">
            <a:extLst>
              <a:ext uri="{FF2B5EF4-FFF2-40B4-BE49-F238E27FC236}">
                <a16:creationId xmlns:a16="http://schemas.microsoft.com/office/drawing/2014/main" id="{A6FA96F2-B583-65E9-49AE-7696E6CE607A}"/>
              </a:ext>
            </a:extLst>
          </p:cNvPr>
          <p:cNvSpPr txBox="1"/>
          <p:nvPr/>
        </p:nvSpPr>
        <p:spPr>
          <a:xfrm>
            <a:off x="-162560" y="620063"/>
            <a:ext cx="12192000" cy="523220"/>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DEPOSIT RULES</a:t>
            </a:r>
            <a:endParaRPr lang="en-US" sz="5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C827030-E243-9C80-8B98-21464DF4656A}"/>
              </a:ext>
            </a:extLst>
          </p:cNvPr>
          <p:cNvSpPr txBox="1"/>
          <p:nvPr/>
        </p:nvSpPr>
        <p:spPr>
          <a:xfrm>
            <a:off x="2013175" y="1328019"/>
            <a:ext cx="8827545" cy="4126707"/>
          </a:xfrm>
          <a:prstGeom prst="rect">
            <a:avLst/>
          </a:prstGeom>
          <a:noFill/>
        </p:spPr>
        <p:txBody>
          <a:bodyPr wrap="square">
            <a:spAutoFit/>
          </a:bodyPr>
          <a:lstStyle/>
          <a:p>
            <a:pPr>
              <a:lnSpc>
                <a:spcPct val="150000"/>
              </a:lnSpc>
            </a:pPr>
            <a:r>
              <a:rPr lang="en-GB" kern="100" dirty="0">
                <a:effectLst/>
                <a:latin typeface="Arial" panose="020B0604020202020204" pitchFamily="34" charset="0"/>
                <a:ea typeface="Calibri" panose="020F0502020204030204" pitchFamily="34" charset="0"/>
                <a:cs typeface="Arial" panose="020B0604020202020204" pitchFamily="34" charset="0"/>
              </a:rPr>
              <a:t>Court can </a:t>
            </a:r>
            <a:r>
              <a:rPr lang="en-GB" b="1" kern="100" dirty="0">
                <a:effectLst/>
                <a:latin typeface="Arial" panose="020B0604020202020204" pitchFamily="34" charset="0"/>
                <a:ea typeface="Calibri" panose="020F0502020204030204" pitchFamily="34" charset="0"/>
                <a:cs typeface="Arial" panose="020B0604020202020204" pitchFamily="34" charset="0"/>
              </a:rPr>
              <a:t>only grant possession</a:t>
            </a:r>
            <a:r>
              <a:rPr lang="en-GB" kern="100" dirty="0">
                <a:effectLst/>
                <a:latin typeface="Arial" panose="020B0604020202020204" pitchFamily="34" charset="0"/>
                <a:ea typeface="Calibri" panose="020F0502020204030204" pitchFamily="34" charset="0"/>
                <a:cs typeface="Arial" panose="020B0604020202020204" pitchFamily="34" charset="0"/>
              </a:rPr>
              <a:t>, where: </a:t>
            </a:r>
          </a:p>
          <a:p>
            <a:pPr>
              <a:lnSpc>
                <a:spcPct val="150000"/>
              </a:lnSpc>
            </a:pPr>
            <a:endParaRPr lang="en-GB" sz="5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Clr>
                <a:srgbClr val="FF0000"/>
              </a:buClr>
              <a:buFont typeface="Wingdings" pitchFamily="2" charset="2"/>
              <a:buChar char="§"/>
            </a:pPr>
            <a:r>
              <a:rPr lang="en-GB"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Deposit paid </a:t>
            </a:r>
            <a:r>
              <a:rPr lang="en-GB" kern="100" dirty="0">
                <a:effectLst/>
                <a:latin typeface="Arial" panose="020B0604020202020204" pitchFamily="34" charset="0"/>
                <a:ea typeface="Calibri" panose="020F0502020204030204" pitchFamily="34" charset="0"/>
                <a:cs typeface="Arial" panose="020B0604020202020204" pitchFamily="34" charset="0"/>
              </a:rPr>
              <a:t>and: </a:t>
            </a:r>
          </a:p>
          <a:p>
            <a:pPr marL="742950" lvl="1" indent="-285750">
              <a:lnSpc>
                <a:spcPct val="150000"/>
              </a:lnSpc>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held in </a:t>
            </a:r>
            <a:r>
              <a:rPr lang="en-GB"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authorised scheme</a:t>
            </a:r>
          </a:p>
          <a:p>
            <a:pPr marL="742950" lvl="1" indent="-285750">
              <a:lnSpc>
                <a:spcPct val="150000"/>
              </a:lnSpc>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s.213(3) HA 2004 </a:t>
            </a:r>
            <a:r>
              <a:rPr lang="en-GB"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initial requirements complied (</a:t>
            </a:r>
            <a:r>
              <a:rPr lang="en-GB" b="1" i="1" kern="100" dirty="0">
                <a:solidFill>
                  <a:srgbClr val="01583F"/>
                </a:solidFill>
                <a:latin typeface="Arial" panose="020B0604020202020204" pitchFamily="34" charset="0"/>
                <a:ea typeface="Calibri" panose="020F0502020204030204" pitchFamily="34" charset="0"/>
                <a:cs typeface="Arial" panose="020B0604020202020204" pitchFamily="34" charset="0"/>
              </a:rPr>
              <a:t>at any time) </a:t>
            </a:r>
            <a:r>
              <a:rPr lang="en-GB" kern="100" dirty="0">
                <a:effectLst/>
                <a:latin typeface="Arial" panose="020B0604020202020204" pitchFamily="34" charset="0"/>
                <a:ea typeface="Calibri" panose="020F0502020204030204" pitchFamily="34" charset="0"/>
                <a:cs typeface="Arial" panose="020B0604020202020204" pitchFamily="34" charset="0"/>
              </a:rPr>
              <a:t>with </a:t>
            </a:r>
          </a:p>
          <a:p>
            <a:pPr marL="742950" lvl="1" indent="-285750">
              <a:lnSpc>
                <a:spcPct val="150000"/>
              </a:lnSpc>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s.213 (5) and (6)(a) HA 2004 </a:t>
            </a:r>
            <a:r>
              <a:rPr lang="en-GB"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prescribed information given</a:t>
            </a:r>
          </a:p>
          <a:p>
            <a:pPr lvl="1">
              <a:lnSpc>
                <a:spcPct val="150000"/>
              </a:lnSpc>
            </a:pPr>
            <a:endParaRPr lang="en-GB" sz="5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Clr>
                <a:srgbClr val="FF0000"/>
              </a:buClr>
              <a:buFont typeface="Wingdings" pitchFamily="2" charset="2"/>
              <a:buChar char="§"/>
            </a:pPr>
            <a:r>
              <a:rPr lang="en-GB"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Unless</a:t>
            </a:r>
            <a:r>
              <a:rPr lang="en-GB" i="1" kern="100" dirty="0">
                <a:effectLst/>
                <a:latin typeface="Arial" panose="020B0604020202020204" pitchFamily="34" charset="0"/>
                <a:ea typeface="Calibri" panose="020F0502020204030204" pitchFamily="34" charset="0"/>
                <a:cs typeface="Arial" panose="020B0604020202020204" pitchFamily="34" charset="0"/>
              </a:rPr>
              <a:t>: </a:t>
            </a:r>
          </a:p>
          <a:p>
            <a:pPr marL="742950" lvl="1" indent="-285750">
              <a:lnSpc>
                <a:spcPct val="150000"/>
              </a:lnSpc>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Deposit </a:t>
            </a:r>
            <a:r>
              <a:rPr lang="en-GB"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returned in full </a:t>
            </a:r>
            <a:r>
              <a:rPr lang="en-GB" kern="100" dirty="0">
                <a:effectLst/>
                <a:latin typeface="Arial" panose="020B0604020202020204" pitchFamily="34" charset="0"/>
                <a:ea typeface="Calibri" panose="020F0502020204030204" pitchFamily="34" charset="0"/>
                <a:cs typeface="Arial" panose="020B0604020202020204" pitchFamily="34" charset="0"/>
              </a:rPr>
              <a:t>or with </a:t>
            </a:r>
            <a:r>
              <a:rPr lang="en-GB"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agreed deductions </a:t>
            </a:r>
          </a:p>
          <a:p>
            <a:pPr marL="742950" lvl="1" indent="-285750">
              <a:lnSpc>
                <a:spcPct val="150000"/>
              </a:lnSpc>
              <a:buFont typeface="Arial" panose="020B0604020202020204" pitchFamily="34" charset="0"/>
              <a:buChar char="•"/>
            </a:pPr>
            <a:r>
              <a:rPr lang="en-GB" kern="100" dirty="0">
                <a:effectLst/>
                <a:latin typeface="Arial" panose="020B0604020202020204" pitchFamily="34" charset="0"/>
                <a:ea typeface="Calibri" panose="020F0502020204030204" pitchFamily="34" charset="0"/>
                <a:cs typeface="Arial" panose="020B0604020202020204" pitchFamily="34" charset="0"/>
              </a:rPr>
              <a:t>s.214 HA 2004 application made to Court determined/withdrawn/settled</a:t>
            </a:r>
          </a:p>
          <a:p>
            <a:pPr lvl="1">
              <a:lnSpc>
                <a:spcPct val="150000"/>
              </a:lnSpc>
            </a:pPr>
            <a:endParaRPr lang="en-GB" sz="5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Clr>
                <a:srgbClr val="FF0000"/>
              </a:buClr>
              <a:buFont typeface="Wingdings" pitchFamily="2" charset="2"/>
              <a:buChar char="§"/>
            </a:pPr>
            <a:r>
              <a:rPr lang="en-GB" kern="100" dirty="0">
                <a:effectLst/>
                <a:latin typeface="Arial" panose="020B0604020202020204" pitchFamily="34" charset="0"/>
                <a:ea typeface="Calibri" panose="020F0502020204030204" pitchFamily="34" charset="0"/>
                <a:cs typeface="Arial" panose="020B0604020202020204" pitchFamily="34" charset="0"/>
              </a:rPr>
              <a:t>Court cannot grant possession if anything </a:t>
            </a:r>
            <a:r>
              <a:rPr lang="en-GB"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other than money </a:t>
            </a:r>
            <a:r>
              <a:rPr lang="en-GB" kern="100" dirty="0">
                <a:effectLst/>
                <a:latin typeface="Arial" panose="020B0604020202020204" pitchFamily="34" charset="0"/>
                <a:ea typeface="Calibri" panose="020F0502020204030204" pitchFamily="34" charset="0"/>
                <a:cs typeface="Arial" panose="020B0604020202020204" pitchFamily="34" charset="0"/>
              </a:rPr>
              <a:t>held as deposit</a:t>
            </a:r>
          </a:p>
        </p:txBody>
      </p:sp>
    </p:spTree>
    <p:extLst>
      <p:ext uri="{BB962C8B-B14F-4D97-AF65-F5344CB8AC3E}">
        <p14:creationId xmlns:p14="http://schemas.microsoft.com/office/powerpoint/2010/main" val="5074710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E08AAB-FCCB-8E2C-58FE-881A17E2EAEA}"/>
              </a:ext>
            </a:extLst>
          </p:cNvPr>
          <p:cNvSpPr txBox="1"/>
          <p:nvPr/>
        </p:nvSpPr>
        <p:spPr>
          <a:xfrm>
            <a:off x="2873751" y="187122"/>
            <a:ext cx="6096000" cy="646331"/>
          </a:xfrm>
          <a:prstGeom prst="rect">
            <a:avLst/>
          </a:prstGeom>
          <a:solidFill>
            <a:schemeClr val="bg1"/>
          </a:solidFill>
        </p:spPr>
        <p:txBody>
          <a:bodyPr wrap="square">
            <a:spAutoFit/>
          </a:bodyPr>
          <a:lstStyle/>
          <a:p>
            <a:pPr algn="ctr"/>
            <a:endParaRPr lang="en-US" sz="300" b="1" u="sng" dirty="0">
              <a:latin typeface="Arial" panose="020B0604020202020204" pitchFamily="34" charset="0"/>
              <a:cs typeface="Arial" panose="020B0604020202020204" pitchFamily="34" charset="0"/>
            </a:endParaRPr>
          </a:p>
          <a:p>
            <a:pPr algn="ctr"/>
            <a:r>
              <a:rPr lang="en-US" sz="2800" b="1" u="sng" dirty="0">
                <a:solidFill>
                  <a:srgbClr val="01583F"/>
                </a:solidFill>
                <a:latin typeface="Arial" panose="020B0604020202020204" pitchFamily="34" charset="0"/>
                <a:cs typeface="Arial" panose="020B0604020202020204" pitchFamily="34" charset="0"/>
              </a:rPr>
              <a:t>Transitional Period</a:t>
            </a:r>
          </a:p>
          <a:p>
            <a:pPr algn="ctr"/>
            <a:r>
              <a:rPr lang="en-US" sz="500" b="1" u="sng" dirty="0">
                <a:latin typeface="Arial" panose="020B0604020202020204" pitchFamily="34" charset="0"/>
                <a:cs typeface="Arial" panose="020B0604020202020204" pitchFamily="34" charset="0"/>
              </a:rPr>
              <a:t> </a:t>
            </a:r>
          </a:p>
        </p:txBody>
      </p:sp>
      <p:pic>
        <p:nvPicPr>
          <p:cNvPr id="13" name="Picture 12">
            <a:extLst>
              <a:ext uri="{FF2B5EF4-FFF2-40B4-BE49-F238E27FC236}">
                <a16:creationId xmlns:a16="http://schemas.microsoft.com/office/drawing/2014/main" id="{50CDCA7F-12A7-B7A3-B85D-18D287E3DD4E}"/>
              </a:ext>
            </a:extLst>
          </p:cNvPr>
          <p:cNvPicPr>
            <a:picLocks noChangeAspect="1"/>
          </p:cNvPicPr>
          <p:nvPr/>
        </p:nvPicPr>
        <p:blipFill>
          <a:blip r:embed="rId3"/>
          <a:stretch>
            <a:fillRect/>
          </a:stretch>
        </p:blipFill>
        <p:spPr>
          <a:xfrm>
            <a:off x="280729" y="6025521"/>
            <a:ext cx="2426767" cy="406484"/>
          </a:xfrm>
          <a:prstGeom prst="rect">
            <a:avLst/>
          </a:prstGeom>
        </p:spPr>
      </p:pic>
      <p:sp>
        <p:nvSpPr>
          <p:cNvPr id="12" name="TextBox 11">
            <a:extLst>
              <a:ext uri="{FF2B5EF4-FFF2-40B4-BE49-F238E27FC236}">
                <a16:creationId xmlns:a16="http://schemas.microsoft.com/office/drawing/2014/main" id="{53734A95-B66A-B6E1-9927-B8AD1839FFDE}"/>
              </a:ext>
            </a:extLst>
          </p:cNvPr>
          <p:cNvSpPr txBox="1"/>
          <p:nvPr/>
        </p:nvSpPr>
        <p:spPr>
          <a:xfrm>
            <a:off x="431408" y="1070260"/>
            <a:ext cx="3707040" cy="369332"/>
          </a:xfrm>
          <a:prstGeom prst="rect">
            <a:avLst/>
          </a:prstGeom>
          <a:noFill/>
        </p:spPr>
        <p:txBody>
          <a:bodyPr wrap="none" rtlCol="0">
            <a:spAutoFit/>
          </a:bodyPr>
          <a:lstStyle/>
          <a:p>
            <a:r>
              <a:rPr lang="en-US" u="sng" dirty="0">
                <a:latin typeface="Times New Roman" panose="02020603050405020304" pitchFamily="18" charset="0"/>
                <a:cs typeface="Times New Roman" panose="02020603050405020304" pitchFamily="18" charset="0"/>
              </a:rPr>
              <a:t>Schedule 6, Renters’ Rights Act 2025:</a:t>
            </a:r>
          </a:p>
        </p:txBody>
      </p:sp>
      <p:pic>
        <p:nvPicPr>
          <p:cNvPr id="3" name="Picture 2">
            <a:extLst>
              <a:ext uri="{FF2B5EF4-FFF2-40B4-BE49-F238E27FC236}">
                <a16:creationId xmlns:a16="http://schemas.microsoft.com/office/drawing/2014/main" id="{F57BDC6B-7532-AB5B-331B-48B26D483943}"/>
              </a:ext>
            </a:extLst>
          </p:cNvPr>
          <p:cNvPicPr>
            <a:picLocks noChangeAspect="1"/>
          </p:cNvPicPr>
          <p:nvPr/>
        </p:nvPicPr>
        <p:blipFill>
          <a:blip r:embed="rId4"/>
          <a:stretch>
            <a:fillRect/>
          </a:stretch>
        </p:blipFill>
        <p:spPr>
          <a:xfrm>
            <a:off x="366154" y="1731682"/>
            <a:ext cx="5493764" cy="2194560"/>
          </a:xfrm>
          <a:prstGeom prst="rect">
            <a:avLst/>
          </a:prstGeom>
        </p:spPr>
      </p:pic>
      <p:pic>
        <p:nvPicPr>
          <p:cNvPr id="7" name="Picture 6">
            <a:extLst>
              <a:ext uri="{FF2B5EF4-FFF2-40B4-BE49-F238E27FC236}">
                <a16:creationId xmlns:a16="http://schemas.microsoft.com/office/drawing/2014/main" id="{F4E7807A-0A80-0EE0-8742-C72B39DBB0D0}"/>
              </a:ext>
            </a:extLst>
          </p:cNvPr>
          <p:cNvPicPr>
            <a:picLocks noChangeAspect="1"/>
          </p:cNvPicPr>
          <p:nvPr/>
        </p:nvPicPr>
        <p:blipFill>
          <a:blip r:embed="rId5"/>
          <a:stretch>
            <a:fillRect/>
          </a:stretch>
        </p:blipFill>
        <p:spPr>
          <a:xfrm>
            <a:off x="6283443" y="1632611"/>
            <a:ext cx="5575082" cy="3555998"/>
          </a:xfrm>
          <a:prstGeom prst="rect">
            <a:avLst/>
          </a:prstGeom>
        </p:spPr>
      </p:pic>
      <p:sp>
        <p:nvSpPr>
          <p:cNvPr id="8" name="TextBox 7">
            <a:extLst>
              <a:ext uri="{FF2B5EF4-FFF2-40B4-BE49-F238E27FC236}">
                <a16:creationId xmlns:a16="http://schemas.microsoft.com/office/drawing/2014/main" id="{17A9435C-1711-445B-1484-13A6217487F5}"/>
              </a:ext>
            </a:extLst>
          </p:cNvPr>
          <p:cNvSpPr txBox="1"/>
          <p:nvPr/>
        </p:nvSpPr>
        <p:spPr>
          <a:xfrm>
            <a:off x="706533" y="4029038"/>
            <a:ext cx="482824"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68ED36FC-C408-DCC1-1284-799E4D824ED9}"/>
              </a:ext>
            </a:extLst>
          </p:cNvPr>
          <p:cNvSpPr/>
          <p:nvPr/>
        </p:nvSpPr>
        <p:spPr>
          <a:xfrm>
            <a:off x="510488" y="1574801"/>
            <a:ext cx="5349427" cy="287528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92B154-D2DB-9E85-7A7E-9A03A3F2FF3E}"/>
              </a:ext>
            </a:extLst>
          </p:cNvPr>
          <p:cNvSpPr/>
          <p:nvPr/>
        </p:nvSpPr>
        <p:spPr>
          <a:xfrm>
            <a:off x="6268719" y="1574800"/>
            <a:ext cx="5534039" cy="3708399"/>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3EA657D-5245-F441-4ECC-8324D3B83CC8}"/>
              </a:ext>
            </a:extLst>
          </p:cNvPr>
          <p:cNvCxnSpPr>
            <a:cxnSpLocks/>
          </p:cNvCxnSpPr>
          <p:nvPr/>
        </p:nvCxnSpPr>
        <p:spPr>
          <a:xfrm>
            <a:off x="2048458" y="2602241"/>
            <a:ext cx="3631507"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0F43D7D3-522D-165D-DDB5-1E1415D65BDA}"/>
              </a:ext>
            </a:extLst>
          </p:cNvPr>
          <p:cNvCxnSpPr>
            <a:cxnSpLocks/>
          </p:cNvCxnSpPr>
          <p:nvPr/>
        </p:nvCxnSpPr>
        <p:spPr>
          <a:xfrm>
            <a:off x="2048458" y="2771574"/>
            <a:ext cx="36337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828C2356-C6BC-F2EC-A85D-DF3497AC51B5}"/>
              </a:ext>
            </a:extLst>
          </p:cNvPr>
          <p:cNvCxnSpPr>
            <a:cxnSpLocks/>
          </p:cNvCxnSpPr>
          <p:nvPr/>
        </p:nvCxnSpPr>
        <p:spPr>
          <a:xfrm>
            <a:off x="2318698" y="2949374"/>
            <a:ext cx="3361267"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7B1678E6-3651-86CC-0B21-A47FAC02F26C}"/>
              </a:ext>
            </a:extLst>
          </p:cNvPr>
          <p:cNvCxnSpPr>
            <a:cxnSpLocks/>
          </p:cNvCxnSpPr>
          <p:nvPr/>
        </p:nvCxnSpPr>
        <p:spPr>
          <a:xfrm>
            <a:off x="2048458" y="3110240"/>
            <a:ext cx="315737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
        <p:nvSpPr>
          <p:cNvPr id="41" name="Rectangle 40">
            <a:extLst>
              <a:ext uri="{FF2B5EF4-FFF2-40B4-BE49-F238E27FC236}">
                <a16:creationId xmlns:a16="http://schemas.microsoft.com/office/drawing/2014/main" id="{C5129483-9A5B-1DE9-DC3F-46F21AEF5AEE}"/>
              </a:ext>
            </a:extLst>
          </p:cNvPr>
          <p:cNvSpPr/>
          <p:nvPr/>
        </p:nvSpPr>
        <p:spPr>
          <a:xfrm>
            <a:off x="1247647" y="2247402"/>
            <a:ext cx="2425718" cy="1855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B7E0603-058B-EC0F-DFEE-43FCE115AFF5}"/>
              </a:ext>
            </a:extLst>
          </p:cNvPr>
          <p:cNvSpPr/>
          <p:nvPr/>
        </p:nvSpPr>
        <p:spPr>
          <a:xfrm>
            <a:off x="8906691" y="1926836"/>
            <a:ext cx="2153943" cy="16472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840102ED-B871-6380-9AE2-4CF04CF8BDD8}"/>
              </a:ext>
            </a:extLst>
          </p:cNvPr>
          <p:cNvCxnSpPr>
            <a:cxnSpLocks/>
          </p:cNvCxnSpPr>
          <p:nvPr/>
        </p:nvCxnSpPr>
        <p:spPr>
          <a:xfrm>
            <a:off x="7429127" y="2289442"/>
            <a:ext cx="381694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AE6DCA65-B189-1728-1EDD-4963AE310C24}"/>
              </a:ext>
            </a:extLst>
          </p:cNvPr>
          <p:cNvCxnSpPr>
            <a:cxnSpLocks/>
          </p:cNvCxnSpPr>
          <p:nvPr/>
        </p:nvCxnSpPr>
        <p:spPr>
          <a:xfrm>
            <a:off x="9890236" y="2470626"/>
            <a:ext cx="1061545"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56" name="Straight Connector 55">
            <a:extLst>
              <a:ext uri="{FF2B5EF4-FFF2-40B4-BE49-F238E27FC236}">
                <a16:creationId xmlns:a16="http://schemas.microsoft.com/office/drawing/2014/main" id="{FF95EA05-6236-9A26-E8AE-EDE9183F9692}"/>
              </a:ext>
            </a:extLst>
          </p:cNvPr>
          <p:cNvCxnSpPr>
            <a:cxnSpLocks/>
          </p:cNvCxnSpPr>
          <p:nvPr/>
        </p:nvCxnSpPr>
        <p:spPr>
          <a:xfrm>
            <a:off x="7429127" y="2640891"/>
            <a:ext cx="147756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59" name="Straight Connector 58">
            <a:extLst>
              <a:ext uri="{FF2B5EF4-FFF2-40B4-BE49-F238E27FC236}">
                <a16:creationId xmlns:a16="http://schemas.microsoft.com/office/drawing/2014/main" id="{480EBDBE-A98E-BA59-7FD3-6C80C34EB59F}"/>
              </a:ext>
            </a:extLst>
          </p:cNvPr>
          <p:cNvCxnSpPr>
            <a:cxnSpLocks/>
          </p:cNvCxnSpPr>
          <p:nvPr/>
        </p:nvCxnSpPr>
        <p:spPr>
          <a:xfrm>
            <a:off x="7429127" y="3623608"/>
            <a:ext cx="832006"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61" name="Straight Connector 60">
            <a:extLst>
              <a:ext uri="{FF2B5EF4-FFF2-40B4-BE49-F238E27FC236}">
                <a16:creationId xmlns:a16="http://schemas.microsoft.com/office/drawing/2014/main" id="{6C036AA5-39DE-63FE-C697-F1D9ADE6C044}"/>
              </a:ext>
            </a:extLst>
          </p:cNvPr>
          <p:cNvCxnSpPr>
            <a:cxnSpLocks/>
          </p:cNvCxnSpPr>
          <p:nvPr/>
        </p:nvCxnSpPr>
        <p:spPr>
          <a:xfrm>
            <a:off x="9757168" y="3797028"/>
            <a:ext cx="181472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A9828441-54CA-7197-5005-94B62E11C693}"/>
              </a:ext>
            </a:extLst>
          </p:cNvPr>
          <p:cNvCxnSpPr>
            <a:cxnSpLocks/>
          </p:cNvCxnSpPr>
          <p:nvPr/>
        </p:nvCxnSpPr>
        <p:spPr>
          <a:xfrm>
            <a:off x="7429127" y="3974026"/>
            <a:ext cx="45363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65" name="Straight Connector 64">
            <a:extLst>
              <a:ext uri="{FF2B5EF4-FFF2-40B4-BE49-F238E27FC236}">
                <a16:creationId xmlns:a16="http://schemas.microsoft.com/office/drawing/2014/main" id="{8347FA5C-6181-1D16-C403-02B805649271}"/>
              </a:ext>
            </a:extLst>
          </p:cNvPr>
          <p:cNvCxnSpPr>
            <a:cxnSpLocks/>
          </p:cNvCxnSpPr>
          <p:nvPr/>
        </p:nvCxnSpPr>
        <p:spPr>
          <a:xfrm>
            <a:off x="8768368" y="4426599"/>
            <a:ext cx="280352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67" name="Straight Connector 66">
            <a:extLst>
              <a:ext uri="{FF2B5EF4-FFF2-40B4-BE49-F238E27FC236}">
                <a16:creationId xmlns:a16="http://schemas.microsoft.com/office/drawing/2014/main" id="{DEB90DB0-8934-D6A2-14CB-9471FB8BC5A8}"/>
              </a:ext>
            </a:extLst>
          </p:cNvPr>
          <p:cNvCxnSpPr>
            <a:cxnSpLocks/>
          </p:cNvCxnSpPr>
          <p:nvPr/>
        </p:nvCxnSpPr>
        <p:spPr>
          <a:xfrm>
            <a:off x="7882761" y="4600019"/>
            <a:ext cx="1292772"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71" name="Straight Connector 70">
            <a:extLst>
              <a:ext uri="{FF2B5EF4-FFF2-40B4-BE49-F238E27FC236}">
                <a16:creationId xmlns:a16="http://schemas.microsoft.com/office/drawing/2014/main" id="{98699746-B1D4-6E11-F532-F5AC370D9132}"/>
              </a:ext>
            </a:extLst>
          </p:cNvPr>
          <p:cNvCxnSpPr>
            <a:cxnSpLocks/>
          </p:cNvCxnSpPr>
          <p:nvPr/>
        </p:nvCxnSpPr>
        <p:spPr>
          <a:xfrm>
            <a:off x="8237596" y="4773440"/>
            <a:ext cx="1757744"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2FE01648-0E69-DB11-0314-D8CAE1C2BF00}"/>
              </a:ext>
            </a:extLst>
          </p:cNvPr>
          <p:cNvCxnSpPr>
            <a:cxnSpLocks/>
          </p:cNvCxnSpPr>
          <p:nvPr/>
        </p:nvCxnSpPr>
        <p:spPr>
          <a:xfrm>
            <a:off x="9194037" y="4946860"/>
            <a:ext cx="2377855"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cxnSp>
        <p:nvCxnSpPr>
          <p:cNvPr id="75" name="Straight Connector 74">
            <a:extLst>
              <a:ext uri="{FF2B5EF4-FFF2-40B4-BE49-F238E27FC236}">
                <a16:creationId xmlns:a16="http://schemas.microsoft.com/office/drawing/2014/main" id="{B51FECBB-4D2F-7323-B260-9C83F3FDDD0D}"/>
              </a:ext>
            </a:extLst>
          </p:cNvPr>
          <p:cNvCxnSpPr>
            <a:cxnSpLocks/>
          </p:cNvCxnSpPr>
          <p:nvPr/>
        </p:nvCxnSpPr>
        <p:spPr>
          <a:xfrm>
            <a:off x="7872251" y="5120281"/>
            <a:ext cx="1303282" cy="0"/>
          </a:xfrm>
          <a:prstGeom prst="line">
            <a:avLst/>
          </a:prstGeom>
          <a:ln w="19050">
            <a:solidFill>
              <a:srgbClr val="E51919"/>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90748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446984" y="5973567"/>
            <a:ext cx="2426767" cy="406484"/>
          </a:xfrm>
          <a:prstGeom prst="rect">
            <a:avLst/>
          </a:prstGeom>
        </p:spPr>
      </p:pic>
      <p:sp>
        <p:nvSpPr>
          <p:cNvPr id="2" name="TextBox 1">
            <a:extLst>
              <a:ext uri="{FF2B5EF4-FFF2-40B4-BE49-F238E27FC236}">
                <a16:creationId xmlns:a16="http://schemas.microsoft.com/office/drawing/2014/main" id="{A6FA96F2-B583-65E9-49AE-7696E6CE607A}"/>
              </a:ext>
            </a:extLst>
          </p:cNvPr>
          <p:cNvSpPr txBox="1"/>
          <p:nvPr/>
        </p:nvSpPr>
        <p:spPr>
          <a:xfrm>
            <a:off x="-162560" y="620063"/>
            <a:ext cx="12192000" cy="523220"/>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Transitional Period</a:t>
            </a:r>
            <a:endParaRPr lang="en-US" sz="5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C827030-E243-9C80-8B98-21464DF4656A}"/>
              </a:ext>
            </a:extLst>
          </p:cNvPr>
          <p:cNvSpPr txBox="1"/>
          <p:nvPr/>
        </p:nvSpPr>
        <p:spPr>
          <a:xfrm>
            <a:off x="1718740" y="1397248"/>
            <a:ext cx="8827545" cy="5860387"/>
          </a:xfrm>
          <a:prstGeom prst="rect">
            <a:avLst/>
          </a:prstGeom>
          <a:noFill/>
        </p:spPr>
        <p:txBody>
          <a:bodyPr wrap="square">
            <a:spAutoFit/>
          </a:bodyPr>
          <a:lstStyle/>
          <a:p>
            <a:pPr algn="ctr">
              <a:lnSpc>
                <a:spcPct val="150000"/>
              </a:lnSpc>
            </a:pPr>
            <a:r>
              <a:rPr lang="en-GB" sz="2000" kern="100" dirty="0">
                <a:effectLst/>
                <a:latin typeface="Arial" panose="020B0604020202020204" pitchFamily="34" charset="0"/>
                <a:ea typeface="Calibri" panose="020F0502020204030204" pitchFamily="34" charset="0"/>
                <a:cs typeface="Arial" panose="020B0604020202020204" pitchFamily="34" charset="0"/>
              </a:rPr>
              <a:t>Can </a:t>
            </a:r>
            <a:r>
              <a:rPr lang="en-GB" sz="2000" b="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still use s.21 process</a:t>
            </a:r>
            <a:r>
              <a:rPr lang="en-GB" sz="2000" kern="100" dirty="0">
                <a:effectLst/>
                <a:latin typeface="Arial" panose="020B0604020202020204" pitchFamily="34" charset="0"/>
                <a:ea typeface="Calibri" panose="020F0502020204030204" pitchFamily="34" charset="0"/>
                <a:cs typeface="Arial" panose="020B0604020202020204" pitchFamily="34" charset="0"/>
              </a:rPr>
              <a:t>, if </a:t>
            </a:r>
            <a:r>
              <a:rPr lang="en-GB" sz="20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before Commencement Date</a:t>
            </a:r>
            <a:r>
              <a:rPr lang="en-GB" sz="2000" kern="1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lgn="ctr">
              <a:lnSpc>
                <a:spcPct val="150000"/>
              </a:lnSpc>
              <a:buFont typeface="Wingdings" pitchFamily="2" charset="2"/>
              <a:buChar char="ü"/>
            </a:pPr>
            <a:r>
              <a:rPr lang="en-GB" sz="2000" b="1" kern="100" dirty="0">
                <a:effectLst/>
                <a:latin typeface="Arial" panose="020B0604020202020204" pitchFamily="34" charset="0"/>
                <a:ea typeface="Calibri" panose="020F0502020204030204" pitchFamily="34" charset="0"/>
                <a:cs typeface="Arial" panose="020B0604020202020204" pitchFamily="34" charset="0"/>
              </a:rPr>
              <a:t>valid s.21 notice served </a:t>
            </a:r>
            <a:r>
              <a:rPr lang="en-GB" sz="2000" b="1" kern="100" dirty="0">
                <a:latin typeface="Arial" panose="020B0604020202020204" pitchFamily="34" charset="0"/>
                <a:ea typeface="Calibri" panose="020F0502020204030204" pitchFamily="34" charset="0"/>
                <a:cs typeface="Arial" panose="020B0604020202020204" pitchFamily="34" charset="0"/>
              </a:rPr>
              <a:t>&amp;</a:t>
            </a:r>
            <a:r>
              <a:rPr lang="en-GB" sz="2000" kern="100" dirty="0">
                <a:effectLst/>
                <a:latin typeface="Arial" panose="020B0604020202020204" pitchFamily="34" charset="0"/>
                <a:ea typeface="Calibri" panose="020F0502020204030204" pitchFamily="34" charset="0"/>
                <a:cs typeface="Arial" panose="020B0604020202020204" pitchFamily="34" charset="0"/>
              </a:rPr>
              <a:t> </a:t>
            </a:r>
            <a:r>
              <a:rPr lang="en-GB" sz="2000" b="1" kern="100" dirty="0">
                <a:effectLst/>
                <a:latin typeface="Arial" panose="020B0604020202020204" pitchFamily="34" charset="0"/>
                <a:ea typeface="Calibri" panose="020F0502020204030204" pitchFamily="34" charset="0"/>
                <a:cs typeface="Arial" panose="020B0604020202020204" pitchFamily="34" charset="0"/>
              </a:rPr>
              <a:t>proceedings requested</a:t>
            </a:r>
          </a:p>
          <a:p>
            <a:pPr marL="285750" indent="-285750" algn="ctr">
              <a:lnSpc>
                <a:spcPct val="150000"/>
              </a:lnSpc>
              <a:buFont typeface="Wingdings" pitchFamily="2" charset="2"/>
              <a:buChar char="ü"/>
            </a:pPr>
            <a:endParaRPr lang="en-GB" sz="2000"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GB" sz="2000" kern="100" dirty="0">
                <a:effectLst/>
                <a:latin typeface="Arial" panose="020B0604020202020204" pitchFamily="34" charset="0"/>
                <a:ea typeface="Calibri" panose="020F0502020204030204" pitchFamily="34" charset="0"/>
                <a:cs typeface="Arial" panose="020B0604020202020204" pitchFamily="34" charset="0"/>
              </a:rPr>
              <a:t>But if only </a:t>
            </a:r>
            <a:r>
              <a:rPr lang="en-GB" sz="2000" b="1" kern="100" dirty="0">
                <a:effectLst/>
                <a:latin typeface="Arial" panose="020B0604020202020204" pitchFamily="34" charset="0"/>
                <a:ea typeface="Calibri" panose="020F0502020204030204" pitchFamily="34" charset="0"/>
                <a:cs typeface="Arial" panose="020B0604020202020204" pitchFamily="34" charset="0"/>
              </a:rPr>
              <a:t>valid s.21 notice served</a:t>
            </a:r>
            <a:r>
              <a:rPr lang="en-GB" sz="2000" kern="100" dirty="0">
                <a:effectLst/>
                <a:latin typeface="Arial" panose="020B0604020202020204" pitchFamily="34" charset="0"/>
                <a:ea typeface="Calibri" panose="020F0502020204030204" pitchFamily="34" charset="0"/>
                <a:cs typeface="Arial" panose="020B0604020202020204" pitchFamily="34" charset="0"/>
              </a:rPr>
              <a:t>, and </a:t>
            </a:r>
            <a:r>
              <a:rPr lang="en-GB" sz="20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no proceedings </a:t>
            </a:r>
            <a:r>
              <a:rPr lang="en-GB" sz="2000" kern="100" dirty="0">
                <a:effectLst/>
                <a:latin typeface="Arial" panose="020B0604020202020204" pitchFamily="34" charset="0"/>
                <a:ea typeface="Calibri" panose="020F0502020204030204" pitchFamily="34" charset="0"/>
                <a:cs typeface="Arial" panose="020B0604020202020204" pitchFamily="34" charset="0"/>
              </a:rPr>
              <a:t>requested then: </a:t>
            </a:r>
          </a:p>
          <a:p>
            <a:pPr marL="965200" algn="ctr">
              <a:lnSpc>
                <a:spcPct val="150000"/>
              </a:lnSpc>
            </a:pPr>
            <a:r>
              <a:rPr lang="en-GB" sz="2000" kern="100" dirty="0">
                <a:effectLst/>
                <a:latin typeface="Arial" panose="020B0604020202020204" pitchFamily="34" charset="0"/>
                <a:ea typeface="Calibri" panose="020F0502020204030204" pitchFamily="34" charset="0"/>
                <a:cs typeface="Arial" panose="020B0604020202020204" pitchFamily="34" charset="0"/>
              </a:rPr>
              <a:t>Must request proceedings within </a:t>
            </a:r>
            <a:r>
              <a:rPr lang="en-GB" sz="2000" b="1" kern="100" dirty="0">
                <a:effectLst/>
                <a:latin typeface="Arial" panose="020B0604020202020204" pitchFamily="34" charset="0"/>
                <a:ea typeface="Calibri" panose="020F0502020204030204" pitchFamily="34" charset="0"/>
                <a:cs typeface="Arial" panose="020B0604020202020204" pitchFamily="34" charset="0"/>
              </a:rPr>
              <a:t>“</a:t>
            </a:r>
            <a:r>
              <a:rPr lang="en-GB" sz="2000" b="1" i="1" kern="100" dirty="0">
                <a:solidFill>
                  <a:srgbClr val="01583F"/>
                </a:solidFill>
                <a:effectLst/>
                <a:latin typeface="Arial" panose="020B0604020202020204" pitchFamily="34" charset="0"/>
                <a:ea typeface="Calibri" panose="020F0502020204030204" pitchFamily="34" charset="0"/>
                <a:cs typeface="Arial" panose="020B0604020202020204" pitchFamily="34" charset="0"/>
              </a:rPr>
              <a:t>applicable period</a:t>
            </a:r>
            <a:r>
              <a:rPr lang="en-GB" sz="2000" b="1" kern="100" dirty="0">
                <a:effectLst/>
                <a:latin typeface="Arial" panose="020B0604020202020204" pitchFamily="34" charset="0"/>
                <a:ea typeface="Calibri" panose="020F0502020204030204" pitchFamily="34" charset="0"/>
                <a:cs typeface="Arial" panose="020B0604020202020204" pitchFamily="34" charset="0"/>
              </a:rPr>
              <a:t>”: </a:t>
            </a:r>
            <a:endParaRPr lang="en-GB" sz="2000" b="1" kern="100" dirty="0">
              <a:latin typeface="Arial" panose="020B0604020202020204" pitchFamily="34" charset="0"/>
              <a:ea typeface="Calibri" panose="020F0502020204030204" pitchFamily="34" charset="0"/>
              <a:cs typeface="Arial" panose="020B0604020202020204" pitchFamily="34" charset="0"/>
            </a:endParaRPr>
          </a:p>
          <a:p>
            <a:pPr marL="1250950" lvl="1" indent="-285750" algn="ctr">
              <a:lnSpc>
                <a:spcPct val="150000"/>
              </a:lnSpc>
              <a:buFont typeface="Wingdings" pitchFamily="2" charset="2"/>
              <a:buChar char="Ø"/>
            </a:pPr>
            <a:r>
              <a:rPr lang="en-GB" sz="20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6  months </a:t>
            </a:r>
            <a:r>
              <a:rPr lang="en-GB" sz="2000" kern="100" dirty="0">
                <a:effectLst/>
                <a:latin typeface="Arial" panose="020B0604020202020204" pitchFamily="34" charset="0"/>
                <a:ea typeface="Calibri" panose="020F0502020204030204" pitchFamily="34" charset="0"/>
                <a:cs typeface="Arial" panose="020B0604020202020204" pitchFamily="34" charset="0"/>
              </a:rPr>
              <a:t>of date of notice; or </a:t>
            </a:r>
          </a:p>
          <a:p>
            <a:pPr marL="1250950" lvl="1" indent="-285750" algn="ctr">
              <a:lnSpc>
                <a:spcPct val="150000"/>
              </a:lnSpc>
              <a:buFont typeface="Wingdings" pitchFamily="2" charset="2"/>
              <a:buChar char="Ø"/>
            </a:pPr>
            <a:r>
              <a:rPr lang="en-GB" sz="2000" b="1" kern="100" dirty="0">
                <a:solidFill>
                  <a:srgbClr val="FF0000"/>
                </a:solidFill>
                <a:latin typeface="Arial" panose="020B0604020202020204" pitchFamily="34" charset="0"/>
                <a:ea typeface="Calibri" panose="020F0502020204030204" pitchFamily="34" charset="0"/>
                <a:cs typeface="Arial" panose="020B0604020202020204" pitchFamily="34" charset="0"/>
              </a:rPr>
              <a:t>3 months </a:t>
            </a:r>
            <a:r>
              <a:rPr lang="en-GB" sz="2000" kern="100" dirty="0">
                <a:latin typeface="Arial" panose="020B0604020202020204" pitchFamily="34" charset="0"/>
                <a:ea typeface="Calibri" panose="020F0502020204030204" pitchFamily="34" charset="0"/>
                <a:cs typeface="Arial" panose="020B0604020202020204" pitchFamily="34" charset="0"/>
              </a:rPr>
              <a:t>of commencement date (</a:t>
            </a:r>
            <a:r>
              <a:rPr lang="en-GB" sz="2000" b="1" i="1" u="sng" kern="100" dirty="0">
                <a:solidFill>
                  <a:srgbClr val="FF0000"/>
                </a:solidFill>
                <a:latin typeface="Arial" panose="020B0604020202020204" pitchFamily="34" charset="0"/>
                <a:ea typeface="Calibri" panose="020F0502020204030204" pitchFamily="34" charset="0"/>
                <a:cs typeface="Arial" panose="020B0604020202020204" pitchFamily="34" charset="0"/>
              </a:rPr>
              <a:t>if earlier</a:t>
            </a:r>
            <a:r>
              <a:rPr lang="en-GB" sz="2000" kern="100" dirty="0">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endParaRPr lang="en-GB" sz="1050" kern="1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GB" i="1" kern="100" dirty="0" err="1">
                <a:latin typeface="Arial" panose="020B0604020202020204" pitchFamily="34" charset="0"/>
                <a:ea typeface="Calibri" panose="020F0502020204030204" pitchFamily="34" charset="0"/>
                <a:cs typeface="Arial" panose="020B0604020202020204" pitchFamily="34" charset="0"/>
              </a:rPr>
              <a:t>e.g</a:t>
            </a:r>
            <a:r>
              <a:rPr lang="en-GB" i="1" kern="100" dirty="0">
                <a:latin typeface="Arial" panose="020B0604020202020204" pitchFamily="34" charset="0"/>
                <a:ea typeface="Calibri" panose="020F0502020204030204" pitchFamily="34" charset="0"/>
                <a:cs typeface="Arial" panose="020B0604020202020204" pitchFamily="34" charset="0"/>
              </a:rPr>
              <a:t>: Notice served in </a:t>
            </a:r>
            <a:r>
              <a:rPr lang="en-GB" b="1" i="1" kern="100" dirty="0">
                <a:latin typeface="Arial" panose="020B0604020202020204" pitchFamily="34" charset="0"/>
                <a:ea typeface="Calibri" panose="020F0502020204030204" pitchFamily="34" charset="0"/>
                <a:cs typeface="Arial" panose="020B0604020202020204" pitchFamily="34" charset="0"/>
              </a:rPr>
              <a:t>Jan 2026</a:t>
            </a:r>
            <a:r>
              <a:rPr lang="en-GB" i="1" kern="100" dirty="0">
                <a:latin typeface="Arial" panose="020B0604020202020204" pitchFamily="34" charset="0"/>
                <a:ea typeface="Calibri" panose="020F0502020204030204" pitchFamily="34" charset="0"/>
                <a:cs typeface="Arial" panose="020B0604020202020204" pitchFamily="34" charset="0"/>
              </a:rPr>
              <a:t>. Commencement date </a:t>
            </a:r>
            <a:r>
              <a:rPr lang="en-GB" b="1" i="1" kern="100" dirty="0">
                <a:latin typeface="Arial" panose="020B0604020202020204" pitchFamily="34" charset="0"/>
                <a:ea typeface="Calibri" panose="020F0502020204030204" pitchFamily="34" charset="0"/>
                <a:cs typeface="Arial" panose="020B0604020202020204" pitchFamily="34" charset="0"/>
              </a:rPr>
              <a:t>Feb 2026</a:t>
            </a:r>
            <a:r>
              <a:rPr lang="en-GB" i="1" kern="100" dirty="0">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GB" i="1" kern="100" dirty="0">
                <a:latin typeface="Arial" panose="020B0604020202020204" pitchFamily="34" charset="0"/>
                <a:ea typeface="Calibri" panose="020F0502020204030204" pitchFamily="34" charset="0"/>
                <a:cs typeface="Arial" panose="020B0604020202020204" pitchFamily="34" charset="0"/>
              </a:rPr>
              <a:t>Proceedings must be requested by </a:t>
            </a:r>
            <a:r>
              <a:rPr lang="en-GB" b="1" u="sng" kern="100" dirty="0">
                <a:latin typeface="Arial" panose="020B0604020202020204" pitchFamily="34" charset="0"/>
                <a:ea typeface="Calibri" panose="020F0502020204030204" pitchFamily="34" charset="0"/>
                <a:cs typeface="Arial" panose="020B0604020202020204" pitchFamily="34" charset="0"/>
              </a:rPr>
              <a:t>May 2026</a:t>
            </a:r>
            <a:r>
              <a:rPr lang="en-GB" kern="100" dirty="0">
                <a:latin typeface="Arial" panose="020B0604020202020204" pitchFamily="34" charset="0"/>
                <a:ea typeface="Calibri" panose="020F0502020204030204" pitchFamily="34" charset="0"/>
                <a:cs typeface="Arial" panose="020B0604020202020204" pitchFamily="34" charset="0"/>
              </a:rPr>
              <a:t>.</a:t>
            </a: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GB" i="1" kern="10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pPr>
            <a:endParaRPr lang="en-GB" kern="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GB" sz="5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GB" sz="500" kern="100" dirty="0">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GB" sz="5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GB" sz="500" kern="100" dirty="0">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GB" sz="5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GB" sz="500" kern="1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DB2C408-616C-9958-C4C8-85D8932DD1FF}"/>
              </a:ext>
            </a:extLst>
          </p:cNvPr>
          <p:cNvCxnSpPr>
            <a:cxnSpLocks/>
          </p:cNvCxnSpPr>
          <p:nvPr/>
        </p:nvCxnSpPr>
        <p:spPr>
          <a:xfrm>
            <a:off x="2547634" y="2600315"/>
            <a:ext cx="7096731" cy="0"/>
          </a:xfrm>
          <a:prstGeom prst="line">
            <a:avLst/>
          </a:prstGeom>
          <a:ln w="19050">
            <a:solidFill>
              <a:srgbClr val="E519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41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FD273-6C91-B60E-78FC-DA0A99986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F268A-8250-8127-698F-339175B1CCF0}"/>
              </a:ext>
            </a:extLst>
          </p:cNvPr>
          <p:cNvSpPr>
            <a:spLocks noGrp="1"/>
          </p:cNvSpPr>
          <p:nvPr>
            <p:ph type="title"/>
          </p:nvPr>
        </p:nvSpPr>
        <p:spPr/>
        <p:txBody>
          <a:bodyPr/>
          <a:lstStyle/>
          <a:p>
            <a:r>
              <a:rPr lang="en-GB" dirty="0"/>
              <a:t>What is needed for a s.21 Notice</a:t>
            </a:r>
          </a:p>
        </p:txBody>
      </p:sp>
      <p:sp>
        <p:nvSpPr>
          <p:cNvPr id="3" name="Content Placeholder 2">
            <a:extLst>
              <a:ext uri="{FF2B5EF4-FFF2-40B4-BE49-F238E27FC236}">
                <a16:creationId xmlns:a16="http://schemas.microsoft.com/office/drawing/2014/main" id="{7D2296A8-C892-BB67-19DF-84C31B45E27B}"/>
              </a:ext>
            </a:extLst>
          </p:cNvPr>
          <p:cNvSpPr>
            <a:spLocks noGrp="1"/>
          </p:cNvSpPr>
          <p:nvPr>
            <p:ph idx="1"/>
          </p:nvPr>
        </p:nvSpPr>
        <p:spPr>
          <a:xfrm>
            <a:off x="785190" y="1376270"/>
            <a:ext cx="10797210" cy="4029072"/>
          </a:xfrm>
        </p:spPr>
        <p:txBody>
          <a:bodyPr>
            <a:normAutofit fontScale="92500" lnSpcReduction="10000"/>
          </a:bodyPr>
          <a:lstStyle/>
          <a:p>
            <a:r>
              <a:rPr lang="en-GB" dirty="0"/>
              <a:t>When are they used?</a:t>
            </a:r>
          </a:p>
          <a:p>
            <a:r>
              <a:rPr lang="en-GB" dirty="0"/>
              <a:t>Key pre-conditions:</a:t>
            </a:r>
          </a:p>
          <a:p>
            <a:pPr lvl="1"/>
            <a:r>
              <a:rPr lang="en-GB" dirty="0"/>
              <a:t>Tenancy deposit </a:t>
            </a:r>
          </a:p>
          <a:p>
            <a:pPr lvl="1"/>
            <a:r>
              <a:rPr lang="en-GB" dirty="0"/>
              <a:t>EPC (Energy Performance Certificate)</a:t>
            </a:r>
          </a:p>
          <a:p>
            <a:pPr lvl="1"/>
            <a:r>
              <a:rPr lang="en-GB" dirty="0"/>
              <a:t>Gas Safety Certificate </a:t>
            </a:r>
          </a:p>
          <a:p>
            <a:pPr lvl="1"/>
            <a:r>
              <a:rPr lang="en-GB" dirty="0"/>
              <a:t>How to Rent Guide</a:t>
            </a:r>
          </a:p>
          <a:p>
            <a:pPr lvl="1"/>
            <a:r>
              <a:rPr lang="en-GB" dirty="0"/>
              <a:t>HMO Licence</a:t>
            </a:r>
          </a:p>
          <a:p>
            <a:r>
              <a:rPr lang="en-GB" dirty="0"/>
              <a:t>Under what statute are they governed?</a:t>
            </a:r>
          </a:p>
        </p:txBody>
      </p:sp>
    </p:spTree>
    <p:extLst>
      <p:ext uri="{BB962C8B-B14F-4D97-AF65-F5344CB8AC3E}">
        <p14:creationId xmlns:p14="http://schemas.microsoft.com/office/powerpoint/2010/main" val="2007892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pPr algn="ctr"/>
            <a:endParaRPr lang="en-US" dirty="0"/>
          </a:p>
        </p:txBody>
      </p:sp>
      <p:pic>
        <p:nvPicPr>
          <p:cNvPr id="3" name="Picture 2">
            <a:extLst>
              <a:ext uri="{FF2B5EF4-FFF2-40B4-BE49-F238E27FC236}">
                <a16:creationId xmlns:a16="http://schemas.microsoft.com/office/drawing/2014/main" id="{CA614E49-89C6-014F-2C76-A9A22AF27C28}"/>
              </a:ext>
            </a:extLst>
          </p:cNvPr>
          <p:cNvPicPr>
            <a:picLocks noChangeAspect="1"/>
          </p:cNvPicPr>
          <p:nvPr/>
        </p:nvPicPr>
        <p:blipFill>
          <a:blip r:embed="rId3"/>
          <a:stretch>
            <a:fillRect/>
          </a:stretch>
        </p:blipFill>
        <p:spPr>
          <a:xfrm>
            <a:off x="280729" y="6025521"/>
            <a:ext cx="2426767" cy="406484"/>
          </a:xfrm>
          <a:prstGeom prst="rect">
            <a:avLst/>
          </a:prstGeom>
        </p:spPr>
      </p:pic>
      <p:sp>
        <p:nvSpPr>
          <p:cNvPr id="5" name="TextBox 4">
            <a:extLst>
              <a:ext uri="{FF2B5EF4-FFF2-40B4-BE49-F238E27FC236}">
                <a16:creationId xmlns:a16="http://schemas.microsoft.com/office/drawing/2014/main" id="{41A05A4C-F12F-EB7A-69FB-54C2426C8B56}"/>
              </a:ext>
            </a:extLst>
          </p:cNvPr>
          <p:cNvSpPr txBox="1"/>
          <p:nvPr/>
        </p:nvSpPr>
        <p:spPr>
          <a:xfrm>
            <a:off x="437892" y="1212463"/>
            <a:ext cx="12192000" cy="4433073"/>
          </a:xfrm>
          <a:prstGeom prst="rect">
            <a:avLst/>
          </a:prstGeom>
          <a:noFill/>
        </p:spPr>
        <p:txBody>
          <a:bodyPr wrap="square" rtlCol="0">
            <a:spAutoFit/>
          </a:bodyPr>
          <a:lstStyle/>
          <a:p>
            <a:pPr marL="763588" indent="-750888">
              <a:lnSpc>
                <a:spcPct val="150000"/>
              </a:lnSpc>
              <a:buClr>
                <a:srgbClr val="E51919"/>
              </a:buClr>
              <a:buFont typeface="Wingdings" pitchFamily="2" charset="2"/>
              <a:buChar char="§"/>
            </a:pPr>
            <a:r>
              <a:rPr lang="en-US" sz="3200" b="1" dirty="0">
                <a:solidFill>
                  <a:srgbClr val="FF0000"/>
                </a:solidFill>
                <a:latin typeface="Arial" panose="020B0604020202020204" pitchFamily="34" charset="0"/>
                <a:cs typeface="Arial" panose="020B0604020202020204" pitchFamily="34" charset="0"/>
              </a:rPr>
              <a:t>No ASTs</a:t>
            </a:r>
            <a:r>
              <a:rPr lang="en-US" sz="3200" b="1" dirty="0">
                <a:latin typeface="Arial" panose="020B0604020202020204" pitchFamily="34" charset="0"/>
                <a:cs typeface="Arial" panose="020B0604020202020204" pitchFamily="34" charset="0"/>
              </a:rPr>
              <a:t>; </a:t>
            </a:r>
            <a:r>
              <a:rPr lang="en-US" sz="3200" b="1" dirty="0">
                <a:solidFill>
                  <a:srgbClr val="01583F"/>
                </a:solidFill>
                <a:latin typeface="Arial" panose="020B0604020202020204" pitchFamily="34" charset="0"/>
                <a:cs typeface="Arial" panose="020B0604020202020204" pitchFamily="34" charset="0"/>
              </a:rPr>
              <a:t>only Assured Tenancies</a:t>
            </a:r>
          </a:p>
          <a:p>
            <a:pPr marL="763588" indent="-750888">
              <a:lnSpc>
                <a:spcPct val="150000"/>
              </a:lnSpc>
              <a:buClr>
                <a:srgbClr val="E51919"/>
              </a:buClr>
              <a:buFont typeface="Wingdings" pitchFamily="2" charset="2"/>
              <a:buChar char="§"/>
            </a:pPr>
            <a:r>
              <a:rPr lang="en-US" sz="3200" b="1" dirty="0">
                <a:solidFill>
                  <a:srgbClr val="FF0000"/>
                </a:solidFill>
                <a:latin typeface="Arial" panose="020B0604020202020204" pitchFamily="34" charset="0"/>
                <a:cs typeface="Arial" panose="020B0604020202020204" pitchFamily="34" charset="0"/>
              </a:rPr>
              <a:t>No Fixed Term</a:t>
            </a:r>
            <a:r>
              <a:rPr lang="en-US" sz="3200" b="1" dirty="0">
                <a:latin typeface="Arial" panose="020B0604020202020204" pitchFamily="34" charset="0"/>
                <a:cs typeface="Arial" panose="020B0604020202020204" pitchFamily="34" charset="0"/>
              </a:rPr>
              <a:t>; </a:t>
            </a:r>
            <a:r>
              <a:rPr lang="en-US" sz="3200" b="1" dirty="0">
                <a:solidFill>
                  <a:srgbClr val="01583F"/>
                </a:solidFill>
                <a:latin typeface="Arial" panose="020B0604020202020204" pitchFamily="34" charset="0"/>
                <a:cs typeface="Arial" panose="020B0604020202020204" pitchFamily="34" charset="0"/>
              </a:rPr>
              <a:t>only Periodic Tenancies </a:t>
            </a:r>
          </a:p>
          <a:p>
            <a:pPr marL="763588" indent="-750888">
              <a:lnSpc>
                <a:spcPct val="150000"/>
              </a:lnSpc>
              <a:buClr>
                <a:srgbClr val="E51919"/>
              </a:buClr>
              <a:buFont typeface="Wingdings" pitchFamily="2" charset="2"/>
              <a:buChar char="§"/>
            </a:pPr>
            <a:r>
              <a:rPr lang="en-US" sz="3200" b="1" dirty="0">
                <a:solidFill>
                  <a:srgbClr val="FF0000"/>
                </a:solidFill>
                <a:latin typeface="Arial" panose="020B0604020202020204" pitchFamily="34" charset="0"/>
                <a:cs typeface="Arial" panose="020B0604020202020204" pitchFamily="34" charset="0"/>
              </a:rPr>
              <a:t>No s.21</a:t>
            </a:r>
            <a:r>
              <a:rPr lang="en-US" sz="3200" b="1" dirty="0">
                <a:latin typeface="Arial" panose="020B0604020202020204" pitchFamily="34" charset="0"/>
                <a:cs typeface="Arial" panose="020B0604020202020204" pitchFamily="34" charset="0"/>
              </a:rPr>
              <a:t>; </a:t>
            </a:r>
            <a:r>
              <a:rPr lang="en-US" sz="3200" b="1" dirty="0">
                <a:solidFill>
                  <a:srgbClr val="01583F"/>
                </a:solidFill>
                <a:latin typeface="Arial" panose="020B0604020202020204" pitchFamily="34" charset="0"/>
                <a:cs typeface="Arial" panose="020B0604020202020204" pitchFamily="34" charset="0"/>
              </a:rPr>
              <a:t>only ss.7/8 </a:t>
            </a:r>
          </a:p>
          <a:p>
            <a:pPr marL="763588" indent="-750888">
              <a:lnSpc>
                <a:spcPct val="150000"/>
              </a:lnSpc>
              <a:buClr>
                <a:srgbClr val="E51919"/>
              </a:buClr>
              <a:buFont typeface="Wingdings" pitchFamily="2" charset="2"/>
              <a:buChar char="§"/>
            </a:pPr>
            <a:r>
              <a:rPr lang="en-US" sz="3200" b="1" dirty="0">
                <a:solidFill>
                  <a:srgbClr val="FF0000"/>
                </a:solidFill>
                <a:latin typeface="Arial" panose="020B0604020202020204" pitchFamily="34" charset="0"/>
                <a:cs typeface="Arial" panose="020B0604020202020204" pitchFamily="34" charset="0"/>
              </a:rPr>
              <a:t>New Grounds +</a:t>
            </a:r>
            <a:r>
              <a:rPr lang="en-US" sz="3200" b="1" dirty="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Changes</a:t>
            </a:r>
            <a:r>
              <a:rPr lang="en-US" sz="3200" b="1" dirty="0">
                <a:latin typeface="Arial" panose="020B0604020202020204" pitchFamily="34" charset="0"/>
                <a:cs typeface="Arial" panose="020B0604020202020204" pitchFamily="34" charset="0"/>
              </a:rPr>
              <a:t> </a:t>
            </a:r>
            <a:r>
              <a:rPr lang="en-US" sz="3200" b="1" dirty="0">
                <a:solidFill>
                  <a:srgbClr val="01583F"/>
                </a:solidFill>
                <a:latin typeface="Arial" panose="020B0604020202020204" pitchFamily="34" charset="0"/>
                <a:cs typeface="Arial" panose="020B0604020202020204" pitchFamily="34" charset="0"/>
              </a:rPr>
              <a:t>to Existing Grounds </a:t>
            </a:r>
          </a:p>
          <a:p>
            <a:pPr marL="763588" indent="-750888">
              <a:lnSpc>
                <a:spcPct val="150000"/>
              </a:lnSpc>
              <a:buClr>
                <a:srgbClr val="E51919"/>
              </a:buClr>
              <a:buFont typeface="Wingdings" pitchFamily="2" charset="2"/>
              <a:buChar char="§"/>
            </a:pPr>
            <a:r>
              <a:rPr lang="en-US" sz="3200" b="1" dirty="0">
                <a:solidFill>
                  <a:srgbClr val="01583F"/>
                </a:solidFill>
                <a:latin typeface="Arial" panose="020B0604020202020204" pitchFamily="34" charset="0"/>
                <a:cs typeface="Arial" panose="020B0604020202020204" pitchFamily="34" charset="0"/>
              </a:rPr>
              <a:t>New</a:t>
            </a:r>
            <a:r>
              <a:rPr lang="en-US" sz="3200" b="1" dirty="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Deposit Rules </a:t>
            </a:r>
            <a:r>
              <a:rPr lang="en-US" sz="3200" b="1" dirty="0">
                <a:solidFill>
                  <a:srgbClr val="01583F"/>
                </a:solidFill>
                <a:latin typeface="Arial" panose="020B0604020202020204" pitchFamily="34" charset="0"/>
                <a:cs typeface="Arial" panose="020B0604020202020204" pitchFamily="34" charset="0"/>
              </a:rPr>
              <a:t>for possession </a:t>
            </a:r>
          </a:p>
          <a:p>
            <a:pPr marL="763588" indent="-750888">
              <a:lnSpc>
                <a:spcPct val="150000"/>
              </a:lnSpc>
              <a:buClr>
                <a:srgbClr val="E51919"/>
              </a:buClr>
              <a:buFont typeface="Wingdings" pitchFamily="2" charset="2"/>
              <a:buChar char="§"/>
            </a:pPr>
            <a:r>
              <a:rPr lang="en-US" sz="3200" b="1" dirty="0">
                <a:solidFill>
                  <a:srgbClr val="01583F"/>
                </a:solidFill>
                <a:latin typeface="Arial" panose="020B0604020202020204" pitchFamily="34" charset="0"/>
                <a:cs typeface="Arial" panose="020B0604020202020204" pitchFamily="34" charset="0"/>
              </a:rPr>
              <a:t>Not yet commenced</a:t>
            </a:r>
            <a:r>
              <a:rPr lang="en-US" sz="3200" b="1" dirty="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rPr>
              <a:t>Transitional Period.</a:t>
            </a:r>
          </a:p>
        </p:txBody>
      </p:sp>
      <p:sp>
        <p:nvSpPr>
          <p:cNvPr id="4" name="TextBox 3">
            <a:extLst>
              <a:ext uri="{FF2B5EF4-FFF2-40B4-BE49-F238E27FC236}">
                <a16:creationId xmlns:a16="http://schemas.microsoft.com/office/drawing/2014/main" id="{A20BB9B9-51BE-D77A-E216-16B67FF94FE9}"/>
              </a:ext>
            </a:extLst>
          </p:cNvPr>
          <p:cNvSpPr txBox="1"/>
          <p:nvPr/>
        </p:nvSpPr>
        <p:spPr>
          <a:xfrm>
            <a:off x="3048000" y="215697"/>
            <a:ext cx="6096000" cy="830997"/>
          </a:xfrm>
          <a:prstGeom prst="rect">
            <a:avLst/>
          </a:prstGeom>
          <a:solidFill>
            <a:schemeClr val="bg1"/>
          </a:solidFill>
        </p:spPr>
        <p:txBody>
          <a:bodyPr wrap="square">
            <a:spAutoFit/>
          </a:bodyPr>
          <a:lstStyle/>
          <a:p>
            <a:pPr algn="ctr"/>
            <a:endParaRPr lang="en-US" sz="300" b="1" u="sng" dirty="0">
              <a:latin typeface="Arial" panose="020B0604020202020204" pitchFamily="34" charset="0"/>
              <a:cs typeface="Arial" panose="020B0604020202020204" pitchFamily="34" charset="0"/>
            </a:endParaRPr>
          </a:p>
          <a:p>
            <a:pPr algn="ctr"/>
            <a:r>
              <a:rPr lang="en-US" sz="4000" b="1" u="sng" dirty="0">
                <a:latin typeface="Arial" panose="020B0604020202020204" pitchFamily="34" charset="0"/>
                <a:cs typeface="Arial" panose="020B0604020202020204" pitchFamily="34" charset="0"/>
              </a:rPr>
              <a:t>SUMMARY</a:t>
            </a:r>
          </a:p>
          <a:p>
            <a:pPr algn="ctr"/>
            <a:r>
              <a:rPr lang="en-US" sz="500" b="1" u="sng"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0966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68EA-3D6D-36B4-22C9-AAC9A5D00A2F}"/>
            </a:ext>
          </a:extLst>
        </p:cNvPr>
        <p:cNvGrpSpPr/>
        <p:nvPr/>
      </p:nvGrpSpPr>
      <p:grpSpPr>
        <a:xfrm>
          <a:off x="0" y="0"/>
          <a:ext cx="0" cy="0"/>
          <a:chOff x="0" y="0"/>
          <a:chExt cx="0" cy="0"/>
        </a:xfrm>
      </p:grpSpPr>
      <p:pic>
        <p:nvPicPr>
          <p:cNvPr id="6" name="Picture 5" descr="A green and white cover with a hand holding sparklers&#10;&#10;AI-generated content may be incorrect.">
            <a:extLst>
              <a:ext uri="{FF2B5EF4-FFF2-40B4-BE49-F238E27FC236}">
                <a16:creationId xmlns:a16="http://schemas.microsoft.com/office/drawing/2014/main" id="{CF530158-3BD9-7904-63B0-574757DBD0D4}"/>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C48E2E7-B43E-5A76-53C7-7AC896C098D7}"/>
              </a:ext>
            </a:extLst>
          </p:cNvPr>
          <p:cNvSpPr txBox="1"/>
          <p:nvPr/>
        </p:nvSpPr>
        <p:spPr>
          <a:xfrm>
            <a:off x="794717" y="1562940"/>
            <a:ext cx="69300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Q&amp;A</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7D6B5D8-033C-458E-A78F-4022D65FC6DF}"/>
              </a:ext>
            </a:extLst>
          </p:cNvPr>
          <p:cNvSpPr txBox="1"/>
          <p:nvPr/>
        </p:nvSpPr>
        <p:spPr>
          <a:xfrm>
            <a:off x="855122" y="4558042"/>
            <a:ext cx="5111723" cy="67807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Chloe </a:t>
            </a:r>
            <a:r>
              <a:rPr kumimoji="0" lang="en-GB" sz="1800" b="1" i="0" u="none" strike="noStrike" kern="1200" cap="none" spc="0" normalizeH="0" baseline="0" noProof="0" dirty="0" err="1">
                <a:ln>
                  <a:noFill/>
                </a:ln>
                <a:solidFill>
                  <a:srgbClr val="E51919"/>
                </a:solidFill>
                <a:effectLst/>
                <a:uLnTx/>
                <a:uFillTx/>
                <a:latin typeface="Arial" panose="020B0604020202020204" pitchFamily="34" charset="0"/>
                <a:ea typeface="+mn-ea"/>
                <a:cs typeface="Arial" panose="020B0604020202020204" pitchFamily="34" charset="0"/>
              </a:rPr>
              <a:t>Rixon</a:t>
            </a:r>
            <a:endPar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GB" dirty="0">
                <a:solidFill>
                  <a:srgbClr val="E51919"/>
                </a:solidFill>
                <a:latin typeface="Arial" panose="020B0604020202020204" pitchFamily="34" charset="0"/>
                <a:cs typeface="Arial" panose="020B0604020202020204" pitchFamily="34" charset="0"/>
              </a:rPr>
              <a:t>Chloe</a:t>
            </a: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a:t>
            </a:r>
            <a:r>
              <a:rPr lang="en-GB" dirty="0" err="1">
                <a:solidFill>
                  <a:srgbClr val="E51919"/>
                </a:solidFill>
                <a:latin typeface="Arial" panose="020B0604020202020204" pitchFamily="34" charset="0"/>
                <a:cs typeface="Arial" panose="020B0604020202020204" pitchFamily="34" charset="0"/>
              </a:rPr>
              <a:t>Rixon</a:t>
            </a: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a:t>
            </a:r>
            <a:r>
              <a:rPr kumimoji="0" lang="en-GB" sz="1800" b="0" i="0" u="none" strike="noStrike" kern="1200" cap="none" spc="0" normalizeH="0" baseline="0" noProof="0" dirty="0" err="1">
                <a:ln>
                  <a:noFill/>
                </a:ln>
                <a:solidFill>
                  <a:srgbClr val="E51919"/>
                </a:solidFill>
                <a:effectLst/>
                <a:uLnTx/>
                <a:uFillTx/>
                <a:latin typeface="Arial" panose="020B0604020202020204" pitchFamily="34" charset="0"/>
                <a:ea typeface="+mn-ea"/>
                <a:cs typeface="Arial" panose="020B0604020202020204" pitchFamily="34" charset="0"/>
              </a:rPr>
              <a:t>newsquarechambers.co.uk</a:t>
            </a:r>
            <a:endParaRPr kumimoji="0" lang="en-ES"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8837295A-4075-7F6A-E26C-0CCF07EE0E8D}"/>
              </a:ext>
            </a:extLst>
          </p:cNvPr>
          <p:cNvSpPr txBox="1"/>
          <p:nvPr/>
        </p:nvSpPr>
        <p:spPr>
          <a:xfrm>
            <a:off x="855123" y="5313099"/>
            <a:ext cx="5111723" cy="67807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E51919"/>
                </a:solidFill>
                <a:effectLst/>
                <a:uLnTx/>
                <a:uFillTx/>
                <a:latin typeface="Arial" panose="020B0604020202020204" pitchFamily="34" charset="0"/>
                <a:ea typeface="+mn-ea"/>
                <a:cs typeface="Arial" panose="020B0604020202020204" pitchFamily="34" charset="0"/>
              </a:rPr>
              <a:t>Rabby</a:t>
            </a: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 </a:t>
            </a:r>
            <a:r>
              <a:rPr kumimoji="0" lang="en-GB" sz="1800" b="1" i="0" u="none" strike="noStrike" kern="1200" cap="none" spc="0" normalizeH="0" baseline="0" noProof="0" dirty="0" err="1">
                <a:ln>
                  <a:noFill/>
                </a:ln>
                <a:solidFill>
                  <a:srgbClr val="E51919"/>
                </a:solidFill>
                <a:effectLst/>
                <a:uLnTx/>
                <a:uFillTx/>
                <a:latin typeface="Arial" panose="020B0604020202020204" pitchFamily="34" charset="0"/>
                <a:ea typeface="+mn-ea"/>
                <a:cs typeface="Arial" panose="020B0604020202020204" pitchFamily="34" charset="0"/>
              </a:rPr>
              <a:t>Fozlay</a:t>
            </a:r>
            <a:endPar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GB" dirty="0">
                <a:solidFill>
                  <a:srgbClr val="E51919"/>
                </a:solidFill>
                <a:latin typeface="Arial" panose="020B0604020202020204" pitchFamily="34" charset="0"/>
                <a:cs typeface="Arial" panose="020B0604020202020204" pitchFamily="34" charset="0"/>
              </a:rPr>
              <a:t>Rabby</a:t>
            </a: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.F</a:t>
            </a:r>
            <a:r>
              <a:rPr lang="en-GB" dirty="0" err="1">
                <a:solidFill>
                  <a:srgbClr val="E51919"/>
                </a:solidFill>
                <a:latin typeface="Arial" panose="020B0604020202020204" pitchFamily="34" charset="0"/>
                <a:cs typeface="Arial" panose="020B0604020202020204" pitchFamily="34" charset="0"/>
              </a:rPr>
              <a:t>ozlay</a:t>
            </a: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a:t>
            </a:r>
            <a:r>
              <a:rPr kumimoji="0" lang="en-GB" sz="1800" b="0" i="0" u="none" strike="noStrike" kern="1200" cap="none" spc="0" normalizeH="0" baseline="0" noProof="0" dirty="0" err="1">
                <a:ln>
                  <a:noFill/>
                </a:ln>
                <a:solidFill>
                  <a:srgbClr val="E51919"/>
                </a:solidFill>
                <a:effectLst/>
                <a:uLnTx/>
                <a:uFillTx/>
                <a:latin typeface="Arial" panose="020B0604020202020204" pitchFamily="34" charset="0"/>
                <a:ea typeface="+mn-ea"/>
                <a:cs typeface="Arial" panose="020B0604020202020204" pitchFamily="34" charset="0"/>
              </a:rPr>
              <a:t>newsquarechambers.co.uk</a:t>
            </a:r>
            <a:endParaRPr kumimoji="0" lang="en-ES"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6BDD544-3A84-030A-FE6F-A85ABAF641DE}"/>
              </a:ext>
            </a:extLst>
          </p:cNvPr>
          <p:cNvSpPr txBox="1"/>
          <p:nvPr/>
        </p:nvSpPr>
        <p:spPr>
          <a:xfrm>
            <a:off x="737567" y="3283718"/>
            <a:ext cx="69300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 for joining</a:t>
            </a:r>
            <a:endParaRPr kumimoji="0" lang="en-ES" sz="2800" b="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896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BC4C-1828-663C-D0A1-024C284E7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A3F41-B873-2163-DB7B-E87CBCCE416B}"/>
              </a:ext>
            </a:extLst>
          </p:cNvPr>
          <p:cNvSpPr>
            <a:spLocks noGrp="1"/>
          </p:cNvSpPr>
          <p:nvPr>
            <p:ph type="title"/>
          </p:nvPr>
        </p:nvSpPr>
        <p:spPr/>
        <p:txBody>
          <a:bodyPr/>
          <a:lstStyle/>
          <a:p>
            <a:r>
              <a:rPr lang="en-GB" dirty="0"/>
              <a:t>Statutory Framework</a:t>
            </a:r>
          </a:p>
        </p:txBody>
      </p:sp>
      <p:pic>
        <p:nvPicPr>
          <p:cNvPr id="5" name="Content Placeholder 4">
            <a:extLst>
              <a:ext uri="{FF2B5EF4-FFF2-40B4-BE49-F238E27FC236}">
                <a16:creationId xmlns:a16="http://schemas.microsoft.com/office/drawing/2014/main" id="{2D46958F-FE9F-9AE5-25C4-E92DDD25D6D0}"/>
              </a:ext>
            </a:extLst>
          </p:cNvPr>
          <p:cNvPicPr>
            <a:picLocks noGrp="1" noChangeAspect="1"/>
          </p:cNvPicPr>
          <p:nvPr>
            <p:ph idx="1"/>
          </p:nvPr>
        </p:nvPicPr>
        <p:blipFill>
          <a:blip r:embed="rId2"/>
          <a:srcRect b="27912"/>
          <a:stretch>
            <a:fillRect/>
          </a:stretch>
        </p:blipFill>
        <p:spPr>
          <a:xfrm>
            <a:off x="866192" y="1256948"/>
            <a:ext cx="9724053" cy="4406655"/>
          </a:xfrm>
          <a:prstGeom prst="rect">
            <a:avLst/>
          </a:prstGeom>
        </p:spPr>
      </p:pic>
    </p:spTree>
    <p:extLst>
      <p:ext uri="{BB962C8B-B14F-4D97-AF65-F5344CB8AC3E}">
        <p14:creationId xmlns:p14="http://schemas.microsoft.com/office/powerpoint/2010/main" val="332297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151AF-5721-F54B-D7F3-AE2DBCB012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40EA3-6B62-D10C-323F-68E21796FD5F}"/>
              </a:ext>
            </a:extLst>
          </p:cNvPr>
          <p:cNvSpPr>
            <a:spLocks noGrp="1"/>
          </p:cNvSpPr>
          <p:nvPr>
            <p:ph type="title"/>
          </p:nvPr>
        </p:nvSpPr>
        <p:spPr/>
        <p:txBody>
          <a:bodyPr/>
          <a:lstStyle/>
          <a:p>
            <a:r>
              <a:rPr lang="en-GB" dirty="0"/>
              <a:t>Statutory Framework</a:t>
            </a:r>
          </a:p>
        </p:txBody>
      </p:sp>
      <p:pic>
        <p:nvPicPr>
          <p:cNvPr id="7" name="Picture 6">
            <a:extLst>
              <a:ext uri="{FF2B5EF4-FFF2-40B4-BE49-F238E27FC236}">
                <a16:creationId xmlns:a16="http://schemas.microsoft.com/office/drawing/2014/main" id="{B5A33E4B-3F63-6429-E6BD-329639D379AA}"/>
              </a:ext>
            </a:extLst>
          </p:cNvPr>
          <p:cNvPicPr>
            <a:picLocks noChangeAspect="1"/>
          </p:cNvPicPr>
          <p:nvPr/>
        </p:nvPicPr>
        <p:blipFill>
          <a:blip r:embed="rId2"/>
          <a:stretch>
            <a:fillRect/>
          </a:stretch>
        </p:blipFill>
        <p:spPr>
          <a:xfrm>
            <a:off x="1258883" y="1269655"/>
            <a:ext cx="8678219" cy="4318690"/>
          </a:xfrm>
          <a:prstGeom prst="rect">
            <a:avLst/>
          </a:prstGeom>
        </p:spPr>
      </p:pic>
    </p:spTree>
    <p:extLst>
      <p:ext uri="{BB962C8B-B14F-4D97-AF65-F5344CB8AC3E}">
        <p14:creationId xmlns:p14="http://schemas.microsoft.com/office/powerpoint/2010/main" val="835443094"/>
      </p:ext>
    </p:extLst>
  </p:cSld>
  <p:clrMapOvr>
    <a:masterClrMapping/>
  </p:clrMapOvr>
</p:sld>
</file>

<file path=ppt/theme/theme1.xml><?xml version="1.0" encoding="utf-8"?>
<a:theme xmlns:a="http://schemas.openxmlformats.org/drawingml/2006/main" name="New Square Chambers 2024 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SC_Presentation_New" id="{D12176D6-7B8B-4306-B58E-413A4EC489B3}" vid="{9077AE19-8EDC-4A42-9B15-EFF75833E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E490384DEC6849B27C36BF4794AD34" ma:contentTypeVersion="18" ma:contentTypeDescription="Create a new document." ma:contentTypeScope="" ma:versionID="8948251404af068dd0abc19fe4447325">
  <xsd:schema xmlns:xsd="http://www.w3.org/2001/XMLSchema" xmlns:xs="http://www.w3.org/2001/XMLSchema" xmlns:p="http://schemas.microsoft.com/office/2006/metadata/properties" xmlns:ns2="a8c1dceb-c7c3-4db3-be2a-ed3639cb0f83" xmlns:ns3="5dbaa1e8-66a8-4b88-b2fe-a31a9713a2a5" targetNamespace="http://schemas.microsoft.com/office/2006/metadata/properties" ma:root="true" ma:fieldsID="ba4c885f456541e093ed77b3e72cb272" ns2:_="" ns3:_="">
    <xsd:import namespace="a8c1dceb-c7c3-4db3-be2a-ed3639cb0f83"/>
    <xsd:import namespace="5dbaa1e8-66a8-4b88-b2fe-a31a9713a2a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dceb-c7c3-4db3-be2a-ed3639cb0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9d06c8-afe6-4057-a581-1aec5e3928e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baa1e8-66a8-4b88-b2fe-a31a9713a2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0f7795c-380d-4497-8108-9bc76fca8a26}" ma:internalName="TaxCatchAll" ma:showField="CatchAllData" ma:web="5dbaa1e8-66a8-4b88-b2fe-a31a9713a2a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c1dceb-c7c3-4db3-be2a-ed3639cb0f83">
      <Terms xmlns="http://schemas.microsoft.com/office/infopath/2007/PartnerControls"/>
    </lcf76f155ced4ddcb4097134ff3c332f>
    <TaxCatchAll xmlns="5dbaa1e8-66a8-4b88-b2fe-a31a9713a2a5" xsi:nil="true"/>
  </documentManagement>
</p:properties>
</file>

<file path=customXml/itemProps1.xml><?xml version="1.0" encoding="utf-8"?>
<ds:datastoreItem xmlns:ds="http://schemas.openxmlformats.org/officeDocument/2006/customXml" ds:itemID="{44D23CDA-34FB-48B7-B020-D71CDA053341}">
  <ds:schemaRefs>
    <ds:schemaRef ds:uri="http://schemas.microsoft.com/sharepoint/v3/contenttype/forms"/>
  </ds:schemaRefs>
</ds:datastoreItem>
</file>

<file path=customXml/itemProps2.xml><?xml version="1.0" encoding="utf-8"?>
<ds:datastoreItem xmlns:ds="http://schemas.openxmlformats.org/officeDocument/2006/customXml" ds:itemID="{8F0E905D-8797-4F02-9B77-FD3ECC7F386B}"/>
</file>

<file path=customXml/itemProps3.xml><?xml version="1.0" encoding="utf-8"?>
<ds:datastoreItem xmlns:ds="http://schemas.openxmlformats.org/officeDocument/2006/customXml" ds:itemID="{DF7C4B3B-438A-4385-959F-2098AA33366C}">
  <ds:schemaRefs>
    <ds:schemaRef ds:uri="http://www.w3.org/XML/1998/namespace"/>
    <ds:schemaRef ds:uri="http://schemas.openxmlformats.org/package/2006/metadata/core-properties"/>
    <ds:schemaRef ds:uri="http://purl.org/dc/elements/1.1/"/>
    <ds:schemaRef ds:uri="http://schemas.microsoft.com/office/2006/documentManagement/types"/>
    <ds:schemaRef ds:uri="http://purl.org/dc/dcmitype/"/>
    <ds:schemaRef ds:uri="a8c1dceb-c7c3-4db3-be2a-ed3639cb0f83"/>
    <ds:schemaRef ds:uri="http://schemas.microsoft.com/office/2006/metadata/properties"/>
    <ds:schemaRef ds:uri="http://purl.org/dc/terms/"/>
    <ds:schemaRef ds:uri="http://schemas.microsoft.com/office/infopath/2007/PartnerControls"/>
    <ds:schemaRef ds:uri="5dbaa1e8-66a8-4b88-b2fe-a31a9713a2a5"/>
  </ds:schemaRefs>
</ds:datastoreItem>
</file>

<file path=docProps/app.xml><?xml version="1.0" encoding="utf-8"?>
<Properties xmlns="http://schemas.openxmlformats.org/officeDocument/2006/extended-properties" xmlns:vt="http://schemas.openxmlformats.org/officeDocument/2006/docPropsVTypes">
  <Template/>
  <TotalTime>1049</TotalTime>
  <Words>2294</Words>
  <Application>Microsoft Office PowerPoint</Application>
  <PresentationFormat>Widescreen</PresentationFormat>
  <Paragraphs>352</Paragraphs>
  <Slides>71</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Arboria Book</vt:lpstr>
      <vt:lpstr>Arial</vt:lpstr>
      <vt:lpstr>Calibri</vt:lpstr>
      <vt:lpstr>Open Sans</vt:lpstr>
      <vt:lpstr>Times New Roman</vt:lpstr>
      <vt:lpstr>Wingdings</vt:lpstr>
      <vt:lpstr>New Square Chambers 2024 General Theme</vt:lpstr>
      <vt:lpstr>PowerPoint Presentation</vt:lpstr>
      <vt:lpstr>INTRODUCTION</vt:lpstr>
      <vt:lpstr>PowerPoint Presentation</vt:lpstr>
      <vt:lpstr>PowerPoint Presentation</vt:lpstr>
      <vt:lpstr>s.21 NOTICES</vt:lpstr>
      <vt:lpstr>s.21 Notices</vt:lpstr>
      <vt:lpstr>What is needed for a s.21 Notice</vt:lpstr>
      <vt:lpstr>Statutory Framework</vt:lpstr>
      <vt:lpstr>Statutory Framework</vt:lpstr>
      <vt:lpstr>Statutory Framework</vt:lpstr>
      <vt:lpstr>Statutory Framework – Tenancy Deposit</vt:lpstr>
      <vt:lpstr>Statutory Framework – Tenancy Deposit</vt:lpstr>
      <vt:lpstr>Tenancy Deposit – Can it be remedied?</vt:lpstr>
      <vt:lpstr>Statutory Framework – Gas Certificate</vt:lpstr>
      <vt:lpstr>Statutory Framework – Gas Certificate</vt:lpstr>
      <vt:lpstr>Gas Certificate – Can it be remedied?</vt:lpstr>
      <vt:lpstr>Gas Certificate – Can it be remedied?</vt:lpstr>
      <vt:lpstr>Gas Certificate – Can it be remedied?</vt:lpstr>
      <vt:lpstr>Gas Certificate – Can it be remedied?</vt:lpstr>
      <vt:lpstr>Statutory Framework – EPC</vt:lpstr>
      <vt:lpstr>EPC – Can it be remedied?</vt:lpstr>
      <vt:lpstr>Statutory Framework – How to Rent Guide</vt:lpstr>
      <vt:lpstr>RENTERS’ RIGHTS ACT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Fernandes</dc:creator>
  <cp:lastModifiedBy>Madeleine Whittaker</cp:lastModifiedBy>
  <cp:revision>11</cp:revision>
  <dcterms:created xsi:type="dcterms:W3CDTF">2023-12-11T07:05:32Z</dcterms:created>
  <dcterms:modified xsi:type="dcterms:W3CDTF">2025-11-05T09:52:12Z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0x0101007EE490384DEC6849B27C36BF4794AD34</vt:lpwstr>
  </property>
  <property fmtid="{D5CDD505-2E9C-101B-9397-08002B2CF9AE}" pid="3" name="MediaServiceImageTags">
    <vt:lpwstr/>
  </property>
</Properties>
</file>