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1"/>
  </p:notesMasterIdLst>
  <p:handoutMasterIdLst>
    <p:handoutMasterId r:id="rId22"/>
  </p:handoutMasterIdLst>
  <p:sldIdLst>
    <p:sldId id="278" r:id="rId5"/>
    <p:sldId id="260" r:id="rId6"/>
    <p:sldId id="261" r:id="rId7"/>
    <p:sldId id="264" r:id="rId8"/>
    <p:sldId id="266" r:id="rId9"/>
    <p:sldId id="268" r:id="rId10"/>
    <p:sldId id="269" r:id="rId11"/>
    <p:sldId id="270" r:id="rId12"/>
    <p:sldId id="271" r:id="rId13"/>
    <p:sldId id="276" r:id="rId14"/>
    <p:sldId id="273" r:id="rId15"/>
    <p:sldId id="277" r:id="rId16"/>
    <p:sldId id="272" r:id="rId17"/>
    <p:sldId id="274" r:id="rId18"/>
    <p:sldId id="275" r:id="rId19"/>
    <p:sldId id="263" r:id="rId20"/>
  </p:sldIdLst>
  <p:sldSz cx="12192000" cy="6858000"/>
  <p:notesSz cx="6858000" cy="91440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1919"/>
    <a:srgbClr val="0A2E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CB626-7C24-4B2C-B17C-44D7D75E4BDC}" v="3" dt="2025-02-21T15:44:41.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34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88CC05-7980-A4E3-D8AA-A51198C53F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1672963-B292-241C-EF2F-37DA92D41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55AEE6-624A-46B7-AAD6-3715892F05FD}" type="datetimeFigureOut">
              <a:rPr lang="en-GB" smtClean="0"/>
              <a:t>29/10/2025</a:t>
            </a:fld>
            <a:endParaRPr lang="en-GB"/>
          </a:p>
        </p:txBody>
      </p:sp>
      <p:sp>
        <p:nvSpPr>
          <p:cNvPr id="4" name="Footer Placeholder 3">
            <a:extLst>
              <a:ext uri="{FF2B5EF4-FFF2-40B4-BE49-F238E27FC236}">
                <a16:creationId xmlns:a16="http://schemas.microsoft.com/office/drawing/2014/main" id="{AB9D0BC1-C16E-1286-6557-5906E3AE5C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6EAA8-587C-C062-7937-EDA9755AA7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7F6A5C-86CD-409B-B52E-2FE55A9817DD}" type="slidenum">
              <a:rPr lang="en-GB" smtClean="0"/>
              <a:t>‹#›</a:t>
            </a:fld>
            <a:endParaRPr lang="en-GB"/>
          </a:p>
        </p:txBody>
      </p:sp>
    </p:spTree>
    <p:extLst>
      <p:ext uri="{BB962C8B-B14F-4D97-AF65-F5344CB8AC3E}">
        <p14:creationId xmlns:p14="http://schemas.microsoft.com/office/powerpoint/2010/main" val="4135276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2F0D6-EC7A-6A46-8549-2A1E5527B24B}" type="datetimeFigureOut">
              <a:rPr lang="en-ES" smtClean="0"/>
              <a:t>10/29/2025</a:t>
            </a:fld>
            <a:endParaRPr lang="en-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C0345-B338-A042-820F-43F799424BD3}" type="slidenum">
              <a:rPr lang="en-ES" smtClean="0"/>
              <a:t>‹#›</a:t>
            </a:fld>
            <a:endParaRPr lang="en-ES"/>
          </a:p>
        </p:txBody>
      </p:sp>
    </p:spTree>
    <p:extLst>
      <p:ext uri="{BB962C8B-B14F-4D97-AF65-F5344CB8AC3E}">
        <p14:creationId xmlns:p14="http://schemas.microsoft.com/office/powerpoint/2010/main" val="171811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DC0345-B338-A042-820F-43F799424BD3}" type="slidenum">
              <a:rPr lang="en-ES" smtClean="0"/>
              <a:t>1</a:t>
            </a:fld>
            <a:endParaRPr lang="en-ES"/>
          </a:p>
        </p:txBody>
      </p:sp>
    </p:spTree>
    <p:extLst>
      <p:ext uri="{BB962C8B-B14F-4D97-AF65-F5344CB8AC3E}">
        <p14:creationId xmlns:p14="http://schemas.microsoft.com/office/powerpoint/2010/main" val="10174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A9162-3F0C-FD67-ADF7-78CE7C787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67300-A1F1-3281-7D4A-B46EBE0DCC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FF391-45C1-20E0-43F8-74FA95BDA97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77A603-85DB-9A4B-8138-D7967D322E4E}"/>
              </a:ext>
            </a:extLst>
          </p:cNvPr>
          <p:cNvSpPr>
            <a:spLocks noGrp="1"/>
          </p:cNvSpPr>
          <p:nvPr>
            <p:ph type="sldNum" sz="quarter" idx="5"/>
          </p:nvPr>
        </p:nvSpPr>
        <p:spPr/>
        <p:txBody>
          <a:bodyPr/>
          <a:lstStyle/>
          <a:p>
            <a:fld id="{80DC0345-B338-A042-820F-43F799424BD3}" type="slidenum">
              <a:rPr lang="en-ES" smtClean="0"/>
              <a:t>13</a:t>
            </a:fld>
            <a:endParaRPr lang="en-ES"/>
          </a:p>
        </p:txBody>
      </p:sp>
    </p:spTree>
    <p:extLst>
      <p:ext uri="{BB962C8B-B14F-4D97-AF65-F5344CB8AC3E}">
        <p14:creationId xmlns:p14="http://schemas.microsoft.com/office/powerpoint/2010/main" val="2420603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90A18-FC3A-DE92-C87D-00164D1A6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57C91-B21C-7D53-10CE-7169A0261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B09A1-A62A-983A-A9A8-CEAA7A1B0A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A0D1AD-5F8D-4A12-19BA-FF372788330F}"/>
              </a:ext>
            </a:extLst>
          </p:cNvPr>
          <p:cNvSpPr>
            <a:spLocks noGrp="1"/>
          </p:cNvSpPr>
          <p:nvPr>
            <p:ph type="sldNum" sz="quarter" idx="5"/>
          </p:nvPr>
        </p:nvSpPr>
        <p:spPr/>
        <p:txBody>
          <a:bodyPr/>
          <a:lstStyle/>
          <a:p>
            <a:fld id="{80DC0345-B338-A042-820F-43F799424BD3}" type="slidenum">
              <a:rPr lang="en-ES" smtClean="0"/>
              <a:t>14</a:t>
            </a:fld>
            <a:endParaRPr lang="en-ES"/>
          </a:p>
        </p:txBody>
      </p:sp>
    </p:spTree>
    <p:extLst>
      <p:ext uri="{BB962C8B-B14F-4D97-AF65-F5344CB8AC3E}">
        <p14:creationId xmlns:p14="http://schemas.microsoft.com/office/powerpoint/2010/main" val="1819708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D19D0-20B1-3476-CE71-0BF5D46B4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52C02-D15F-6395-0A21-1E99E45C5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FDD040-AC99-26DB-D7A9-CDC899CC61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CF75691-BC85-E9C9-C55A-E9498DEA09A2}"/>
              </a:ext>
            </a:extLst>
          </p:cNvPr>
          <p:cNvSpPr>
            <a:spLocks noGrp="1"/>
          </p:cNvSpPr>
          <p:nvPr>
            <p:ph type="sldNum" sz="quarter" idx="5"/>
          </p:nvPr>
        </p:nvSpPr>
        <p:spPr/>
        <p:txBody>
          <a:bodyPr/>
          <a:lstStyle/>
          <a:p>
            <a:fld id="{80DC0345-B338-A042-820F-43F799424BD3}" type="slidenum">
              <a:rPr lang="en-ES" smtClean="0"/>
              <a:t>15</a:t>
            </a:fld>
            <a:endParaRPr lang="en-ES"/>
          </a:p>
        </p:txBody>
      </p:sp>
    </p:spTree>
    <p:extLst>
      <p:ext uri="{BB962C8B-B14F-4D97-AF65-F5344CB8AC3E}">
        <p14:creationId xmlns:p14="http://schemas.microsoft.com/office/powerpoint/2010/main" val="250326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DC0345-B338-A042-820F-43F799424BD3}" type="slidenum">
              <a:rPr lang="en-ES" smtClean="0"/>
              <a:t>5</a:t>
            </a:fld>
            <a:endParaRPr lang="en-ES"/>
          </a:p>
        </p:txBody>
      </p:sp>
    </p:spTree>
    <p:extLst>
      <p:ext uri="{BB962C8B-B14F-4D97-AF65-F5344CB8AC3E}">
        <p14:creationId xmlns:p14="http://schemas.microsoft.com/office/powerpoint/2010/main" val="230060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60356-B997-82CB-F83D-331902DC8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91271-ADF6-7A48-7AB3-96A449937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C48C2-F07E-2F98-EA86-CE1C4D808AA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C681F17-3365-146C-1CDB-C5C2405EF81F}"/>
              </a:ext>
            </a:extLst>
          </p:cNvPr>
          <p:cNvSpPr>
            <a:spLocks noGrp="1"/>
          </p:cNvSpPr>
          <p:nvPr>
            <p:ph type="sldNum" sz="quarter" idx="5"/>
          </p:nvPr>
        </p:nvSpPr>
        <p:spPr/>
        <p:txBody>
          <a:bodyPr/>
          <a:lstStyle/>
          <a:p>
            <a:fld id="{80DC0345-B338-A042-820F-43F799424BD3}" type="slidenum">
              <a:rPr lang="en-ES" smtClean="0"/>
              <a:t>6</a:t>
            </a:fld>
            <a:endParaRPr lang="en-ES"/>
          </a:p>
        </p:txBody>
      </p:sp>
    </p:spTree>
    <p:extLst>
      <p:ext uri="{BB962C8B-B14F-4D97-AF65-F5344CB8AC3E}">
        <p14:creationId xmlns:p14="http://schemas.microsoft.com/office/powerpoint/2010/main" val="69057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27EFB-81CF-1975-5300-2FF0312E3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AAD51-58E4-242D-DA29-9A80C27F3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9E248-2FC1-A4D0-0CD1-73FCCD04D75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F87FF6-2477-7B8C-62EC-A33351154196}"/>
              </a:ext>
            </a:extLst>
          </p:cNvPr>
          <p:cNvSpPr>
            <a:spLocks noGrp="1"/>
          </p:cNvSpPr>
          <p:nvPr>
            <p:ph type="sldNum" sz="quarter" idx="5"/>
          </p:nvPr>
        </p:nvSpPr>
        <p:spPr/>
        <p:txBody>
          <a:bodyPr/>
          <a:lstStyle/>
          <a:p>
            <a:fld id="{80DC0345-B338-A042-820F-43F799424BD3}" type="slidenum">
              <a:rPr lang="en-ES" smtClean="0"/>
              <a:t>7</a:t>
            </a:fld>
            <a:endParaRPr lang="en-ES"/>
          </a:p>
        </p:txBody>
      </p:sp>
    </p:spTree>
    <p:extLst>
      <p:ext uri="{BB962C8B-B14F-4D97-AF65-F5344CB8AC3E}">
        <p14:creationId xmlns:p14="http://schemas.microsoft.com/office/powerpoint/2010/main" val="134259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412CF-65CC-200A-5826-AD57E7263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DC1F2-E9CA-5C23-57A8-EF761F728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2E7AE-DE46-D3A3-54A7-4647FD55EA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78F0726-E794-C9F3-3FB5-C7754F42D588}"/>
              </a:ext>
            </a:extLst>
          </p:cNvPr>
          <p:cNvSpPr>
            <a:spLocks noGrp="1"/>
          </p:cNvSpPr>
          <p:nvPr>
            <p:ph type="sldNum" sz="quarter" idx="5"/>
          </p:nvPr>
        </p:nvSpPr>
        <p:spPr/>
        <p:txBody>
          <a:bodyPr/>
          <a:lstStyle/>
          <a:p>
            <a:fld id="{80DC0345-B338-A042-820F-43F799424BD3}" type="slidenum">
              <a:rPr lang="en-ES" smtClean="0"/>
              <a:t>8</a:t>
            </a:fld>
            <a:endParaRPr lang="en-ES"/>
          </a:p>
        </p:txBody>
      </p:sp>
    </p:spTree>
    <p:extLst>
      <p:ext uri="{BB962C8B-B14F-4D97-AF65-F5344CB8AC3E}">
        <p14:creationId xmlns:p14="http://schemas.microsoft.com/office/powerpoint/2010/main" val="3383265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2022E-D552-F53C-BA46-1DE0D41A2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8AE41-B4BD-2BE1-4B2F-B9B6ED4C1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A1B11-A135-B5E1-FCE6-16AA9376DAA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F2D2B41-BB34-81A2-9DC1-04B87E0AC8C9}"/>
              </a:ext>
            </a:extLst>
          </p:cNvPr>
          <p:cNvSpPr>
            <a:spLocks noGrp="1"/>
          </p:cNvSpPr>
          <p:nvPr>
            <p:ph type="sldNum" sz="quarter" idx="5"/>
          </p:nvPr>
        </p:nvSpPr>
        <p:spPr/>
        <p:txBody>
          <a:bodyPr/>
          <a:lstStyle/>
          <a:p>
            <a:fld id="{80DC0345-B338-A042-820F-43F799424BD3}" type="slidenum">
              <a:rPr lang="en-ES" smtClean="0"/>
              <a:t>9</a:t>
            </a:fld>
            <a:endParaRPr lang="en-ES"/>
          </a:p>
        </p:txBody>
      </p:sp>
    </p:spTree>
    <p:extLst>
      <p:ext uri="{BB962C8B-B14F-4D97-AF65-F5344CB8AC3E}">
        <p14:creationId xmlns:p14="http://schemas.microsoft.com/office/powerpoint/2010/main" val="5079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5A91D-D1CA-679D-984D-49B315396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E7596-5404-19A6-B565-B90AA5606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9A18E-F99F-EDB3-C929-08174361F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FA9208A-B58E-A306-7815-6FC1582ED918}"/>
              </a:ext>
            </a:extLst>
          </p:cNvPr>
          <p:cNvSpPr>
            <a:spLocks noGrp="1"/>
          </p:cNvSpPr>
          <p:nvPr>
            <p:ph type="sldNum" sz="quarter" idx="5"/>
          </p:nvPr>
        </p:nvSpPr>
        <p:spPr/>
        <p:txBody>
          <a:bodyPr/>
          <a:lstStyle/>
          <a:p>
            <a:fld id="{80DC0345-B338-A042-820F-43F799424BD3}" type="slidenum">
              <a:rPr lang="en-ES" smtClean="0"/>
              <a:t>10</a:t>
            </a:fld>
            <a:endParaRPr lang="en-ES"/>
          </a:p>
        </p:txBody>
      </p:sp>
    </p:spTree>
    <p:extLst>
      <p:ext uri="{BB962C8B-B14F-4D97-AF65-F5344CB8AC3E}">
        <p14:creationId xmlns:p14="http://schemas.microsoft.com/office/powerpoint/2010/main" val="280251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DABDE-958E-D02B-9356-B46D378E3B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AFEF2-474B-1FB4-5621-94ED44EE4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1F40A-9FB7-D363-8180-328E760A76F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E1525EE-790B-98CE-3A4E-DFFEFF0A3D45}"/>
              </a:ext>
            </a:extLst>
          </p:cNvPr>
          <p:cNvSpPr>
            <a:spLocks noGrp="1"/>
          </p:cNvSpPr>
          <p:nvPr>
            <p:ph type="sldNum" sz="quarter" idx="5"/>
          </p:nvPr>
        </p:nvSpPr>
        <p:spPr/>
        <p:txBody>
          <a:bodyPr/>
          <a:lstStyle/>
          <a:p>
            <a:fld id="{80DC0345-B338-A042-820F-43F799424BD3}" type="slidenum">
              <a:rPr lang="en-ES" smtClean="0"/>
              <a:t>11</a:t>
            </a:fld>
            <a:endParaRPr lang="en-ES"/>
          </a:p>
        </p:txBody>
      </p:sp>
    </p:spTree>
    <p:extLst>
      <p:ext uri="{BB962C8B-B14F-4D97-AF65-F5344CB8AC3E}">
        <p14:creationId xmlns:p14="http://schemas.microsoft.com/office/powerpoint/2010/main" val="233697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2046A-43A2-2CA5-8A29-5EDA8851AC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324A2-9316-1C98-A022-E0D7015BE0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3CB18-2229-097C-0826-A5274598F7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60BC11-1E61-48FE-C2E9-3BF1ABBC6209}"/>
              </a:ext>
            </a:extLst>
          </p:cNvPr>
          <p:cNvSpPr>
            <a:spLocks noGrp="1"/>
          </p:cNvSpPr>
          <p:nvPr>
            <p:ph type="sldNum" sz="quarter" idx="5"/>
          </p:nvPr>
        </p:nvSpPr>
        <p:spPr/>
        <p:txBody>
          <a:bodyPr/>
          <a:lstStyle/>
          <a:p>
            <a:fld id="{80DC0345-B338-A042-820F-43F799424BD3}" type="slidenum">
              <a:rPr lang="en-ES" smtClean="0"/>
              <a:t>12</a:t>
            </a:fld>
            <a:endParaRPr lang="en-ES"/>
          </a:p>
        </p:txBody>
      </p:sp>
    </p:spTree>
    <p:extLst>
      <p:ext uri="{BB962C8B-B14F-4D97-AF65-F5344CB8AC3E}">
        <p14:creationId xmlns:p14="http://schemas.microsoft.com/office/powerpoint/2010/main" val="833730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6AB34E-BDB2-7CE6-4666-454623F111C1}"/>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4" name="Picture 3">
            <a:extLst>
              <a:ext uri="{FF2B5EF4-FFF2-40B4-BE49-F238E27FC236}">
                <a16:creationId xmlns:a16="http://schemas.microsoft.com/office/drawing/2014/main" id="{073DFEF2-5A20-935F-3489-A692DBBF393F}"/>
              </a:ext>
            </a:extLst>
          </p:cNvPr>
          <p:cNvPicPr>
            <a:picLocks noChangeAspect="1"/>
          </p:cNvPicPr>
          <p:nvPr userDrawn="1"/>
        </p:nvPicPr>
        <p:blipFill>
          <a:blip r:embed="rId3"/>
          <a:stretch>
            <a:fillRect/>
          </a:stretch>
        </p:blipFill>
        <p:spPr>
          <a:xfrm>
            <a:off x="9724767" y="5458927"/>
            <a:ext cx="2144069" cy="1132716"/>
          </a:xfrm>
          <a:prstGeom prst="rect">
            <a:avLst/>
          </a:prstGeom>
        </p:spPr>
      </p:pic>
      <p:sp>
        <p:nvSpPr>
          <p:cNvPr id="11" name="Rectangle 10">
            <a:extLst>
              <a:ext uri="{FF2B5EF4-FFF2-40B4-BE49-F238E27FC236}">
                <a16:creationId xmlns:a16="http://schemas.microsoft.com/office/drawing/2014/main" id="{3B155A42-D247-2B92-DB95-A74528A40FC1}"/>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2" name="Picture 11">
            <a:extLst>
              <a:ext uri="{FF2B5EF4-FFF2-40B4-BE49-F238E27FC236}">
                <a16:creationId xmlns:a16="http://schemas.microsoft.com/office/drawing/2014/main" id="{3432F643-A95D-975F-A4A6-CC9B30653306}"/>
              </a:ext>
            </a:extLst>
          </p:cNvPr>
          <p:cNvPicPr>
            <a:picLocks noChangeAspect="1"/>
          </p:cNvPicPr>
          <p:nvPr userDrawn="1"/>
        </p:nvPicPr>
        <p:blipFill>
          <a:blip r:embed="rId4"/>
          <a:stretch>
            <a:fillRect/>
          </a:stretch>
        </p:blipFill>
        <p:spPr>
          <a:xfrm>
            <a:off x="533743" y="523789"/>
            <a:ext cx="3998500" cy="622334"/>
          </a:xfrm>
          <a:prstGeom prst="rect">
            <a:avLst/>
          </a:prstGeom>
        </p:spPr>
      </p:pic>
    </p:spTree>
    <p:extLst>
      <p:ext uri="{BB962C8B-B14F-4D97-AF65-F5344CB8AC3E}">
        <p14:creationId xmlns:p14="http://schemas.microsoft.com/office/powerpoint/2010/main" val="348391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
        <p:nvSpPr>
          <p:cNvPr id="9" name="Title 1">
            <a:extLst>
              <a:ext uri="{FF2B5EF4-FFF2-40B4-BE49-F238E27FC236}">
                <a16:creationId xmlns:a16="http://schemas.microsoft.com/office/drawing/2014/main" id="{244F3BD2-3373-11E2-05C1-299492396AD6}"/>
              </a:ext>
            </a:extLst>
          </p:cNvPr>
          <p:cNvSpPr>
            <a:spLocks noGrp="1"/>
          </p:cNvSpPr>
          <p:nvPr>
            <p:ph type="title" hasCustomPrompt="1"/>
          </p:nvPr>
        </p:nvSpPr>
        <p:spPr>
          <a:xfrm>
            <a:off x="785190" y="274636"/>
            <a:ext cx="3310449" cy="2487613"/>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GB" sz="4400" b="1">
                <a:solidFill>
                  <a:srgbClr val="0A2E25"/>
                </a:solidFill>
                <a:latin typeface="Arial" panose="020B0604020202020204" pitchFamily="34" charset="0"/>
                <a:cs typeface="Arial" panose="020B0604020202020204" pitchFamily="34" charset="0"/>
              </a:rPr>
              <a:t>Title</a:t>
            </a:r>
            <a:br>
              <a:rPr lang="en-GB" sz="4400" b="1">
                <a:solidFill>
                  <a:srgbClr val="0A2E25"/>
                </a:solidFill>
                <a:latin typeface="Arial" panose="020B0604020202020204" pitchFamily="34" charset="0"/>
                <a:cs typeface="Arial" panose="020B0604020202020204" pitchFamily="34" charset="0"/>
              </a:rPr>
            </a:br>
            <a:r>
              <a:rPr lang="en-GB" sz="4400" b="1">
                <a:solidFill>
                  <a:srgbClr val="0A2E25"/>
                </a:solidFill>
                <a:latin typeface="Arial" panose="020B0604020202020204" pitchFamily="34" charset="0"/>
                <a:cs typeface="Arial" panose="020B0604020202020204" pitchFamily="34" charset="0"/>
              </a:rPr>
              <a:t>goes</a:t>
            </a:r>
            <a:br>
              <a:rPr lang="en-GB" sz="4400" b="1">
                <a:solidFill>
                  <a:srgbClr val="0A2E25"/>
                </a:solidFill>
                <a:latin typeface="Arial" panose="020B0604020202020204" pitchFamily="34" charset="0"/>
                <a:cs typeface="Arial" panose="020B0604020202020204" pitchFamily="34" charset="0"/>
              </a:rPr>
            </a:br>
            <a:r>
              <a:rPr lang="en-GB" sz="4400" b="1">
                <a:solidFill>
                  <a:srgbClr val="0A2E25"/>
                </a:solidFill>
                <a:latin typeface="Arial" panose="020B0604020202020204" pitchFamily="34" charset="0"/>
                <a:cs typeface="Arial" panose="020B0604020202020204" pitchFamily="34" charset="0"/>
              </a:rPr>
              <a:t>here</a:t>
            </a:r>
          </a:p>
        </p:txBody>
      </p:sp>
      <p:sp>
        <p:nvSpPr>
          <p:cNvPr id="10" name="Content Placeholder 2">
            <a:extLst>
              <a:ext uri="{FF2B5EF4-FFF2-40B4-BE49-F238E27FC236}">
                <a16:creationId xmlns:a16="http://schemas.microsoft.com/office/drawing/2014/main" id="{9B927754-C23E-E84C-C63B-6D89C38A4F59}"/>
              </a:ext>
            </a:extLst>
          </p:cNvPr>
          <p:cNvSpPr>
            <a:spLocks noGrp="1"/>
          </p:cNvSpPr>
          <p:nvPr>
            <p:ph idx="1" hasCustomPrompt="1"/>
          </p:nvPr>
        </p:nvSpPr>
        <p:spPr>
          <a:xfrm>
            <a:off x="5428389" y="631807"/>
            <a:ext cx="6154011" cy="5217326"/>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a:t>Content</a:t>
            </a:r>
          </a:p>
          <a:p>
            <a:pPr lvl="1"/>
            <a:r>
              <a:rPr lang="en-US"/>
              <a:t>Sub Content</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73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3"/>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29862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5190" y="274638"/>
            <a:ext cx="10797209" cy="1143000"/>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idx="1" hasCustomPrompt="1"/>
          </p:nvPr>
        </p:nvSpPr>
        <p:spPr>
          <a:xfrm>
            <a:off x="785190" y="1600204"/>
            <a:ext cx="10797210" cy="4029072"/>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a:t>Content</a:t>
            </a:r>
          </a:p>
          <a:p>
            <a:pPr lvl="1"/>
            <a:r>
              <a:rPr lang="en-US"/>
              <a:t>Sub Content</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33605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3" name="Picture 2">
            <a:extLst>
              <a:ext uri="{FF2B5EF4-FFF2-40B4-BE49-F238E27FC236}">
                <a16:creationId xmlns:a16="http://schemas.microsoft.com/office/drawing/2014/main" id="{FE53E0DC-AD4C-094F-278C-4053B9D7A7EF}"/>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1" name="Picture 10">
            <a:extLst>
              <a:ext uri="{FF2B5EF4-FFF2-40B4-BE49-F238E27FC236}">
                <a16:creationId xmlns:a16="http://schemas.microsoft.com/office/drawing/2014/main" id="{9B374EFB-B141-6CCA-E08A-2D32C6370BB0}"/>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4"/>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193585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6D07F07F-AEA7-F2C3-150A-4797A05216AF}"/>
              </a:ext>
            </a:extLst>
          </p:cNvPr>
          <p:cNvPicPr>
            <a:picLocks noChangeAspect="1"/>
          </p:cNvPicPr>
          <p:nvPr userDrawn="1"/>
        </p:nvPicPr>
        <p:blipFill>
          <a:blip r:embed="rId7"/>
          <a:stretch>
            <a:fillRect/>
          </a:stretch>
        </p:blipFill>
        <p:spPr>
          <a:xfrm>
            <a:off x="0" y="0"/>
            <a:ext cx="12192000" cy="5448300"/>
          </a:xfrm>
          <a:prstGeom prst="rect">
            <a:avLst/>
          </a:prstGeom>
        </p:spPr>
      </p:pic>
      <p:pic>
        <p:nvPicPr>
          <p:cNvPr id="8" name="Picture 7">
            <a:extLst>
              <a:ext uri="{FF2B5EF4-FFF2-40B4-BE49-F238E27FC236}">
                <a16:creationId xmlns:a16="http://schemas.microsoft.com/office/drawing/2014/main" id="{22C621B9-AC5E-1DCD-7B7D-78BD05237977}"/>
              </a:ext>
            </a:extLst>
          </p:cNvPr>
          <p:cNvPicPr>
            <a:picLocks noChangeAspect="1"/>
          </p:cNvPicPr>
          <p:nvPr userDrawn="1"/>
        </p:nvPicPr>
        <p:blipFill>
          <a:blip r:embed="rId8"/>
          <a:stretch>
            <a:fillRect/>
          </a:stretch>
        </p:blipFill>
        <p:spPr>
          <a:xfrm>
            <a:off x="9724767" y="5458927"/>
            <a:ext cx="2144069" cy="1132716"/>
          </a:xfrm>
          <a:prstGeom prst="rect">
            <a:avLst/>
          </a:prstGeom>
        </p:spPr>
      </p:pic>
      <p:sp>
        <p:nvSpPr>
          <p:cNvPr id="9" name="TextBox 8">
            <a:extLst>
              <a:ext uri="{FF2B5EF4-FFF2-40B4-BE49-F238E27FC236}">
                <a16:creationId xmlns:a16="http://schemas.microsoft.com/office/drawing/2014/main" id="{403C153F-C3C5-FFA3-559F-327052A79F1C}"/>
              </a:ext>
            </a:extLst>
          </p:cNvPr>
          <p:cNvSpPr txBox="1"/>
          <p:nvPr userDrawn="1"/>
        </p:nvSpPr>
        <p:spPr>
          <a:xfrm>
            <a:off x="417802" y="6165061"/>
            <a:ext cx="96008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boria Book" panose="02000000000000000000" pitchFamily="2" charset="77"/>
                <a:ea typeface="+mn-ea"/>
                <a:cs typeface="+mn-cs"/>
              </a:rPr>
              <a:t>+44 (0)20 7419 8000  |  clerks@newsquarechambers.co.uk  |  newsquarechambers.co.uk</a:t>
            </a:r>
            <a:endParaRPr kumimoji="0" lang="en-ES" sz="1400" b="0" i="0" u="none" strike="noStrike" kern="1200" cap="none" spc="0" normalizeH="0" baseline="0" noProof="0">
              <a:ln>
                <a:noFill/>
              </a:ln>
              <a:solidFill>
                <a:prstClr val="black"/>
              </a:solidFill>
              <a:effectLst/>
              <a:uLnTx/>
              <a:uFillTx/>
              <a:latin typeface="Arboria Book" panose="02000000000000000000" pitchFamily="2" charset="77"/>
              <a:ea typeface="+mn-ea"/>
              <a:cs typeface="+mn-cs"/>
            </a:endParaRPr>
          </a:p>
        </p:txBody>
      </p:sp>
      <p:sp>
        <p:nvSpPr>
          <p:cNvPr id="10" name="Rectangle 9">
            <a:extLst>
              <a:ext uri="{FF2B5EF4-FFF2-40B4-BE49-F238E27FC236}">
                <a16:creationId xmlns:a16="http://schemas.microsoft.com/office/drawing/2014/main" id="{501822BC-ECA9-56C6-A2E3-538A23A681EC}"/>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1" name="Picture 10">
            <a:extLst>
              <a:ext uri="{FF2B5EF4-FFF2-40B4-BE49-F238E27FC236}">
                <a16:creationId xmlns:a16="http://schemas.microsoft.com/office/drawing/2014/main" id="{5BC935D5-F1E7-B52C-E10B-CEC61AA17C24}"/>
              </a:ext>
            </a:extLst>
          </p:cNvPr>
          <p:cNvPicPr>
            <a:picLocks noChangeAspect="1"/>
          </p:cNvPicPr>
          <p:nvPr userDrawn="1"/>
        </p:nvPicPr>
        <p:blipFill>
          <a:blip r:embed="rId9"/>
          <a:stretch>
            <a:fillRect/>
          </a:stretch>
        </p:blipFill>
        <p:spPr>
          <a:xfrm>
            <a:off x="533743" y="523789"/>
            <a:ext cx="3998500" cy="622334"/>
          </a:xfrm>
          <a:prstGeom prst="rect">
            <a:avLst/>
          </a:prstGeom>
        </p:spPr>
      </p:pic>
    </p:spTree>
    <p:extLst>
      <p:ext uri="{BB962C8B-B14F-4D97-AF65-F5344CB8AC3E}">
        <p14:creationId xmlns:p14="http://schemas.microsoft.com/office/powerpoint/2010/main" val="67295759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6" r:id="rId5"/>
  </p:sldLayoutIdLst>
  <p:hf sldNum="0"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0F747-0A36-B2AE-3DC3-6E2C48521E54}"/>
            </a:ext>
          </a:extLst>
        </p:cNvPr>
        <p:cNvGrpSpPr/>
        <p:nvPr/>
      </p:nvGrpSpPr>
      <p:grpSpPr>
        <a:xfrm>
          <a:off x="0" y="0"/>
          <a:ext cx="0" cy="0"/>
          <a:chOff x="0" y="0"/>
          <a:chExt cx="0" cy="0"/>
        </a:xfrm>
      </p:grpSpPr>
      <p:pic>
        <p:nvPicPr>
          <p:cNvPr id="7" name="Picture 6" descr="A person in a suit and tie&#10;&#10;AI-generated content may be incorrect.">
            <a:extLst>
              <a:ext uri="{FF2B5EF4-FFF2-40B4-BE49-F238E27FC236}">
                <a16:creationId xmlns:a16="http://schemas.microsoft.com/office/drawing/2014/main" id="{FEBB5723-D75D-6C98-880C-C29A7140AB39}"/>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8998CC-C525-E33B-74A1-7A10B8C12941}"/>
              </a:ext>
            </a:extLst>
          </p:cNvPr>
          <p:cNvSpPr txBox="1"/>
          <p:nvPr/>
        </p:nvSpPr>
        <p:spPr>
          <a:xfrm>
            <a:off x="855124" y="4651957"/>
            <a:ext cx="54367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E51919"/>
                </a:solidFill>
                <a:latin typeface="Arial" panose="020B0604020202020204" pitchFamily="34" charset="0"/>
                <a:cs typeface="Arial" panose="020B0604020202020204" pitchFamily="34" charset="0"/>
              </a:rPr>
              <a:t>TRUSTS, WILLS &amp; ESTATES</a:t>
            </a:r>
            <a:endPar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DATE: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Wednesday 29</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October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TIME: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11:00 – 12:00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LOCATION: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Online via Zoom</a:t>
            </a:r>
            <a:endParaRPr kumimoji="0" lang="en-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BE58BDA-A549-F36E-AA81-BD25C6C5FC64}"/>
              </a:ext>
            </a:extLst>
          </p:cNvPr>
          <p:cNvSpPr txBox="1"/>
          <p:nvPr/>
        </p:nvSpPr>
        <p:spPr>
          <a:xfrm>
            <a:off x="785191" y="1448640"/>
            <a:ext cx="5910884" cy="2492990"/>
          </a:xfrm>
          <a:prstGeom prst="rect">
            <a:avLst/>
          </a:prstGeom>
          <a:noFill/>
        </p:spPr>
        <p:txBody>
          <a:bodyPr wrap="square" rtlCol="0">
            <a:spAutoFit/>
          </a:bodyPr>
          <a:lstStyle/>
          <a:p>
            <a:pPr>
              <a:defRPr/>
            </a:pPr>
            <a:r>
              <a:rPr lang="en-US" sz="4800" b="0" i="0" dirty="0">
                <a:solidFill>
                  <a:schemeClr val="bg1"/>
                </a:solidFill>
                <a:effectLst/>
                <a:latin typeface="Arial" panose="020B0604020202020204" pitchFamily="34" charset="0"/>
                <a:cs typeface="Arial" panose="020B0604020202020204" pitchFamily="34" charset="0"/>
              </a:rPr>
              <a:t>The new normal?</a:t>
            </a:r>
          </a:p>
          <a:p>
            <a:pPr>
              <a:defRPr/>
            </a:pPr>
            <a:r>
              <a:rPr lang="en-US" sz="3600" b="0" i="1" dirty="0">
                <a:solidFill>
                  <a:schemeClr val="bg1"/>
                </a:solidFill>
                <a:effectLst/>
                <a:latin typeface="Arial" panose="020B0604020202020204" pitchFamily="34" charset="0"/>
                <a:cs typeface="Arial" panose="020B0604020202020204" pitchFamily="34" charset="0"/>
              </a:rPr>
              <a:t>Costs orders against drafting firms in probate disputes</a:t>
            </a:r>
          </a:p>
        </p:txBody>
      </p:sp>
    </p:spTree>
    <p:extLst>
      <p:ext uri="{BB962C8B-B14F-4D97-AF65-F5344CB8AC3E}">
        <p14:creationId xmlns:p14="http://schemas.microsoft.com/office/powerpoint/2010/main" val="201866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48CA4-9113-F03D-9B2A-7D9BB850E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D4D0FB-01B0-2FE9-A1D9-1A77C69DB778}"/>
              </a:ext>
            </a:extLst>
          </p:cNvPr>
          <p:cNvSpPr>
            <a:spLocks noGrp="1"/>
          </p:cNvSpPr>
          <p:nvPr>
            <p:ph type="title"/>
          </p:nvPr>
        </p:nvSpPr>
        <p:spPr>
          <a:xfrm>
            <a:off x="785190" y="274638"/>
            <a:ext cx="10797209" cy="1143000"/>
          </a:xfrm>
        </p:spPr>
        <p:txBody>
          <a:bodyPr anchor="ctr">
            <a:normAutofit/>
          </a:bodyPr>
          <a:lstStyle/>
          <a:p>
            <a:r>
              <a:rPr lang="en-GB" dirty="0"/>
              <a:t>Other claims (ii)</a:t>
            </a:r>
          </a:p>
        </p:txBody>
      </p:sp>
      <p:sp>
        <p:nvSpPr>
          <p:cNvPr id="3" name="Content Placeholder 2">
            <a:extLst>
              <a:ext uri="{FF2B5EF4-FFF2-40B4-BE49-F238E27FC236}">
                <a16:creationId xmlns:a16="http://schemas.microsoft.com/office/drawing/2014/main" id="{85538EFC-62C7-04BC-D585-1F0CDA4ED3B7}"/>
              </a:ext>
            </a:extLst>
          </p:cNvPr>
          <p:cNvSpPr>
            <a:spLocks noGrp="1"/>
          </p:cNvSpPr>
          <p:nvPr>
            <p:ph idx="1"/>
          </p:nvPr>
        </p:nvSpPr>
        <p:spPr>
          <a:xfrm>
            <a:off x="785190" y="1301750"/>
            <a:ext cx="10797209" cy="4327526"/>
          </a:xfrm>
        </p:spPr>
        <p:txBody>
          <a:bodyPr>
            <a:normAutofit/>
          </a:bodyPr>
          <a:lstStyle/>
          <a:p>
            <a:pPr>
              <a:lnSpc>
                <a:spcPct val="100000"/>
              </a:lnSpc>
            </a:pPr>
            <a:r>
              <a:rPr lang="en-GB" sz="2200" dirty="0"/>
              <a:t>What about negligence?</a:t>
            </a:r>
          </a:p>
          <a:p>
            <a:pPr>
              <a:lnSpc>
                <a:spcPct val="100000"/>
              </a:lnSpc>
            </a:pPr>
            <a:r>
              <a:rPr lang="en-GB" sz="2200" dirty="0"/>
              <a:t>Not a cause of action being advanced</a:t>
            </a:r>
          </a:p>
          <a:p>
            <a:pPr>
              <a:lnSpc>
                <a:spcPct val="100000"/>
              </a:lnSpc>
            </a:pPr>
            <a:r>
              <a:rPr lang="en-GB" sz="2200" dirty="0"/>
              <a:t>As set out in </a:t>
            </a:r>
            <a:r>
              <a:rPr lang="en-GB" sz="2200" b="1" i="1" dirty="0"/>
              <a:t>Pead</a:t>
            </a:r>
            <a:r>
              <a:rPr lang="en-GB" sz="2200" i="1" dirty="0"/>
              <a:t>:</a:t>
            </a:r>
          </a:p>
          <a:p>
            <a:pPr marL="0" indent="0">
              <a:lnSpc>
                <a:spcPct val="100000"/>
              </a:lnSpc>
              <a:buNone/>
            </a:pPr>
            <a:r>
              <a:rPr lang="en-GB" sz="2200" i="1" dirty="0"/>
              <a:t>‘35.  I have considered whether the right course would be to dismiss the application against GWCA and leave the Claimant and the family members, if so advised, to bring a professional negligence claim against GWCA. I have come to the clear conclusion that this would not be a fair and just outcome. BBMW was put on notice in March 2022 that professional negligence was being alleged against it and it notified its insurers accordingly</a:t>
            </a:r>
            <a:r>
              <a:rPr lang="en-GB" sz="2200" dirty="0"/>
              <a:t>’.</a:t>
            </a:r>
          </a:p>
          <a:p>
            <a:pPr>
              <a:lnSpc>
                <a:spcPct val="100000"/>
              </a:lnSpc>
            </a:pPr>
            <a:r>
              <a:rPr lang="en-US" sz="2200" dirty="0"/>
              <a:t>Compare with </a:t>
            </a:r>
            <a:r>
              <a:rPr lang="en-GB" sz="2000" b="1" i="1" dirty="0"/>
              <a:t>Ivey v Lythgoe</a:t>
            </a:r>
            <a:r>
              <a:rPr lang="en-GB" sz="2000" b="1" dirty="0"/>
              <a:t> </a:t>
            </a:r>
            <a:r>
              <a:rPr lang="en-GB" sz="2000" dirty="0"/>
              <a:t>[2025] EWHC 2325 (Ch)</a:t>
            </a:r>
            <a:r>
              <a:rPr lang="en-US" sz="2200" b="1" i="1" dirty="0"/>
              <a:t> </a:t>
            </a:r>
            <a:r>
              <a:rPr lang="en-US" sz="2200" dirty="0"/>
              <a:t>at 20 (seemingly requiring causation / quantum to be determined first in negligence claim) </a:t>
            </a:r>
          </a:p>
          <a:p>
            <a:pPr>
              <a:lnSpc>
                <a:spcPct val="100000"/>
              </a:lnSpc>
            </a:pPr>
            <a:endParaRPr lang="en-GB" sz="2200" dirty="0"/>
          </a:p>
        </p:txBody>
      </p:sp>
    </p:spTree>
    <p:extLst>
      <p:ext uri="{BB962C8B-B14F-4D97-AF65-F5344CB8AC3E}">
        <p14:creationId xmlns:p14="http://schemas.microsoft.com/office/powerpoint/2010/main" val="446637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3793A-1F49-675F-C226-680805438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20A19-CEB7-C3E1-C390-0C175AB78995}"/>
              </a:ext>
            </a:extLst>
          </p:cNvPr>
          <p:cNvSpPr>
            <a:spLocks noGrp="1"/>
          </p:cNvSpPr>
          <p:nvPr>
            <p:ph type="title"/>
          </p:nvPr>
        </p:nvSpPr>
        <p:spPr>
          <a:xfrm>
            <a:off x="785190" y="274638"/>
            <a:ext cx="10797209" cy="1143000"/>
          </a:xfrm>
        </p:spPr>
        <p:txBody>
          <a:bodyPr anchor="ctr">
            <a:normAutofit/>
          </a:bodyPr>
          <a:lstStyle/>
          <a:p>
            <a:r>
              <a:rPr lang="en-GB" dirty="0"/>
              <a:t>Compulsory ADR (i)</a:t>
            </a:r>
          </a:p>
        </p:txBody>
      </p:sp>
      <p:sp>
        <p:nvSpPr>
          <p:cNvPr id="3" name="Content Placeholder 2">
            <a:extLst>
              <a:ext uri="{FF2B5EF4-FFF2-40B4-BE49-F238E27FC236}">
                <a16:creationId xmlns:a16="http://schemas.microsoft.com/office/drawing/2014/main" id="{F7A6D88F-4478-F06A-D612-C95EDF04FFAA}"/>
              </a:ext>
            </a:extLst>
          </p:cNvPr>
          <p:cNvSpPr>
            <a:spLocks noGrp="1"/>
          </p:cNvSpPr>
          <p:nvPr>
            <p:ph idx="1"/>
          </p:nvPr>
        </p:nvSpPr>
        <p:spPr>
          <a:xfrm>
            <a:off x="785190" y="1600204"/>
            <a:ext cx="8485368" cy="4029072"/>
          </a:xfrm>
        </p:spPr>
        <p:txBody>
          <a:bodyPr>
            <a:normAutofit/>
          </a:bodyPr>
          <a:lstStyle/>
          <a:p>
            <a:pPr>
              <a:lnSpc>
                <a:spcPct val="100000"/>
              </a:lnSpc>
            </a:pPr>
            <a:r>
              <a:rPr lang="en-GB" sz="2200"/>
              <a:t>What if you want the non-party to mediate </a:t>
            </a:r>
            <a:r>
              <a:rPr lang="en-GB" sz="2200" i="1"/>
              <a:t>before </a:t>
            </a:r>
            <a:r>
              <a:rPr lang="en-GB" sz="2200"/>
              <a:t>findings of fact are made?</a:t>
            </a:r>
          </a:p>
          <a:p>
            <a:pPr>
              <a:lnSpc>
                <a:spcPct val="100000"/>
              </a:lnSpc>
            </a:pPr>
            <a:r>
              <a:rPr lang="en-GB" sz="2200"/>
              <a:t>In </a:t>
            </a:r>
            <a:r>
              <a:rPr lang="en-GB" sz="2200" b="1" i="1"/>
              <a:t>Ivey v Lythgoe</a:t>
            </a:r>
            <a:r>
              <a:rPr lang="en-GB" sz="2200" b="1"/>
              <a:t> </a:t>
            </a:r>
            <a:r>
              <a:rPr lang="en-GB" sz="2200"/>
              <a:t>[2025] EWHC 2325 (Ch), an attempt was made to join a non-party before trial and to order them to mediate</a:t>
            </a:r>
          </a:p>
          <a:p>
            <a:pPr>
              <a:lnSpc>
                <a:spcPct val="100000"/>
              </a:lnSpc>
            </a:pPr>
            <a:r>
              <a:rPr lang="en-GB" sz="2200"/>
              <a:t>HHJ Paul Matthews: not appropriate to join a non-party before findings of fact made:</a:t>
            </a:r>
          </a:p>
          <a:p>
            <a:pPr>
              <a:lnSpc>
                <a:spcPct val="100000"/>
              </a:lnSpc>
            </a:pPr>
            <a:r>
              <a:rPr lang="en-GB" sz="2200" i="1"/>
              <a:t>‘If this probate/rectification claim were tried out and the claimants were unsuccessful, it would simply not be appropriate to engage the summary procedure provided for by section 51, so long as the respondent resisted liability.’ </a:t>
            </a:r>
            <a:r>
              <a:rPr lang="en-GB" sz="2200"/>
              <a:t>(20)</a:t>
            </a:r>
          </a:p>
          <a:p>
            <a:pPr marL="0" indent="0">
              <a:lnSpc>
                <a:spcPct val="100000"/>
              </a:lnSpc>
              <a:buNone/>
            </a:pPr>
            <a:endParaRPr lang="en-US" sz="2200" dirty="0"/>
          </a:p>
          <a:p>
            <a:pPr>
              <a:lnSpc>
                <a:spcPct val="100000"/>
              </a:lnSpc>
            </a:pPr>
            <a:endParaRPr lang="en-US" sz="2200" i="1" dirty="0"/>
          </a:p>
          <a:p>
            <a:pPr>
              <a:lnSpc>
                <a:spcPct val="100000"/>
              </a:lnSpc>
            </a:pPr>
            <a:endParaRPr lang="en-GB" sz="2200" dirty="0"/>
          </a:p>
        </p:txBody>
      </p:sp>
      <p:pic>
        <p:nvPicPr>
          <p:cNvPr id="1026" name="Picture 2" descr="John Lithgow is seen as Dumbledore for the first time as he sports the  sorcerer's white beard and wizard robes to film the Harry Potter TV series  in Cornwall | Daily Mail">
            <a:extLst>
              <a:ext uri="{FF2B5EF4-FFF2-40B4-BE49-F238E27FC236}">
                <a16:creationId xmlns:a16="http://schemas.microsoft.com/office/drawing/2014/main" id="{FC4DFDAA-83B6-9AE0-82A1-7FEFAB6A1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820" b="4438"/>
          <a:stretch>
            <a:fillRect/>
          </a:stretch>
        </p:blipFill>
        <p:spPr bwMode="auto">
          <a:xfrm>
            <a:off x="9461058" y="1600204"/>
            <a:ext cx="2121341" cy="4029072"/>
          </a:xfrm>
          <a:prstGeom prst="rect">
            <a:avLst/>
          </a:prstGeom>
          <a:solidFill>
            <a:srgbClr val="FFFFFF"/>
          </a:solidFill>
        </p:spPr>
      </p:pic>
    </p:spTree>
    <p:extLst>
      <p:ext uri="{BB962C8B-B14F-4D97-AF65-F5344CB8AC3E}">
        <p14:creationId xmlns:p14="http://schemas.microsoft.com/office/powerpoint/2010/main" val="280498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CC4C4-0E21-F387-18C8-F03606F55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A040F-F029-49C0-3EED-23EA70506F8B}"/>
              </a:ext>
            </a:extLst>
          </p:cNvPr>
          <p:cNvSpPr>
            <a:spLocks noGrp="1"/>
          </p:cNvSpPr>
          <p:nvPr>
            <p:ph type="title"/>
          </p:nvPr>
        </p:nvSpPr>
        <p:spPr>
          <a:xfrm>
            <a:off x="785190" y="274638"/>
            <a:ext cx="10797209" cy="1143000"/>
          </a:xfrm>
        </p:spPr>
        <p:txBody>
          <a:bodyPr anchor="ctr">
            <a:normAutofit/>
          </a:bodyPr>
          <a:lstStyle/>
          <a:p>
            <a:r>
              <a:rPr lang="en-GB" dirty="0"/>
              <a:t>Compulsory ADR (ii)</a:t>
            </a:r>
          </a:p>
        </p:txBody>
      </p:sp>
      <p:sp>
        <p:nvSpPr>
          <p:cNvPr id="3" name="Content Placeholder 2">
            <a:extLst>
              <a:ext uri="{FF2B5EF4-FFF2-40B4-BE49-F238E27FC236}">
                <a16:creationId xmlns:a16="http://schemas.microsoft.com/office/drawing/2014/main" id="{8F257078-6D5B-BFC1-78E1-A36FA53724E7}"/>
              </a:ext>
            </a:extLst>
          </p:cNvPr>
          <p:cNvSpPr>
            <a:spLocks noGrp="1"/>
          </p:cNvSpPr>
          <p:nvPr>
            <p:ph idx="1"/>
          </p:nvPr>
        </p:nvSpPr>
        <p:spPr>
          <a:xfrm>
            <a:off x="785190" y="1600204"/>
            <a:ext cx="10797209" cy="4029072"/>
          </a:xfrm>
        </p:spPr>
        <p:txBody>
          <a:bodyPr>
            <a:normAutofit lnSpcReduction="10000"/>
          </a:bodyPr>
          <a:lstStyle/>
          <a:p>
            <a:pPr>
              <a:lnSpc>
                <a:spcPct val="100000"/>
              </a:lnSpc>
            </a:pPr>
            <a:r>
              <a:rPr lang="en-GB" sz="2400" dirty="0"/>
              <a:t>However, a negligence claim was joined to a probate claim and mediation was ordered:</a:t>
            </a:r>
          </a:p>
          <a:p>
            <a:pPr>
              <a:lnSpc>
                <a:spcPct val="100000"/>
              </a:lnSpc>
            </a:pPr>
            <a:r>
              <a:rPr lang="en-GB" sz="2400" i="1" dirty="0"/>
              <a:t>‘I consider that this tripartite litigation cries out for mediation. There is no new law involved, and the essential disputes of fact are both clear and not numerous. The important documents have already been disclosed. The value of the claims will quickly be exceeded by the costs of a trial. The best chance of resolving the matter will come earlier, when fewer costs have been incurred, compared to later. The risks for each party of going on with the litigation will be an important consideration at the mediation. Two of the three parties have already agreed to mediate, and the arrangements have been made’ </a:t>
            </a:r>
            <a:r>
              <a:rPr lang="en-GB" sz="2400" dirty="0"/>
              <a:t>(26)</a:t>
            </a:r>
            <a:endParaRPr lang="en-US" sz="2200" dirty="0"/>
          </a:p>
          <a:p>
            <a:pPr>
              <a:lnSpc>
                <a:spcPct val="100000"/>
              </a:lnSpc>
            </a:pPr>
            <a:endParaRPr lang="en-US" sz="2200" i="1" dirty="0"/>
          </a:p>
          <a:p>
            <a:pPr>
              <a:lnSpc>
                <a:spcPct val="100000"/>
              </a:lnSpc>
            </a:pPr>
            <a:endParaRPr lang="en-GB" sz="2200" dirty="0"/>
          </a:p>
        </p:txBody>
      </p:sp>
    </p:spTree>
    <p:extLst>
      <p:ext uri="{BB962C8B-B14F-4D97-AF65-F5344CB8AC3E}">
        <p14:creationId xmlns:p14="http://schemas.microsoft.com/office/powerpoint/2010/main" val="42148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0D315-ADBA-A56B-3059-B5530D07C4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72B175-5D00-B4B6-615A-6085D3273492}"/>
              </a:ext>
            </a:extLst>
          </p:cNvPr>
          <p:cNvSpPr>
            <a:spLocks noGrp="1"/>
          </p:cNvSpPr>
          <p:nvPr>
            <p:ph type="title"/>
          </p:nvPr>
        </p:nvSpPr>
        <p:spPr>
          <a:xfrm>
            <a:off x="785190" y="274638"/>
            <a:ext cx="10797209" cy="1143000"/>
          </a:xfrm>
        </p:spPr>
        <p:txBody>
          <a:bodyPr anchor="ctr">
            <a:normAutofit/>
          </a:bodyPr>
          <a:lstStyle/>
          <a:p>
            <a:r>
              <a:rPr lang="en-GB" dirty="0"/>
              <a:t>Practical tips – claimant</a:t>
            </a:r>
          </a:p>
        </p:txBody>
      </p:sp>
      <p:sp>
        <p:nvSpPr>
          <p:cNvPr id="3" name="Content Placeholder 2">
            <a:extLst>
              <a:ext uri="{FF2B5EF4-FFF2-40B4-BE49-F238E27FC236}">
                <a16:creationId xmlns:a16="http://schemas.microsoft.com/office/drawing/2014/main" id="{7B937E3E-FCAD-435A-DE5B-830DB4E54B19}"/>
              </a:ext>
            </a:extLst>
          </p:cNvPr>
          <p:cNvSpPr>
            <a:spLocks noGrp="1"/>
          </p:cNvSpPr>
          <p:nvPr>
            <p:ph idx="1"/>
          </p:nvPr>
        </p:nvSpPr>
        <p:spPr>
          <a:xfrm>
            <a:off x="785190" y="1417638"/>
            <a:ext cx="10797209" cy="4211638"/>
          </a:xfrm>
        </p:spPr>
        <p:txBody>
          <a:bodyPr>
            <a:normAutofit fontScale="92500" lnSpcReduction="20000"/>
          </a:bodyPr>
          <a:lstStyle/>
          <a:p>
            <a:pPr>
              <a:lnSpc>
                <a:spcPct val="100000"/>
              </a:lnSpc>
            </a:pPr>
            <a:r>
              <a:rPr lang="en-GB" sz="2200" dirty="0"/>
              <a:t>Think about non-party costs before trial:</a:t>
            </a:r>
          </a:p>
          <a:p>
            <a:pPr lvl="1">
              <a:lnSpc>
                <a:spcPct val="100000"/>
              </a:lnSpc>
            </a:pPr>
            <a:r>
              <a:rPr lang="en-GB" sz="1800" dirty="0"/>
              <a:t>Warn the non-party at the pre-action stage</a:t>
            </a:r>
          </a:p>
          <a:p>
            <a:pPr lvl="1">
              <a:lnSpc>
                <a:spcPct val="100000"/>
              </a:lnSpc>
            </a:pPr>
            <a:r>
              <a:rPr lang="en-GB" sz="1800" dirty="0"/>
              <a:t>Consider joinder</a:t>
            </a:r>
          </a:p>
          <a:p>
            <a:pPr lvl="1">
              <a:lnSpc>
                <a:spcPct val="100000"/>
              </a:lnSpc>
            </a:pPr>
            <a:r>
              <a:rPr lang="en-GB" sz="1800" dirty="0"/>
              <a:t>Do you need to issue negligence proceedings?</a:t>
            </a:r>
          </a:p>
          <a:p>
            <a:pPr lvl="1">
              <a:lnSpc>
                <a:spcPct val="100000"/>
              </a:lnSpc>
            </a:pPr>
            <a:r>
              <a:rPr lang="en-GB" sz="1800" dirty="0"/>
              <a:t>Consider ADR</a:t>
            </a:r>
          </a:p>
          <a:p>
            <a:pPr lvl="1">
              <a:lnSpc>
                <a:spcPct val="100000"/>
              </a:lnSpc>
            </a:pPr>
            <a:r>
              <a:rPr lang="en-GB" sz="1800" dirty="0"/>
              <a:t>Consider making an offer</a:t>
            </a:r>
          </a:p>
          <a:p>
            <a:pPr>
              <a:lnSpc>
                <a:spcPct val="100000"/>
              </a:lnSpc>
            </a:pPr>
            <a:r>
              <a:rPr lang="en-GB" sz="2200" dirty="0"/>
              <a:t>Think creatively about who might could be a target for non-party costs:</a:t>
            </a:r>
          </a:p>
          <a:p>
            <a:pPr lvl="1">
              <a:lnSpc>
                <a:spcPct val="100000"/>
              </a:lnSpc>
            </a:pPr>
            <a:r>
              <a:rPr lang="en-GB" sz="1800" dirty="0"/>
              <a:t>Solicitors / will-writers that draft a will</a:t>
            </a:r>
          </a:p>
          <a:p>
            <a:pPr lvl="1">
              <a:lnSpc>
                <a:spcPct val="100000"/>
              </a:lnSpc>
            </a:pPr>
            <a:r>
              <a:rPr lang="en-GB" sz="1800" dirty="0"/>
              <a:t>Solicitors / will-writers that </a:t>
            </a:r>
            <a:r>
              <a:rPr lang="en-GB" sz="1800" i="1" dirty="0"/>
              <a:t>fail </a:t>
            </a:r>
            <a:r>
              <a:rPr lang="en-GB" sz="1800" dirty="0"/>
              <a:t>to draft a will</a:t>
            </a:r>
          </a:p>
          <a:p>
            <a:pPr lvl="1">
              <a:lnSpc>
                <a:spcPct val="100000"/>
              </a:lnSpc>
            </a:pPr>
            <a:r>
              <a:rPr lang="en-GB" sz="1800" dirty="0"/>
              <a:t>Other professional advisers</a:t>
            </a:r>
          </a:p>
          <a:p>
            <a:pPr lvl="1">
              <a:lnSpc>
                <a:spcPct val="100000"/>
              </a:lnSpc>
            </a:pPr>
            <a:r>
              <a:rPr lang="en-GB" sz="1800" dirty="0"/>
              <a:t>Family members – both as drafters and those involved in the process</a:t>
            </a:r>
          </a:p>
          <a:p>
            <a:pPr lvl="1">
              <a:lnSpc>
                <a:spcPct val="100000"/>
              </a:lnSpc>
            </a:pPr>
            <a:r>
              <a:rPr lang="en-GB" sz="1800" dirty="0"/>
              <a:t>Puppeteers</a:t>
            </a:r>
          </a:p>
          <a:p>
            <a:pPr>
              <a:lnSpc>
                <a:spcPct val="100000"/>
              </a:lnSpc>
            </a:pPr>
            <a:r>
              <a:rPr lang="en-US" sz="2200" dirty="0"/>
              <a:t>Keep the non-party involved throughout proceedings</a:t>
            </a:r>
          </a:p>
          <a:p>
            <a:pPr>
              <a:lnSpc>
                <a:spcPct val="100000"/>
              </a:lnSpc>
            </a:pPr>
            <a:r>
              <a:rPr lang="en-US" sz="2200" dirty="0"/>
              <a:t>It may be necessary to ‘walk the tightrope’</a:t>
            </a:r>
          </a:p>
          <a:p>
            <a:pPr>
              <a:lnSpc>
                <a:spcPct val="100000"/>
              </a:lnSpc>
            </a:pPr>
            <a:r>
              <a:rPr lang="en-US" sz="2200" dirty="0"/>
              <a:t>Even your failure at trial may not prevent some costs recovery</a:t>
            </a:r>
          </a:p>
          <a:p>
            <a:pPr>
              <a:lnSpc>
                <a:spcPct val="100000"/>
              </a:lnSpc>
            </a:pPr>
            <a:endParaRPr lang="en-US" sz="2200" i="1" dirty="0"/>
          </a:p>
          <a:p>
            <a:pPr>
              <a:lnSpc>
                <a:spcPct val="100000"/>
              </a:lnSpc>
            </a:pPr>
            <a:endParaRPr lang="en-GB" sz="2200" dirty="0"/>
          </a:p>
        </p:txBody>
      </p:sp>
    </p:spTree>
    <p:extLst>
      <p:ext uri="{BB962C8B-B14F-4D97-AF65-F5344CB8AC3E}">
        <p14:creationId xmlns:p14="http://schemas.microsoft.com/office/powerpoint/2010/main" val="2962072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1C5B7-DCE5-3559-8C02-E74D93C0D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DFD282-57B7-5F3B-2459-5B257301E128}"/>
              </a:ext>
            </a:extLst>
          </p:cNvPr>
          <p:cNvSpPr>
            <a:spLocks noGrp="1"/>
          </p:cNvSpPr>
          <p:nvPr>
            <p:ph type="title"/>
          </p:nvPr>
        </p:nvSpPr>
        <p:spPr>
          <a:xfrm>
            <a:off x="785190" y="274638"/>
            <a:ext cx="10797209" cy="1143000"/>
          </a:xfrm>
        </p:spPr>
        <p:txBody>
          <a:bodyPr anchor="ctr">
            <a:normAutofit/>
          </a:bodyPr>
          <a:lstStyle/>
          <a:p>
            <a:r>
              <a:rPr lang="en-GB" dirty="0"/>
              <a:t>Practical tips – defendant</a:t>
            </a:r>
          </a:p>
        </p:txBody>
      </p:sp>
      <p:sp>
        <p:nvSpPr>
          <p:cNvPr id="3" name="Content Placeholder 2">
            <a:extLst>
              <a:ext uri="{FF2B5EF4-FFF2-40B4-BE49-F238E27FC236}">
                <a16:creationId xmlns:a16="http://schemas.microsoft.com/office/drawing/2014/main" id="{3F6C0A79-ADCE-27F1-22D3-8A910C5101AD}"/>
              </a:ext>
            </a:extLst>
          </p:cNvPr>
          <p:cNvSpPr>
            <a:spLocks noGrp="1"/>
          </p:cNvSpPr>
          <p:nvPr>
            <p:ph idx="1"/>
          </p:nvPr>
        </p:nvSpPr>
        <p:spPr>
          <a:xfrm>
            <a:off x="785190" y="1600204"/>
            <a:ext cx="10797209" cy="4029072"/>
          </a:xfrm>
        </p:spPr>
        <p:txBody>
          <a:bodyPr>
            <a:normAutofit fontScale="92500" lnSpcReduction="10000"/>
          </a:bodyPr>
          <a:lstStyle/>
          <a:p>
            <a:pPr>
              <a:lnSpc>
                <a:spcPct val="100000"/>
              </a:lnSpc>
            </a:pPr>
            <a:r>
              <a:rPr lang="en-GB" sz="2800" dirty="0"/>
              <a:t>The obvious one: if you have to settle, sooner may be better than later</a:t>
            </a:r>
          </a:p>
          <a:p>
            <a:pPr>
              <a:lnSpc>
                <a:spcPct val="100000"/>
              </a:lnSpc>
            </a:pPr>
            <a:r>
              <a:rPr lang="en-GB" sz="2800" dirty="0"/>
              <a:t>Behave well during the pre-action phase</a:t>
            </a:r>
          </a:p>
          <a:p>
            <a:pPr>
              <a:lnSpc>
                <a:spcPct val="100000"/>
              </a:lnSpc>
            </a:pPr>
            <a:r>
              <a:rPr lang="en-GB" sz="2800" dirty="0"/>
              <a:t>Claimants aren’t the only ones who can make offers</a:t>
            </a:r>
          </a:p>
          <a:p>
            <a:pPr>
              <a:lnSpc>
                <a:spcPct val="100000"/>
              </a:lnSpc>
            </a:pPr>
            <a:r>
              <a:rPr lang="en-GB" sz="2800" dirty="0"/>
              <a:t>You may be able to obtain a right to attend or make submissions at trial</a:t>
            </a:r>
          </a:p>
          <a:p>
            <a:pPr>
              <a:lnSpc>
                <a:spcPct val="100000"/>
              </a:lnSpc>
            </a:pPr>
            <a:r>
              <a:rPr lang="en-GB" sz="2800" dirty="0"/>
              <a:t>You can fight a non-party costs application on the merits</a:t>
            </a:r>
          </a:p>
          <a:p>
            <a:pPr>
              <a:lnSpc>
                <a:spcPct val="100000"/>
              </a:lnSpc>
            </a:pPr>
            <a:r>
              <a:rPr lang="en-GB" sz="2800" dirty="0"/>
              <a:t>You can also fight a non-party costs application on orthodox costs grounds</a:t>
            </a:r>
          </a:p>
          <a:p>
            <a:pPr>
              <a:lnSpc>
                <a:spcPct val="100000"/>
              </a:lnSpc>
            </a:pPr>
            <a:r>
              <a:rPr lang="en-GB" sz="2800" dirty="0"/>
              <a:t>Can you play the negligence card?</a:t>
            </a:r>
          </a:p>
          <a:p>
            <a:pPr>
              <a:lnSpc>
                <a:spcPct val="100000"/>
              </a:lnSpc>
            </a:pPr>
            <a:endParaRPr lang="en-US" sz="2200" i="1" dirty="0"/>
          </a:p>
          <a:p>
            <a:pPr>
              <a:lnSpc>
                <a:spcPct val="100000"/>
              </a:lnSpc>
            </a:pPr>
            <a:endParaRPr lang="en-GB" sz="2200" dirty="0"/>
          </a:p>
        </p:txBody>
      </p:sp>
    </p:spTree>
    <p:extLst>
      <p:ext uri="{BB962C8B-B14F-4D97-AF65-F5344CB8AC3E}">
        <p14:creationId xmlns:p14="http://schemas.microsoft.com/office/powerpoint/2010/main" val="360624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33823-986A-490E-B30C-77829435C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4FE53-24B2-8644-5CCC-D0689C615B41}"/>
              </a:ext>
            </a:extLst>
          </p:cNvPr>
          <p:cNvSpPr>
            <a:spLocks noGrp="1"/>
          </p:cNvSpPr>
          <p:nvPr>
            <p:ph type="title"/>
          </p:nvPr>
        </p:nvSpPr>
        <p:spPr>
          <a:xfrm>
            <a:off x="785190" y="274638"/>
            <a:ext cx="10797209" cy="1143000"/>
          </a:xfrm>
        </p:spPr>
        <p:txBody>
          <a:bodyPr anchor="ctr">
            <a:normAutofit/>
          </a:bodyPr>
          <a:lstStyle/>
          <a:p>
            <a:r>
              <a:rPr lang="en-GB" dirty="0"/>
              <a:t>The new normal?</a:t>
            </a:r>
          </a:p>
        </p:txBody>
      </p:sp>
      <p:sp>
        <p:nvSpPr>
          <p:cNvPr id="3" name="Content Placeholder 2">
            <a:extLst>
              <a:ext uri="{FF2B5EF4-FFF2-40B4-BE49-F238E27FC236}">
                <a16:creationId xmlns:a16="http://schemas.microsoft.com/office/drawing/2014/main" id="{0AEBC4EF-C9C3-B89D-F917-3EE3908C7FD2}"/>
              </a:ext>
            </a:extLst>
          </p:cNvPr>
          <p:cNvSpPr>
            <a:spLocks noGrp="1"/>
          </p:cNvSpPr>
          <p:nvPr>
            <p:ph idx="1"/>
          </p:nvPr>
        </p:nvSpPr>
        <p:spPr>
          <a:xfrm>
            <a:off x="785190" y="1244600"/>
            <a:ext cx="5303355" cy="4565650"/>
          </a:xfrm>
        </p:spPr>
        <p:txBody>
          <a:bodyPr>
            <a:normAutofit/>
          </a:bodyPr>
          <a:lstStyle/>
          <a:p>
            <a:pPr>
              <a:lnSpc>
                <a:spcPct val="100000"/>
              </a:lnSpc>
            </a:pPr>
            <a:r>
              <a:rPr lang="en-GB" sz="2200" dirty="0"/>
              <a:t>Number of authorities in recent years where non-party costs have been sought or obtained</a:t>
            </a:r>
          </a:p>
          <a:p>
            <a:pPr>
              <a:lnSpc>
                <a:spcPct val="100000"/>
              </a:lnSpc>
            </a:pPr>
            <a:r>
              <a:rPr lang="en-GB" sz="2200" dirty="0"/>
              <a:t>Importantly – many settle, so likely dozens if not hundreds of additional settlements</a:t>
            </a:r>
          </a:p>
          <a:p>
            <a:pPr>
              <a:lnSpc>
                <a:spcPct val="100000"/>
              </a:lnSpc>
            </a:pPr>
            <a:r>
              <a:rPr lang="en-GB" sz="2200" dirty="0"/>
              <a:t>True where a party is successful or unsuccessful</a:t>
            </a:r>
          </a:p>
          <a:p>
            <a:pPr>
              <a:lnSpc>
                <a:spcPct val="100000"/>
              </a:lnSpc>
            </a:pPr>
            <a:r>
              <a:rPr lang="en-GB" sz="2200" dirty="0"/>
              <a:t>However, only where a non-party is ‘</a:t>
            </a:r>
            <a:r>
              <a:rPr lang="en-GB" sz="2200" i="1" dirty="0"/>
              <a:t>responsible for the litigation’ , </a:t>
            </a:r>
            <a:r>
              <a:rPr lang="en-GB" sz="2200" dirty="0"/>
              <a:t>in whole or in part</a:t>
            </a:r>
          </a:p>
          <a:p>
            <a:pPr>
              <a:lnSpc>
                <a:spcPct val="100000"/>
              </a:lnSpc>
            </a:pPr>
            <a:r>
              <a:rPr lang="en-GB" sz="2200" dirty="0"/>
              <a:t>Compulsory ADR may be decisive  </a:t>
            </a:r>
            <a:endParaRPr lang="en-US" sz="2200" dirty="0"/>
          </a:p>
          <a:p>
            <a:pPr>
              <a:lnSpc>
                <a:spcPct val="100000"/>
              </a:lnSpc>
            </a:pPr>
            <a:endParaRPr lang="en-GB" sz="2200" dirty="0"/>
          </a:p>
        </p:txBody>
      </p:sp>
      <p:pic>
        <p:nvPicPr>
          <p:cNvPr id="2050" name="Picture 2" descr="The Inbetweeners | GIFGlobe">
            <a:extLst>
              <a:ext uri="{FF2B5EF4-FFF2-40B4-BE49-F238E27FC236}">
                <a16:creationId xmlns:a16="http://schemas.microsoft.com/office/drawing/2014/main" id="{BDFC1C60-CD8A-4EEE-828E-356581D078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9045" y="2084926"/>
            <a:ext cx="5303355" cy="3059627"/>
          </a:xfrm>
          <a:prstGeom prst="rect">
            <a:avLst/>
          </a:prstGeom>
          <a:solidFill>
            <a:srgbClr val="FFFFFF"/>
          </a:solidFill>
        </p:spPr>
      </p:pic>
    </p:spTree>
    <p:extLst>
      <p:ext uri="{BB962C8B-B14F-4D97-AF65-F5344CB8AC3E}">
        <p14:creationId xmlns:p14="http://schemas.microsoft.com/office/powerpoint/2010/main" val="363374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68EA-3D6D-36B4-22C9-AAC9A5D00A2F}"/>
            </a:ext>
          </a:extLst>
        </p:cNvPr>
        <p:cNvGrpSpPr/>
        <p:nvPr/>
      </p:nvGrpSpPr>
      <p:grpSpPr>
        <a:xfrm>
          <a:off x="0" y="0"/>
          <a:ext cx="0" cy="0"/>
          <a:chOff x="0" y="0"/>
          <a:chExt cx="0" cy="0"/>
        </a:xfrm>
      </p:grpSpPr>
      <p:pic>
        <p:nvPicPr>
          <p:cNvPr id="7" name="Picture 6" descr="A purple and white background with a person writing on it&#10;&#10;AI-generated content may be incorrect.">
            <a:extLst>
              <a:ext uri="{FF2B5EF4-FFF2-40B4-BE49-F238E27FC236}">
                <a16:creationId xmlns:a16="http://schemas.microsoft.com/office/drawing/2014/main" id="{7379E832-317C-6EB3-335F-79A11E57EB19}"/>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9B94A93-E1BA-D9C7-3CA2-AF7FAD39ABC2}"/>
              </a:ext>
            </a:extLst>
          </p:cNvPr>
          <p:cNvSpPr txBox="1"/>
          <p:nvPr/>
        </p:nvSpPr>
        <p:spPr>
          <a:xfrm>
            <a:off x="855124" y="5198181"/>
            <a:ext cx="5240876" cy="678134"/>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James McKean</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E51919"/>
                </a:solidFill>
                <a:effectLst/>
                <a:uLnTx/>
                <a:uFillTx/>
                <a:latin typeface="Arial" panose="020B0604020202020204" pitchFamily="34" charset="0"/>
                <a:ea typeface="+mn-ea"/>
                <a:cs typeface="Arial" panose="020B0604020202020204" pitchFamily="34" charset="0"/>
              </a:rPr>
              <a:t>James.McKean</a:t>
            </a:r>
            <a:r>
              <a:rPr kumimoji="0" lang="en-GB"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a:t>
            </a:r>
            <a:r>
              <a:rPr lang="en-GB" dirty="0">
                <a:solidFill>
                  <a:srgbClr val="E51919"/>
                </a:solidFill>
                <a:latin typeface="Arial" panose="020B0604020202020204" pitchFamily="34" charset="0"/>
                <a:cs typeface="Arial" panose="020B0604020202020204" pitchFamily="34" charset="0"/>
              </a:rPr>
              <a:t>n</a:t>
            </a:r>
            <a:r>
              <a:rPr kumimoji="0" lang="en-GB"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ewsquarechambers.co.uk</a:t>
            </a:r>
          </a:p>
        </p:txBody>
      </p:sp>
      <p:sp>
        <p:nvSpPr>
          <p:cNvPr id="3" name="TextBox 2">
            <a:extLst>
              <a:ext uri="{FF2B5EF4-FFF2-40B4-BE49-F238E27FC236}">
                <a16:creationId xmlns:a16="http://schemas.microsoft.com/office/drawing/2014/main" id="{3C48E2E7-B43E-5A76-53C7-7AC896C098D7}"/>
              </a:ext>
            </a:extLst>
          </p:cNvPr>
          <p:cNvSpPr txBox="1"/>
          <p:nvPr/>
        </p:nvSpPr>
        <p:spPr>
          <a:xfrm>
            <a:off x="794717" y="1562940"/>
            <a:ext cx="69300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Any questions?</a:t>
            </a:r>
            <a:endParaRPr kumimoji="0" lang="en-E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108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92795A-AD97-7B01-613D-044DDAB692E2}"/>
              </a:ext>
            </a:extLst>
          </p:cNvPr>
          <p:cNvSpPr>
            <a:spLocks noGrp="1"/>
          </p:cNvSpPr>
          <p:nvPr>
            <p:ph type="title"/>
          </p:nvPr>
        </p:nvSpPr>
        <p:spPr>
          <a:xfrm>
            <a:off x="785190" y="612838"/>
            <a:ext cx="3310449" cy="2487613"/>
          </a:xfrm>
        </p:spPr>
        <p:txBody>
          <a:bodyPr>
            <a:normAutofit fontScale="90000"/>
          </a:bodyPr>
          <a:lstStyle/>
          <a:p>
            <a:r>
              <a:rPr lang="en-GB" dirty="0"/>
              <a:t>Non-party costs in probate disputes</a:t>
            </a:r>
          </a:p>
        </p:txBody>
      </p:sp>
      <p:sp>
        <p:nvSpPr>
          <p:cNvPr id="5" name="Content Placeholder 4">
            <a:extLst>
              <a:ext uri="{FF2B5EF4-FFF2-40B4-BE49-F238E27FC236}">
                <a16:creationId xmlns:a16="http://schemas.microsoft.com/office/drawing/2014/main" id="{3157AC40-C042-B80D-D4EF-8DCD0AECDF1E}"/>
              </a:ext>
            </a:extLst>
          </p:cNvPr>
          <p:cNvSpPr>
            <a:spLocks noGrp="1"/>
          </p:cNvSpPr>
          <p:nvPr>
            <p:ph idx="1"/>
          </p:nvPr>
        </p:nvSpPr>
        <p:spPr/>
        <p:txBody>
          <a:bodyPr/>
          <a:lstStyle/>
          <a:p>
            <a:r>
              <a:rPr lang="en-US" dirty="0"/>
              <a:t>Basics</a:t>
            </a:r>
          </a:p>
          <a:p>
            <a:r>
              <a:rPr lang="en-US" dirty="0"/>
              <a:t>Procedure</a:t>
            </a:r>
          </a:p>
          <a:p>
            <a:r>
              <a:rPr lang="en-US" dirty="0"/>
              <a:t>Key cases</a:t>
            </a:r>
          </a:p>
          <a:p>
            <a:r>
              <a:rPr lang="en-US" dirty="0"/>
              <a:t>Other claims</a:t>
            </a:r>
          </a:p>
          <a:p>
            <a:r>
              <a:rPr lang="en-US" dirty="0"/>
              <a:t>Compulsory ADR</a:t>
            </a:r>
          </a:p>
          <a:p>
            <a:r>
              <a:rPr lang="en-US" dirty="0"/>
              <a:t>Practical tips</a:t>
            </a:r>
          </a:p>
          <a:p>
            <a:r>
              <a:rPr lang="en-US" dirty="0"/>
              <a:t>The new normal?</a:t>
            </a:r>
          </a:p>
        </p:txBody>
      </p:sp>
    </p:spTree>
    <p:extLst>
      <p:ext uri="{BB962C8B-B14F-4D97-AF65-F5344CB8AC3E}">
        <p14:creationId xmlns:p14="http://schemas.microsoft.com/office/powerpoint/2010/main" val="380081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FE191-CD1F-C9C4-EBFA-95AE8CE9FB9F}"/>
              </a:ext>
            </a:extLst>
          </p:cNvPr>
          <p:cNvSpPr>
            <a:spLocks noGrp="1"/>
          </p:cNvSpPr>
          <p:nvPr>
            <p:ph type="title"/>
          </p:nvPr>
        </p:nvSpPr>
        <p:spPr/>
        <p:txBody>
          <a:bodyPr/>
          <a:lstStyle/>
          <a:p>
            <a:r>
              <a:rPr lang="en-GB" dirty="0"/>
              <a:t>Basics: non-party costs</a:t>
            </a:r>
          </a:p>
        </p:txBody>
      </p:sp>
      <p:sp>
        <p:nvSpPr>
          <p:cNvPr id="3" name="Content Placeholder 2">
            <a:extLst>
              <a:ext uri="{FF2B5EF4-FFF2-40B4-BE49-F238E27FC236}">
                <a16:creationId xmlns:a16="http://schemas.microsoft.com/office/drawing/2014/main" id="{3B06D681-328F-D989-A835-5500C590A5D4}"/>
              </a:ext>
            </a:extLst>
          </p:cNvPr>
          <p:cNvSpPr>
            <a:spLocks noGrp="1"/>
          </p:cNvSpPr>
          <p:nvPr>
            <p:ph idx="1"/>
          </p:nvPr>
        </p:nvSpPr>
        <p:spPr>
          <a:xfrm>
            <a:off x="785190" y="1374736"/>
            <a:ext cx="10797210" cy="4029072"/>
          </a:xfrm>
        </p:spPr>
        <p:txBody>
          <a:bodyPr>
            <a:normAutofit/>
          </a:bodyPr>
          <a:lstStyle/>
          <a:p>
            <a:r>
              <a:rPr lang="en-US" dirty="0"/>
              <a:t>A costs order against the solicitor or will-writer that drafted the disputed will</a:t>
            </a:r>
          </a:p>
          <a:p>
            <a:r>
              <a:rPr lang="en-US" dirty="0"/>
              <a:t>Not initial party to</a:t>
            </a:r>
          </a:p>
          <a:p>
            <a:pPr marL="0" indent="0">
              <a:buNone/>
            </a:pPr>
            <a:r>
              <a:rPr lang="en-US" dirty="0"/>
              <a:t>   proceedings</a:t>
            </a:r>
          </a:p>
          <a:p>
            <a:r>
              <a:rPr lang="en-US" dirty="0"/>
              <a:t>Added to proceedings</a:t>
            </a:r>
          </a:p>
          <a:p>
            <a:pPr marL="0" indent="0">
              <a:buNone/>
            </a:pPr>
            <a:r>
              <a:rPr lang="en-US" dirty="0"/>
              <a:t>   for costs only</a:t>
            </a:r>
          </a:p>
          <a:p>
            <a:pPr marL="0" indent="0">
              <a:buNone/>
            </a:pPr>
            <a:endParaRPr lang="en-US" dirty="0"/>
          </a:p>
          <a:p>
            <a:endParaRPr lang="en-US" dirty="0"/>
          </a:p>
          <a:p>
            <a:endParaRPr lang="en-GB" dirty="0"/>
          </a:p>
        </p:txBody>
      </p:sp>
      <p:pic>
        <p:nvPicPr>
          <p:cNvPr id="1026" name="Picture 2" descr="CDN media">
            <a:extLst>
              <a:ext uri="{FF2B5EF4-FFF2-40B4-BE49-F238E27FC236}">
                <a16:creationId xmlns:a16="http://schemas.microsoft.com/office/drawing/2014/main" id="{879067EB-8BAD-C4D5-1FDB-EFD80A26B3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49" t="25374" r="19526"/>
          <a:stretch>
            <a:fillRect/>
          </a:stretch>
        </p:blipFill>
        <p:spPr bwMode="auto">
          <a:xfrm>
            <a:off x="5279720" y="2620850"/>
            <a:ext cx="6751529" cy="409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99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C6A91-1A75-93A6-7F52-D4785A73A0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2D036-7F4F-AC93-C4F3-404EEBB1755B}"/>
              </a:ext>
            </a:extLst>
          </p:cNvPr>
          <p:cNvSpPr>
            <a:spLocks noGrp="1"/>
          </p:cNvSpPr>
          <p:nvPr>
            <p:ph type="title"/>
          </p:nvPr>
        </p:nvSpPr>
        <p:spPr/>
        <p:txBody>
          <a:bodyPr/>
          <a:lstStyle/>
          <a:p>
            <a:r>
              <a:rPr lang="en-GB" dirty="0"/>
              <a:t>Procedure</a:t>
            </a:r>
          </a:p>
        </p:txBody>
      </p:sp>
      <p:sp>
        <p:nvSpPr>
          <p:cNvPr id="3" name="Content Placeholder 2">
            <a:extLst>
              <a:ext uri="{FF2B5EF4-FFF2-40B4-BE49-F238E27FC236}">
                <a16:creationId xmlns:a16="http://schemas.microsoft.com/office/drawing/2014/main" id="{7F2C08E1-AA55-CB49-33D8-D4556FFC4E4A}"/>
              </a:ext>
            </a:extLst>
          </p:cNvPr>
          <p:cNvSpPr>
            <a:spLocks noGrp="1"/>
          </p:cNvSpPr>
          <p:nvPr>
            <p:ph idx="1"/>
          </p:nvPr>
        </p:nvSpPr>
        <p:spPr>
          <a:xfrm>
            <a:off x="785190" y="1374736"/>
            <a:ext cx="10797210" cy="4274502"/>
          </a:xfrm>
        </p:spPr>
        <p:txBody>
          <a:bodyPr>
            <a:normAutofit fontScale="70000" lnSpcReduction="20000"/>
          </a:bodyPr>
          <a:lstStyle/>
          <a:p>
            <a:r>
              <a:rPr lang="en-US" dirty="0"/>
              <a:t>Statutory basis: section 51 of the Senior Courts Act 1981</a:t>
            </a:r>
          </a:p>
          <a:p>
            <a:r>
              <a:rPr lang="en-US" dirty="0"/>
              <a:t>CPR r 46.2:</a:t>
            </a:r>
            <a:endParaRPr lang="en-GB" dirty="0"/>
          </a:p>
          <a:p>
            <a:r>
              <a:rPr lang="en-GB" i="1" dirty="0"/>
              <a:t>(1) Where the court is considering whether to exercise its power under section 51 of the Senior Courts Act 1981 (costs are in the discretion of the court) to make a costs order in favour of or against a person who is not a party to proceedings, that person must –</a:t>
            </a:r>
          </a:p>
          <a:p>
            <a:r>
              <a:rPr lang="en-GB" i="1" dirty="0"/>
              <a:t>(a) be added as a party to the proceedings for the purposes of costs only; and</a:t>
            </a:r>
          </a:p>
          <a:p>
            <a:r>
              <a:rPr lang="en-GB" i="1" dirty="0"/>
              <a:t>(b) be given a reasonable opportunity to attend a hearing at which the court will consider the matter further.</a:t>
            </a:r>
          </a:p>
          <a:p>
            <a:r>
              <a:rPr lang="en-GB" u="sng" dirty="0"/>
              <a:t>White Book</a:t>
            </a:r>
            <a:r>
              <a:rPr lang="en-GB" dirty="0"/>
              <a:t> notes at 46.2.2: such orders are exceptional, ie outside the usual run of cases</a:t>
            </a:r>
            <a:endParaRPr lang="en-GB" u="sng" dirty="0"/>
          </a:p>
          <a:p>
            <a:r>
              <a:rPr lang="en-US" dirty="0"/>
              <a:t>Also arguably CPR r 19.2(2): adding a party to existing proceedings</a:t>
            </a:r>
          </a:p>
          <a:p>
            <a:endParaRPr lang="en-US" dirty="0"/>
          </a:p>
          <a:p>
            <a:endParaRPr lang="en-GB" dirty="0"/>
          </a:p>
        </p:txBody>
      </p:sp>
    </p:spTree>
    <p:extLst>
      <p:ext uri="{BB962C8B-B14F-4D97-AF65-F5344CB8AC3E}">
        <p14:creationId xmlns:p14="http://schemas.microsoft.com/office/powerpoint/2010/main" val="730300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8473B-7455-639D-6C85-06CD0F8AA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1BF964-0593-CBAF-F569-4E9D16553BD2}"/>
              </a:ext>
            </a:extLst>
          </p:cNvPr>
          <p:cNvSpPr>
            <a:spLocks noGrp="1"/>
          </p:cNvSpPr>
          <p:nvPr>
            <p:ph type="title"/>
          </p:nvPr>
        </p:nvSpPr>
        <p:spPr>
          <a:xfrm>
            <a:off x="785190" y="274638"/>
            <a:ext cx="10797209" cy="1143000"/>
          </a:xfrm>
        </p:spPr>
        <p:txBody>
          <a:bodyPr anchor="ctr">
            <a:normAutofit fontScale="90000"/>
          </a:bodyPr>
          <a:lstStyle/>
          <a:p>
            <a:r>
              <a:rPr lang="en-GB" dirty="0"/>
              <a:t>Key cases (i) – </a:t>
            </a:r>
            <a:r>
              <a:rPr lang="en-US" sz="2700" i="1" dirty="0"/>
              <a:t>Deutsche Bank AG v Sebastian Holdings Inc </a:t>
            </a:r>
            <a:endParaRPr lang="en-GB" dirty="0"/>
          </a:p>
        </p:txBody>
      </p:sp>
      <p:sp>
        <p:nvSpPr>
          <p:cNvPr id="3" name="Content Placeholder 2">
            <a:extLst>
              <a:ext uri="{FF2B5EF4-FFF2-40B4-BE49-F238E27FC236}">
                <a16:creationId xmlns:a16="http://schemas.microsoft.com/office/drawing/2014/main" id="{FCE0A919-77F2-4327-5A5C-821DC6A60D30}"/>
              </a:ext>
            </a:extLst>
          </p:cNvPr>
          <p:cNvSpPr>
            <a:spLocks noGrp="1"/>
          </p:cNvSpPr>
          <p:nvPr>
            <p:ph idx="1"/>
          </p:nvPr>
        </p:nvSpPr>
        <p:spPr>
          <a:xfrm>
            <a:off x="785190" y="1371599"/>
            <a:ext cx="7615197" cy="4741101"/>
          </a:xfrm>
        </p:spPr>
        <p:txBody>
          <a:bodyPr>
            <a:normAutofit/>
          </a:bodyPr>
          <a:lstStyle/>
          <a:p>
            <a:pPr>
              <a:lnSpc>
                <a:spcPct val="100000"/>
              </a:lnSpc>
            </a:pPr>
            <a:r>
              <a:rPr lang="en-US" sz="2000" dirty="0"/>
              <a:t>[2016] EWCA Civ 23</a:t>
            </a:r>
          </a:p>
          <a:p>
            <a:pPr>
              <a:lnSpc>
                <a:spcPct val="100000"/>
              </a:lnSpc>
            </a:pPr>
            <a:r>
              <a:rPr lang="en-US" sz="2000" dirty="0"/>
              <a:t>The ‘</a:t>
            </a:r>
            <a:r>
              <a:rPr lang="en-US" sz="2000" i="1" dirty="0"/>
              <a:t>critical factor in each case is the nature and degree of his connection with the proceedings</a:t>
            </a:r>
            <a:r>
              <a:rPr lang="en-US" sz="2000" dirty="0"/>
              <a:t>’</a:t>
            </a:r>
            <a:r>
              <a:rPr lang="en-US" sz="2000" i="1" dirty="0"/>
              <a:t> </a:t>
            </a:r>
            <a:r>
              <a:rPr lang="en-US" sz="2000" dirty="0"/>
              <a:t>(21)</a:t>
            </a:r>
            <a:endParaRPr lang="en-US" sz="2000" i="1" dirty="0"/>
          </a:p>
          <a:p>
            <a:pPr>
              <a:lnSpc>
                <a:spcPct val="100000"/>
              </a:lnSpc>
            </a:pPr>
            <a:r>
              <a:rPr lang="en-US" sz="2000" dirty="0"/>
              <a:t>Not a cause of action – an exercise of costs discretion</a:t>
            </a:r>
          </a:p>
          <a:p>
            <a:pPr>
              <a:lnSpc>
                <a:spcPct val="100000"/>
              </a:lnSpc>
            </a:pPr>
            <a:r>
              <a:rPr lang="en-US" sz="2000" dirty="0"/>
              <a:t>Procedure and principles different to exercise of usual costs discretion</a:t>
            </a:r>
          </a:p>
          <a:p>
            <a:pPr>
              <a:lnSpc>
                <a:spcPct val="100000"/>
              </a:lnSpc>
            </a:pPr>
            <a:r>
              <a:rPr lang="en-US" sz="2000" dirty="0"/>
              <a:t>Exercise of discretion ‘</a:t>
            </a:r>
            <a:r>
              <a:rPr lang="en-US" sz="2000" i="1" dirty="0"/>
              <a:t>consequent upon the outcome of the trial</a:t>
            </a:r>
            <a:r>
              <a:rPr lang="en-US" sz="2000" dirty="0"/>
              <a:t>’ (22)</a:t>
            </a:r>
          </a:p>
          <a:p>
            <a:pPr>
              <a:lnSpc>
                <a:spcPct val="100000"/>
              </a:lnSpc>
            </a:pPr>
            <a:r>
              <a:rPr lang="en-US" sz="2000" dirty="0"/>
              <a:t>Rules of evidence do not apply</a:t>
            </a:r>
          </a:p>
          <a:p>
            <a:pPr>
              <a:lnSpc>
                <a:spcPct val="100000"/>
              </a:lnSpc>
            </a:pPr>
            <a:r>
              <a:rPr lang="en-US" sz="2000" dirty="0"/>
              <a:t>Facts of the case ‘</a:t>
            </a:r>
            <a:r>
              <a:rPr lang="en-US" sz="2000" i="1" dirty="0"/>
              <a:t>not seriously open to challenge</a:t>
            </a:r>
            <a:r>
              <a:rPr lang="en-US" sz="2000" dirty="0"/>
              <a:t>’ (26)</a:t>
            </a:r>
          </a:p>
          <a:p>
            <a:pPr marL="0" indent="0">
              <a:lnSpc>
                <a:spcPct val="100000"/>
              </a:lnSpc>
              <a:buNone/>
            </a:pPr>
            <a:endParaRPr lang="en-US" sz="1800" dirty="0"/>
          </a:p>
          <a:p>
            <a:pPr>
              <a:lnSpc>
                <a:spcPct val="100000"/>
              </a:lnSpc>
            </a:pPr>
            <a:endParaRPr lang="en-GB" sz="1800" dirty="0"/>
          </a:p>
        </p:txBody>
      </p:sp>
      <p:pic>
        <p:nvPicPr>
          <p:cNvPr id="4" name="Picture 2" descr="A cartoon of a crab&#10;&#10;AI-generated content may be incorrect.">
            <a:extLst>
              <a:ext uri="{FF2B5EF4-FFF2-40B4-BE49-F238E27FC236}">
                <a16:creationId xmlns:a16="http://schemas.microsoft.com/office/drawing/2014/main" id="{949345C1-E4BA-0682-10F6-776F7FAE6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41" r="10385" b="3"/>
          <a:stretch>
            <a:fillRect/>
          </a:stretch>
        </p:blipFill>
        <p:spPr bwMode="auto">
          <a:xfrm>
            <a:off x="8400387" y="1600204"/>
            <a:ext cx="3182012" cy="4029072"/>
          </a:xfrm>
          <a:prstGeom prst="rect">
            <a:avLst/>
          </a:prstGeom>
          <a:noFill/>
        </p:spPr>
      </p:pic>
    </p:spTree>
    <p:extLst>
      <p:ext uri="{BB962C8B-B14F-4D97-AF65-F5344CB8AC3E}">
        <p14:creationId xmlns:p14="http://schemas.microsoft.com/office/powerpoint/2010/main" val="150718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E0E9C-D520-43B7-A574-4A5416984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C8D70-DEE2-567B-C93F-7D66127ADB68}"/>
              </a:ext>
            </a:extLst>
          </p:cNvPr>
          <p:cNvSpPr>
            <a:spLocks noGrp="1"/>
          </p:cNvSpPr>
          <p:nvPr>
            <p:ph type="title"/>
          </p:nvPr>
        </p:nvSpPr>
        <p:spPr>
          <a:xfrm>
            <a:off x="785190" y="274638"/>
            <a:ext cx="10797209" cy="1143000"/>
          </a:xfrm>
        </p:spPr>
        <p:txBody>
          <a:bodyPr anchor="ctr">
            <a:normAutofit fontScale="90000"/>
          </a:bodyPr>
          <a:lstStyle/>
          <a:p>
            <a:r>
              <a:rPr lang="en-GB" dirty="0"/>
              <a:t>Key cases (ii) - </a:t>
            </a:r>
            <a:r>
              <a:rPr lang="en-GB" i="1" dirty="0"/>
              <a:t>Marley v Rawlings (Costs)</a:t>
            </a:r>
            <a:endParaRPr lang="en-GB" dirty="0"/>
          </a:p>
        </p:txBody>
      </p:sp>
      <p:sp>
        <p:nvSpPr>
          <p:cNvPr id="3" name="Content Placeholder 2">
            <a:extLst>
              <a:ext uri="{FF2B5EF4-FFF2-40B4-BE49-F238E27FC236}">
                <a16:creationId xmlns:a16="http://schemas.microsoft.com/office/drawing/2014/main" id="{2ABC6699-E3A9-D93E-38EE-52396363A90A}"/>
              </a:ext>
            </a:extLst>
          </p:cNvPr>
          <p:cNvSpPr>
            <a:spLocks noGrp="1"/>
          </p:cNvSpPr>
          <p:nvPr>
            <p:ph idx="1"/>
          </p:nvPr>
        </p:nvSpPr>
        <p:spPr>
          <a:xfrm>
            <a:off x="3097031" y="1600204"/>
            <a:ext cx="8485368" cy="4029072"/>
          </a:xfrm>
        </p:spPr>
        <p:txBody>
          <a:bodyPr>
            <a:normAutofit fontScale="92500"/>
          </a:bodyPr>
          <a:lstStyle/>
          <a:p>
            <a:pPr>
              <a:lnSpc>
                <a:spcPct val="100000"/>
              </a:lnSpc>
            </a:pPr>
            <a:r>
              <a:rPr lang="en-GB" sz="2200" dirty="0"/>
              <a:t>[2014] UKSC 51</a:t>
            </a:r>
          </a:p>
          <a:p>
            <a:pPr>
              <a:lnSpc>
                <a:spcPct val="100000"/>
              </a:lnSpc>
            </a:pPr>
            <a:r>
              <a:rPr lang="en-US" sz="2200" dirty="0"/>
              <a:t>‘</a:t>
            </a:r>
            <a:r>
              <a:rPr lang="en-US" sz="2200" i="1" dirty="0"/>
              <a:t>8 </a:t>
            </a:r>
            <a:r>
              <a:rPr lang="en-GB" sz="2200" i="1" dirty="0"/>
              <a:t>However, this is not a case where it could possibly be right to ignore the position of the Solicitor. Indeed, there is, at least in terms of broad common sense, considerable attraction in the notion that the Solicitor should bear all the costs, in the sense that he was the person whose unfortunate error was responsible for the litigation </a:t>
            </a:r>
            <a:r>
              <a:rPr lang="en-GB" sz="2200" dirty="0"/>
              <a:t>[…]</a:t>
            </a:r>
          </a:p>
          <a:p>
            <a:pPr>
              <a:lnSpc>
                <a:spcPct val="100000"/>
              </a:lnSpc>
            </a:pPr>
            <a:r>
              <a:rPr lang="en-GB" sz="2200" i="1" dirty="0"/>
              <a:t>9 It was the error of the Solicitor which caused the problem that gave rise to the proceedings, as is reflected by the fact that the insurers accepted liability to Mr Marley for his costs in the Court of Appeal and the Supreme Court.’</a:t>
            </a:r>
          </a:p>
          <a:p>
            <a:pPr>
              <a:lnSpc>
                <a:spcPct val="100000"/>
              </a:lnSpc>
            </a:pPr>
            <a:r>
              <a:rPr lang="en-GB" sz="2200" dirty="0"/>
              <a:t>Citing </a:t>
            </a:r>
            <a:r>
              <a:rPr lang="en-GB" sz="2200" b="1" i="1" dirty="0"/>
              <a:t>Re Bimson </a:t>
            </a:r>
            <a:r>
              <a:rPr lang="en-GB" sz="2200" dirty="0"/>
              <a:t>[2010] EWHC 3679 (Ch) and </a:t>
            </a:r>
            <a:r>
              <a:rPr lang="en-GB" sz="2200" b="1" i="1" dirty="0"/>
              <a:t>Gerling v Gerling </a:t>
            </a:r>
            <a:r>
              <a:rPr lang="en-GB" sz="2200" dirty="0"/>
              <a:t>[2010] EWHC 3661 (Ch).</a:t>
            </a:r>
            <a:endParaRPr lang="en-US" sz="2200" dirty="0"/>
          </a:p>
          <a:p>
            <a:pPr>
              <a:lnSpc>
                <a:spcPct val="100000"/>
              </a:lnSpc>
            </a:pPr>
            <a:endParaRPr lang="en-US" sz="2200" i="1" dirty="0"/>
          </a:p>
          <a:p>
            <a:pPr>
              <a:lnSpc>
                <a:spcPct val="100000"/>
              </a:lnSpc>
            </a:pPr>
            <a:endParaRPr lang="en-GB" sz="2200" dirty="0"/>
          </a:p>
        </p:txBody>
      </p:sp>
      <p:pic>
        <p:nvPicPr>
          <p:cNvPr id="1026" name="Picture 2" descr="Bob Marley, Reggae Singer, Songwriter, and Activist born - African American  Registry">
            <a:extLst>
              <a:ext uri="{FF2B5EF4-FFF2-40B4-BE49-F238E27FC236}">
                <a16:creationId xmlns:a16="http://schemas.microsoft.com/office/drawing/2014/main" id="{6E22929E-74F9-3C76-5F33-B184FEDF7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572" r="3" b="3"/>
          <a:stretch>
            <a:fillRect/>
          </a:stretch>
        </p:blipFill>
        <p:spPr bwMode="auto">
          <a:xfrm>
            <a:off x="785190" y="1600204"/>
            <a:ext cx="2121341" cy="4029072"/>
          </a:xfrm>
          <a:prstGeom prst="rect">
            <a:avLst/>
          </a:prstGeom>
          <a:solidFill>
            <a:srgbClr val="FFFFFF"/>
          </a:solidFill>
        </p:spPr>
      </p:pic>
    </p:spTree>
    <p:extLst>
      <p:ext uri="{BB962C8B-B14F-4D97-AF65-F5344CB8AC3E}">
        <p14:creationId xmlns:p14="http://schemas.microsoft.com/office/powerpoint/2010/main" val="186946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115E-3968-0E98-A599-D669256E11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816987-3D85-6B06-F3F4-D0D0F9B9A7BB}"/>
              </a:ext>
            </a:extLst>
          </p:cNvPr>
          <p:cNvSpPr>
            <a:spLocks noGrp="1"/>
          </p:cNvSpPr>
          <p:nvPr>
            <p:ph type="title"/>
          </p:nvPr>
        </p:nvSpPr>
        <p:spPr>
          <a:xfrm>
            <a:off x="785190" y="274638"/>
            <a:ext cx="10797209" cy="1143000"/>
          </a:xfrm>
        </p:spPr>
        <p:txBody>
          <a:bodyPr anchor="ctr">
            <a:normAutofit/>
          </a:bodyPr>
          <a:lstStyle/>
          <a:p>
            <a:pPr>
              <a:lnSpc>
                <a:spcPct val="90000"/>
              </a:lnSpc>
            </a:pPr>
            <a:r>
              <a:rPr lang="en-GB" sz="3700"/>
              <a:t>Key cases (iii) – </a:t>
            </a:r>
            <a:r>
              <a:rPr lang="en-GB" sz="3700" i="1"/>
              <a:t>Leonard v Leonard (Costs)</a:t>
            </a:r>
            <a:endParaRPr lang="en-GB" sz="3700"/>
          </a:p>
        </p:txBody>
      </p:sp>
      <p:sp>
        <p:nvSpPr>
          <p:cNvPr id="3" name="Content Placeholder 2">
            <a:extLst>
              <a:ext uri="{FF2B5EF4-FFF2-40B4-BE49-F238E27FC236}">
                <a16:creationId xmlns:a16="http://schemas.microsoft.com/office/drawing/2014/main" id="{24CFCD2D-2D39-6145-26F8-8632EDAD50E1}"/>
              </a:ext>
            </a:extLst>
          </p:cNvPr>
          <p:cNvSpPr>
            <a:spLocks noGrp="1"/>
          </p:cNvSpPr>
          <p:nvPr>
            <p:ph idx="1"/>
          </p:nvPr>
        </p:nvSpPr>
        <p:spPr>
          <a:xfrm>
            <a:off x="785190" y="1600204"/>
            <a:ext cx="8485368" cy="4029072"/>
          </a:xfrm>
        </p:spPr>
        <p:txBody>
          <a:bodyPr>
            <a:normAutofit fontScale="70000" lnSpcReduction="20000"/>
          </a:bodyPr>
          <a:lstStyle/>
          <a:p>
            <a:r>
              <a:rPr lang="en-GB" dirty="0"/>
              <a:t>[2024] EWHC 979 (Ch)</a:t>
            </a:r>
          </a:p>
          <a:p>
            <a:r>
              <a:rPr lang="en-GB" dirty="0"/>
              <a:t>Court pronounced against a will for lack of capacity and want of knowledge and approval</a:t>
            </a:r>
          </a:p>
          <a:p>
            <a:r>
              <a:rPr lang="en-GB" dirty="0"/>
              <a:t>Very critical of will drafter</a:t>
            </a:r>
          </a:p>
          <a:p>
            <a:r>
              <a:rPr lang="en-GB" i="1" dirty="0"/>
              <a:t>‘92.  In light of my judgment, the parties have invited me to include a provision in the Order to the effect that any party wishing to apply to the Court to join Irwin Mitchell to these proceedings for the purposes of making a non-party costs application against that firm should do so within three weeks of the Order. I confirm that I am content to make such an order’.</a:t>
            </a:r>
          </a:p>
          <a:p>
            <a:endParaRPr lang="en-US" i="1" dirty="0"/>
          </a:p>
          <a:p>
            <a:endParaRPr lang="en-GB" dirty="0"/>
          </a:p>
        </p:txBody>
      </p:sp>
      <p:pic>
        <p:nvPicPr>
          <p:cNvPr id="4" name="Picture 2" descr="Leonard - The Big Bang Theory Guide - IGN">
            <a:extLst>
              <a:ext uri="{FF2B5EF4-FFF2-40B4-BE49-F238E27FC236}">
                <a16:creationId xmlns:a16="http://schemas.microsoft.com/office/drawing/2014/main" id="{2DF35900-1623-FD08-7ADA-915BC92C5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32" r="8928" b="-3"/>
          <a:stretch>
            <a:fillRect/>
          </a:stretch>
        </p:blipFill>
        <p:spPr bwMode="auto">
          <a:xfrm>
            <a:off x="9461058" y="1600204"/>
            <a:ext cx="2121341" cy="4029072"/>
          </a:xfrm>
          <a:prstGeom prst="rect">
            <a:avLst/>
          </a:prstGeom>
          <a:solidFill>
            <a:srgbClr val="FFFFFF"/>
          </a:solidFill>
        </p:spPr>
      </p:pic>
    </p:spTree>
    <p:extLst>
      <p:ext uri="{BB962C8B-B14F-4D97-AF65-F5344CB8AC3E}">
        <p14:creationId xmlns:p14="http://schemas.microsoft.com/office/powerpoint/2010/main" val="417091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8A114-A3D8-81D0-7CA9-3DCA36DAEE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F1FB42-4F4A-CBDD-B1F9-BBDCDB2C1AF5}"/>
              </a:ext>
            </a:extLst>
          </p:cNvPr>
          <p:cNvSpPr>
            <a:spLocks noGrp="1"/>
          </p:cNvSpPr>
          <p:nvPr>
            <p:ph type="title"/>
          </p:nvPr>
        </p:nvSpPr>
        <p:spPr>
          <a:xfrm>
            <a:off x="785190" y="274638"/>
            <a:ext cx="10797209" cy="1143000"/>
          </a:xfrm>
        </p:spPr>
        <p:txBody>
          <a:bodyPr anchor="ctr">
            <a:normAutofit fontScale="90000"/>
          </a:bodyPr>
          <a:lstStyle/>
          <a:p>
            <a:r>
              <a:rPr lang="en-GB" dirty="0"/>
              <a:t>Key cases (iv) – </a:t>
            </a:r>
            <a:r>
              <a:rPr lang="en-GB" i="1" dirty="0"/>
              <a:t>Pead v Prostate Cancer UK</a:t>
            </a:r>
            <a:endParaRPr lang="en-GB" dirty="0"/>
          </a:p>
        </p:txBody>
      </p:sp>
      <p:sp>
        <p:nvSpPr>
          <p:cNvPr id="3" name="Content Placeholder 2">
            <a:extLst>
              <a:ext uri="{FF2B5EF4-FFF2-40B4-BE49-F238E27FC236}">
                <a16:creationId xmlns:a16="http://schemas.microsoft.com/office/drawing/2014/main" id="{B5A63F4E-A2AB-E34E-AF1D-222AF941C961}"/>
              </a:ext>
            </a:extLst>
          </p:cNvPr>
          <p:cNvSpPr>
            <a:spLocks noGrp="1"/>
          </p:cNvSpPr>
          <p:nvPr>
            <p:ph idx="1"/>
          </p:nvPr>
        </p:nvSpPr>
        <p:spPr>
          <a:xfrm>
            <a:off x="785190" y="1600204"/>
            <a:ext cx="10797209" cy="4029072"/>
          </a:xfrm>
        </p:spPr>
        <p:txBody>
          <a:bodyPr>
            <a:normAutofit fontScale="92500" lnSpcReduction="20000"/>
          </a:bodyPr>
          <a:lstStyle/>
          <a:p>
            <a:pPr>
              <a:lnSpc>
                <a:spcPct val="100000"/>
              </a:lnSpc>
            </a:pPr>
            <a:r>
              <a:rPr lang="en-GB" sz="2200" dirty="0"/>
              <a:t>[2023] EWHC 3224 (Ch) </a:t>
            </a:r>
          </a:p>
          <a:p>
            <a:pPr>
              <a:lnSpc>
                <a:spcPct val="100000"/>
              </a:lnSpc>
            </a:pPr>
            <a:r>
              <a:rPr lang="en-GB" sz="2200" dirty="0"/>
              <a:t>The Claimant brought a construction and rectification claim</a:t>
            </a:r>
          </a:p>
          <a:p>
            <a:pPr>
              <a:lnSpc>
                <a:spcPct val="100000"/>
              </a:lnSpc>
            </a:pPr>
            <a:r>
              <a:rPr lang="en-GB" sz="2200" dirty="0"/>
              <a:t>The rectification claim failed but the construction claim succeeded</a:t>
            </a:r>
          </a:p>
          <a:p>
            <a:pPr>
              <a:lnSpc>
                <a:spcPct val="100000"/>
              </a:lnSpc>
            </a:pPr>
            <a:r>
              <a:rPr lang="en-GB" sz="2200" dirty="0"/>
              <a:t>The will-writer, BBMW (in fact a successor practice) agreed to pay costs of construction but not rectification claim</a:t>
            </a:r>
          </a:p>
          <a:p>
            <a:pPr>
              <a:lnSpc>
                <a:spcPct val="100000"/>
              </a:lnSpc>
            </a:pPr>
            <a:r>
              <a:rPr lang="en-GB" sz="2200" dirty="0"/>
              <a:t>This was ‘</a:t>
            </a:r>
            <a:r>
              <a:rPr lang="en-GB" sz="2200" i="1" dirty="0"/>
              <a:t>not such a clear cut case</a:t>
            </a:r>
            <a:r>
              <a:rPr lang="en-GB" sz="2200" dirty="0"/>
              <a:t>’ as in </a:t>
            </a:r>
            <a:r>
              <a:rPr lang="en-GB" sz="2200" b="1" i="1" dirty="0"/>
              <a:t>Marley v Rawlings </a:t>
            </a:r>
            <a:r>
              <a:rPr lang="en-GB" sz="2200" dirty="0"/>
              <a:t>(34)</a:t>
            </a:r>
          </a:p>
          <a:p>
            <a:pPr>
              <a:lnSpc>
                <a:spcPct val="100000"/>
              </a:lnSpc>
            </a:pPr>
            <a:r>
              <a:rPr lang="en-GB" sz="2200" dirty="0"/>
              <a:t>BBMW was not the sole cause of the litigation but:</a:t>
            </a:r>
          </a:p>
          <a:p>
            <a:pPr marL="0" indent="0">
              <a:lnSpc>
                <a:spcPct val="100000"/>
              </a:lnSpc>
              <a:buNone/>
            </a:pPr>
            <a:r>
              <a:rPr lang="en-GB" sz="2200" i="1" dirty="0"/>
              <a:t>‘the acts and in particular the omissions of BBMW did significantly contribute to the circumstances giving rise to the rectification claim’ </a:t>
            </a:r>
            <a:r>
              <a:rPr lang="en-GB" sz="2200" dirty="0"/>
              <a:t>(26)</a:t>
            </a:r>
          </a:p>
          <a:p>
            <a:pPr>
              <a:lnSpc>
                <a:spcPct val="100000"/>
              </a:lnSpc>
            </a:pPr>
            <a:r>
              <a:rPr lang="en-GB" sz="2200" dirty="0"/>
              <a:t>As well as its ‘</a:t>
            </a:r>
            <a:r>
              <a:rPr lang="en-GB" sz="2200" i="1" dirty="0"/>
              <a:t>responses to the claim</a:t>
            </a:r>
            <a:r>
              <a:rPr lang="en-GB" sz="2200" dirty="0"/>
              <a:t>’ fuelled the pursuit of the claim (36)</a:t>
            </a:r>
          </a:p>
          <a:p>
            <a:pPr>
              <a:lnSpc>
                <a:spcPct val="100000"/>
              </a:lnSpc>
            </a:pPr>
            <a:r>
              <a:rPr lang="en-GB" sz="2200" dirty="0"/>
              <a:t>As BBMW was not solely responsible it was ordered to make a contribution, assessed in the round as 60% of </a:t>
            </a:r>
            <a:r>
              <a:rPr lang="en-GB" sz="2200" b="1" dirty="0"/>
              <a:t>all parties’ </a:t>
            </a:r>
            <a:r>
              <a:rPr lang="en-GB" sz="2200" dirty="0"/>
              <a:t>costs of the entire litigation, reflecting </a:t>
            </a:r>
            <a:r>
              <a:rPr lang="en-GB" sz="2200" i="1" dirty="0"/>
              <a:t>‘the degree to which BBMW may fairly be said to have by its conduct and omissions been responsible for the claim’ </a:t>
            </a:r>
            <a:r>
              <a:rPr lang="en-GB" sz="2200" dirty="0"/>
              <a:t>(40)</a:t>
            </a:r>
          </a:p>
          <a:p>
            <a:pPr>
              <a:lnSpc>
                <a:spcPct val="100000"/>
              </a:lnSpc>
            </a:pPr>
            <a:endParaRPr lang="en-GB" sz="2200" dirty="0"/>
          </a:p>
          <a:p>
            <a:pPr>
              <a:lnSpc>
                <a:spcPct val="100000"/>
              </a:lnSpc>
            </a:pPr>
            <a:endParaRPr lang="en-US" sz="2200" dirty="0"/>
          </a:p>
          <a:p>
            <a:pPr>
              <a:lnSpc>
                <a:spcPct val="100000"/>
              </a:lnSpc>
            </a:pPr>
            <a:endParaRPr lang="en-US" sz="2200" i="1" dirty="0"/>
          </a:p>
          <a:p>
            <a:pPr>
              <a:lnSpc>
                <a:spcPct val="100000"/>
              </a:lnSpc>
            </a:pPr>
            <a:endParaRPr lang="en-GB" sz="2200" dirty="0"/>
          </a:p>
        </p:txBody>
      </p:sp>
    </p:spTree>
    <p:extLst>
      <p:ext uri="{BB962C8B-B14F-4D97-AF65-F5344CB8AC3E}">
        <p14:creationId xmlns:p14="http://schemas.microsoft.com/office/powerpoint/2010/main" val="12185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BAEB7-E4CE-8966-ABC4-26F0A8122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DD70A-790A-5B07-6FF3-984B7D64D298}"/>
              </a:ext>
            </a:extLst>
          </p:cNvPr>
          <p:cNvSpPr>
            <a:spLocks noGrp="1"/>
          </p:cNvSpPr>
          <p:nvPr>
            <p:ph type="title"/>
          </p:nvPr>
        </p:nvSpPr>
        <p:spPr>
          <a:xfrm>
            <a:off x="785190" y="274638"/>
            <a:ext cx="10797209" cy="1143000"/>
          </a:xfrm>
        </p:spPr>
        <p:txBody>
          <a:bodyPr anchor="ctr">
            <a:normAutofit/>
          </a:bodyPr>
          <a:lstStyle/>
          <a:p>
            <a:r>
              <a:rPr lang="en-GB" dirty="0"/>
              <a:t>Other claims (i)</a:t>
            </a:r>
          </a:p>
        </p:txBody>
      </p:sp>
      <p:sp>
        <p:nvSpPr>
          <p:cNvPr id="3" name="Content Placeholder 2">
            <a:extLst>
              <a:ext uri="{FF2B5EF4-FFF2-40B4-BE49-F238E27FC236}">
                <a16:creationId xmlns:a16="http://schemas.microsoft.com/office/drawing/2014/main" id="{2EB01AC1-3FFE-CB0E-7A37-C15C90435DAB}"/>
              </a:ext>
            </a:extLst>
          </p:cNvPr>
          <p:cNvSpPr>
            <a:spLocks noGrp="1"/>
          </p:cNvSpPr>
          <p:nvPr>
            <p:ph idx="1"/>
          </p:nvPr>
        </p:nvSpPr>
        <p:spPr>
          <a:xfrm>
            <a:off x="785190" y="1600204"/>
            <a:ext cx="10797209" cy="4029072"/>
          </a:xfrm>
        </p:spPr>
        <p:txBody>
          <a:bodyPr>
            <a:normAutofit lnSpcReduction="10000"/>
          </a:bodyPr>
          <a:lstStyle/>
          <a:p>
            <a:pPr>
              <a:lnSpc>
                <a:spcPct val="100000"/>
              </a:lnSpc>
            </a:pPr>
            <a:r>
              <a:rPr lang="en-GB" sz="2800" dirty="0"/>
              <a:t>Clear authority for use of this process in probate claims</a:t>
            </a:r>
          </a:p>
          <a:p>
            <a:pPr>
              <a:lnSpc>
                <a:spcPct val="100000"/>
              </a:lnSpc>
            </a:pPr>
            <a:r>
              <a:rPr lang="en-GB" sz="2800" dirty="0"/>
              <a:t>As in </a:t>
            </a:r>
            <a:r>
              <a:rPr lang="en-GB" sz="2800" b="1" i="1" dirty="0"/>
              <a:t>Pead</a:t>
            </a:r>
            <a:r>
              <a:rPr lang="en-GB" sz="2800" dirty="0"/>
              <a:t>, in construction / rectification claims as well</a:t>
            </a:r>
          </a:p>
          <a:p>
            <a:pPr>
              <a:lnSpc>
                <a:spcPct val="100000"/>
              </a:lnSpc>
            </a:pPr>
            <a:r>
              <a:rPr lang="en-GB" sz="2800" dirty="0"/>
              <a:t>Logically this could extend liability to the drafters of any document</a:t>
            </a:r>
          </a:p>
          <a:p>
            <a:pPr>
              <a:lnSpc>
                <a:spcPct val="100000"/>
              </a:lnSpc>
            </a:pPr>
            <a:r>
              <a:rPr lang="en-GB" sz="2800" dirty="0"/>
              <a:t>What about the Inheritance (Provision for Family and Dependants) Act 1975?</a:t>
            </a:r>
          </a:p>
          <a:p>
            <a:pPr>
              <a:lnSpc>
                <a:spcPct val="100000"/>
              </a:lnSpc>
            </a:pPr>
            <a:r>
              <a:rPr lang="en-GB" sz="2800" dirty="0"/>
              <a:t>If any party is sufficiently closely connected and they caused or contributed to the litigation, they may well be held liable, if only for part of the costs</a:t>
            </a:r>
          </a:p>
          <a:p>
            <a:pPr>
              <a:lnSpc>
                <a:spcPct val="100000"/>
              </a:lnSpc>
            </a:pPr>
            <a:endParaRPr lang="en-US" sz="2200" dirty="0"/>
          </a:p>
          <a:p>
            <a:pPr>
              <a:lnSpc>
                <a:spcPct val="100000"/>
              </a:lnSpc>
            </a:pPr>
            <a:endParaRPr lang="en-US" sz="2200" i="1" dirty="0"/>
          </a:p>
          <a:p>
            <a:pPr>
              <a:lnSpc>
                <a:spcPct val="100000"/>
              </a:lnSpc>
            </a:pPr>
            <a:endParaRPr lang="en-GB" sz="2200" dirty="0"/>
          </a:p>
        </p:txBody>
      </p:sp>
    </p:spTree>
    <p:extLst>
      <p:ext uri="{BB962C8B-B14F-4D97-AF65-F5344CB8AC3E}">
        <p14:creationId xmlns:p14="http://schemas.microsoft.com/office/powerpoint/2010/main" val="3031122542"/>
      </p:ext>
    </p:extLst>
  </p:cSld>
  <p:clrMapOvr>
    <a:masterClrMapping/>
  </p:clrMapOvr>
</p:sld>
</file>

<file path=ppt/theme/theme1.xml><?xml version="1.0" encoding="utf-8"?>
<a:theme xmlns:a="http://schemas.openxmlformats.org/drawingml/2006/main" name="New Square Chambers 2024 Gener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SC_Presentation_New" id="{D12176D6-7B8B-4306-B58E-413A4EC489B3}" vid="{9077AE19-8EDC-4A42-9B15-EFF75833EF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c1dceb-c7c3-4db3-be2a-ed3639cb0f83">
      <Terms xmlns="http://schemas.microsoft.com/office/infopath/2007/PartnerControls"/>
    </lcf76f155ced4ddcb4097134ff3c332f>
    <TaxCatchAll xmlns="5dbaa1e8-66a8-4b88-b2fe-a31a9713a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E490384DEC6849B27C36BF4794AD34" ma:contentTypeVersion="18" ma:contentTypeDescription="Create a new document." ma:contentTypeScope="" ma:versionID="8948251404af068dd0abc19fe4447325">
  <xsd:schema xmlns:xsd="http://www.w3.org/2001/XMLSchema" xmlns:xs="http://www.w3.org/2001/XMLSchema" xmlns:p="http://schemas.microsoft.com/office/2006/metadata/properties" xmlns:ns2="a8c1dceb-c7c3-4db3-be2a-ed3639cb0f83" xmlns:ns3="5dbaa1e8-66a8-4b88-b2fe-a31a9713a2a5" targetNamespace="http://schemas.microsoft.com/office/2006/metadata/properties" ma:root="true" ma:fieldsID="ba4c885f456541e093ed77b3e72cb272" ns2:_="" ns3:_="">
    <xsd:import namespace="a8c1dceb-c7c3-4db3-be2a-ed3639cb0f83"/>
    <xsd:import namespace="5dbaa1e8-66a8-4b88-b2fe-a31a9713a2a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1dceb-c7c3-4db3-be2a-ed3639cb0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9d06c8-afe6-4057-a581-1aec5e3928e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baa1e8-66a8-4b88-b2fe-a31a9713a2a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0f7795c-380d-4497-8108-9bc76fca8a26}" ma:internalName="TaxCatchAll" ma:showField="CatchAllData" ma:web="5dbaa1e8-66a8-4b88-b2fe-a31a9713a2a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7C4B3B-438A-4385-959F-2098AA33366C}">
  <ds:schemaRefs>
    <ds:schemaRef ds:uri="5dbaa1e8-66a8-4b88-b2fe-a31a9713a2a5"/>
    <ds:schemaRef ds:uri="a8c1dceb-c7c3-4db3-be2a-ed3639cb0f8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5857B0E-44E9-4644-A2F0-23B77E0A3961}"/>
</file>

<file path=customXml/itemProps3.xml><?xml version="1.0" encoding="utf-8"?>
<ds:datastoreItem xmlns:ds="http://schemas.openxmlformats.org/officeDocument/2006/customXml" ds:itemID="{44D23CDA-34FB-48B7-B020-D71CDA0533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TotalTime>
  <Words>1515</Words>
  <Application>Microsoft Office PowerPoint</Application>
  <PresentationFormat>Widescreen</PresentationFormat>
  <Paragraphs>126</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Arboria Book</vt:lpstr>
      <vt:lpstr>Arial</vt:lpstr>
      <vt:lpstr>Calibri</vt:lpstr>
      <vt:lpstr>Open Sans</vt:lpstr>
      <vt:lpstr>Wingdings</vt:lpstr>
      <vt:lpstr>New Square Chambers 2024 General Theme</vt:lpstr>
      <vt:lpstr>PowerPoint Presentation</vt:lpstr>
      <vt:lpstr>Non-party costs in probate disputes</vt:lpstr>
      <vt:lpstr>Basics: non-party costs</vt:lpstr>
      <vt:lpstr>Procedure</vt:lpstr>
      <vt:lpstr>Key cases (i) – Deutsche Bank AG v Sebastian Holdings Inc </vt:lpstr>
      <vt:lpstr>Key cases (ii) - Marley v Rawlings (Costs)</vt:lpstr>
      <vt:lpstr>Key cases (iii) – Leonard v Leonard (Costs)</vt:lpstr>
      <vt:lpstr>Key cases (iv) – Pead v Prostate Cancer UK</vt:lpstr>
      <vt:lpstr>Other claims (i)</vt:lpstr>
      <vt:lpstr>Other claims (ii)</vt:lpstr>
      <vt:lpstr>Compulsory ADR (i)</vt:lpstr>
      <vt:lpstr>Compulsory ADR (ii)</vt:lpstr>
      <vt:lpstr>Practical tips – claimant</vt:lpstr>
      <vt:lpstr>Practical tips – defendant</vt:lpstr>
      <vt:lpstr>The new normal?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Fernandes</dc:creator>
  <cp:lastModifiedBy>Madeleine Whittaker</cp:lastModifiedBy>
  <cp:revision>112</cp:revision>
  <dcterms:created xsi:type="dcterms:W3CDTF">2023-12-11T07:05:32Z</dcterms:created>
  <dcterms:modified xsi:type="dcterms:W3CDTF">2025-10-29T09:30:26Z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0x0101007EE490384DEC6849B27C36BF4794AD34</vt:lpwstr>
  </property>
  <property fmtid="{D5CDD505-2E9C-101B-9397-08002B2CF9AE}" pid="3" name="MediaServiceImageTags">
    <vt:lpwstr/>
  </property>
</Properties>
</file>