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8"/>
  </p:notesMasterIdLst>
  <p:handoutMasterIdLst>
    <p:handoutMasterId r:id="rId29"/>
  </p:handoutMasterIdLst>
  <p:sldIdLst>
    <p:sldId id="259" r:id="rId5"/>
    <p:sldId id="257" r:id="rId6"/>
    <p:sldId id="258" r:id="rId7"/>
    <p:sldId id="265" r:id="rId8"/>
    <p:sldId id="260" r:id="rId9"/>
    <p:sldId id="277" r:id="rId10"/>
    <p:sldId id="278" r:id="rId11"/>
    <p:sldId id="279" r:id="rId12"/>
    <p:sldId id="280" r:id="rId13"/>
    <p:sldId id="281" r:id="rId14"/>
    <p:sldId id="282" r:id="rId15"/>
    <p:sldId id="266" r:id="rId16"/>
    <p:sldId id="267" r:id="rId17"/>
    <p:sldId id="268" r:id="rId18"/>
    <p:sldId id="269" r:id="rId19"/>
    <p:sldId id="270" r:id="rId20"/>
    <p:sldId id="271" r:id="rId21"/>
    <p:sldId id="272" r:id="rId22"/>
    <p:sldId id="273" r:id="rId23"/>
    <p:sldId id="274" r:id="rId24"/>
    <p:sldId id="275" r:id="rId25"/>
    <p:sldId id="276" r:id="rId26"/>
    <p:sldId id="263" r:id="rId27"/>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81972-ECD0-4C75-A8CA-A05B21FBD599}" v="8" dt="2025-07-09T09:05:30.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eine Whittaker" userId="71c59fde-86c6-479f-9649-c374dc9bffc6" providerId="ADAL" clId="{7BFAA166-D3FA-48D1-AF57-EB67DBA84DFB}"/>
    <pc:docChg chg="undo custSel modSld">
      <pc:chgData name="Madeleine Whittaker" userId="71c59fde-86c6-479f-9649-c374dc9bffc6" providerId="ADAL" clId="{7BFAA166-D3FA-48D1-AF57-EB67DBA84DFB}" dt="2024-12-10T11:26:43.948" v="124"/>
      <pc:docMkLst>
        <pc:docMk/>
      </pc:docMkLst>
      <pc:sldChg chg="addSp modSp mod">
        <pc:chgData name="Madeleine Whittaker" userId="71c59fde-86c6-479f-9649-c374dc9bffc6" providerId="ADAL" clId="{7BFAA166-D3FA-48D1-AF57-EB67DBA84DFB}" dt="2024-12-10T11:26:43.948" v="124"/>
        <pc:sldMkLst>
          <pc:docMk/>
          <pc:sldMk cId="1338393524" sldId="259"/>
        </pc:sldMkLst>
      </pc:sldChg>
      <pc:sldChg chg="addSp modSp">
        <pc:chgData name="Madeleine Whittaker" userId="71c59fde-86c6-479f-9649-c374dc9bffc6" providerId="ADAL" clId="{7BFAA166-D3FA-48D1-AF57-EB67DBA84DFB}" dt="2024-12-10T11:26:37.867" v="123"/>
        <pc:sldMkLst>
          <pc:docMk/>
          <pc:sldMk cId="3976248423" sldId="262"/>
        </pc:sldMkLst>
      </pc:sldChg>
      <pc:sldChg chg="addSp modSp mod">
        <pc:chgData name="Madeleine Whittaker" userId="71c59fde-86c6-479f-9649-c374dc9bffc6" providerId="ADAL" clId="{7BFAA166-D3FA-48D1-AF57-EB67DBA84DFB}" dt="2024-12-10T11:26:29.717" v="122" actId="167"/>
        <pc:sldMkLst>
          <pc:docMk/>
          <pc:sldMk cId="851084889" sldId="263"/>
        </pc:sldMkLst>
      </pc:sldChg>
    </pc:docChg>
  </pc:docChgLst>
  <pc:docChgLst>
    <pc:chgData name="Madeleine Whittaker" userId="71c59fde-86c6-479f-9649-c374dc9bffc6" providerId="ADAL" clId="{C5ECB626-7C24-4B2C-B17C-44D7D75E4BDC}"/>
    <pc:docChg chg="undo custSel modSld">
      <pc:chgData name="Madeleine Whittaker" userId="71c59fde-86c6-479f-9649-c374dc9bffc6" providerId="ADAL" clId="{C5ECB626-7C24-4B2C-B17C-44D7D75E4BDC}" dt="2025-03-03T15:31:24.753" v="68" actId="20577"/>
      <pc:docMkLst>
        <pc:docMk/>
      </pc:docMkLst>
      <pc:sldChg chg="addSp delSp modSp mod">
        <pc:chgData name="Madeleine Whittaker" userId="71c59fde-86c6-479f-9649-c374dc9bffc6" providerId="ADAL" clId="{C5ECB626-7C24-4B2C-B17C-44D7D75E4BDC}" dt="2025-02-21T15:44:41.335" v="58"/>
        <pc:sldMkLst>
          <pc:docMk/>
          <pc:sldMk cId="1338393524" sldId="259"/>
        </pc:sldMkLst>
      </pc:sldChg>
      <pc:sldChg chg="addSp delSp modSp mod">
        <pc:chgData name="Madeleine Whittaker" userId="71c59fde-86c6-479f-9649-c374dc9bffc6" providerId="ADAL" clId="{C5ECB626-7C24-4B2C-B17C-44D7D75E4BDC}" dt="2025-02-21T15:44:38.547" v="57"/>
        <pc:sldMkLst>
          <pc:docMk/>
          <pc:sldMk cId="3976248423" sldId="262"/>
        </pc:sldMkLst>
      </pc:sldChg>
      <pc:sldChg chg="addSp delSp modSp mod">
        <pc:chgData name="Madeleine Whittaker" userId="71c59fde-86c6-479f-9649-c374dc9bffc6" providerId="ADAL" clId="{C5ECB626-7C24-4B2C-B17C-44D7D75E4BDC}" dt="2025-03-03T15:31:24.753" v="68" actId="20577"/>
        <pc:sldMkLst>
          <pc:docMk/>
          <pc:sldMk cId="851084889" sldId="263"/>
        </pc:sldMkLst>
      </pc:sldChg>
    </pc:docChg>
  </pc:docChgLst>
  <pc:docChgLst>
    <pc:chgData name="Madeleine Whittaker" userId="71c59fde-86c6-479f-9649-c374dc9bffc6" providerId="ADAL" clId="{BF6D3862-DF18-446F-8777-A629C72B1FE0}"/>
    <pc:docChg chg="custSel modSld">
      <pc:chgData name="Madeleine Whittaker" userId="71c59fde-86c6-479f-9649-c374dc9bffc6" providerId="ADAL" clId="{BF6D3862-DF18-446F-8777-A629C72B1FE0}" dt="2025-01-17T16:15:28.068" v="240" actId="14100"/>
      <pc:docMkLst>
        <pc:docMk/>
      </pc:docMkLst>
      <pc:sldChg chg="addSp delSp modSp mod">
        <pc:chgData name="Madeleine Whittaker" userId="71c59fde-86c6-479f-9649-c374dc9bffc6" providerId="ADAL" clId="{BF6D3862-DF18-446F-8777-A629C72B1FE0}" dt="2025-01-17T16:13:46.428" v="190" actId="1036"/>
        <pc:sldMkLst>
          <pc:docMk/>
          <pc:sldMk cId="1338393524" sldId="259"/>
        </pc:sldMkLst>
      </pc:sldChg>
      <pc:sldChg chg="addSp delSp modSp mod">
        <pc:chgData name="Madeleine Whittaker" userId="71c59fde-86c6-479f-9649-c374dc9bffc6" providerId="ADAL" clId="{BF6D3862-DF18-446F-8777-A629C72B1FE0}" dt="2025-01-17T16:12:05.388" v="62" actId="167"/>
        <pc:sldMkLst>
          <pc:docMk/>
          <pc:sldMk cId="3976248423" sldId="262"/>
        </pc:sldMkLst>
      </pc:sldChg>
      <pc:sldChg chg="addSp delSp modSp mod">
        <pc:chgData name="Madeleine Whittaker" userId="71c59fde-86c6-479f-9649-c374dc9bffc6" providerId="ADAL" clId="{BF6D3862-DF18-446F-8777-A629C72B1FE0}" dt="2025-01-17T16:15:28.068" v="240" actId="14100"/>
        <pc:sldMkLst>
          <pc:docMk/>
          <pc:sldMk cId="851084889" sldId="263"/>
        </pc:sldMkLst>
      </pc:sldChg>
    </pc:docChg>
  </pc:docChgLst>
  <pc:docChgLst>
    <pc:chgData name="Madeleine Whittaker" userId="71c59fde-86c6-479f-9649-c374dc9bffc6" providerId="ADAL" clId="{36E81972-ECD0-4C75-A8CA-A05B21FBD599}"/>
    <pc:docChg chg="custSel addSld delSld modSld">
      <pc:chgData name="Madeleine Whittaker" userId="71c59fde-86c6-479f-9649-c374dc9bffc6" providerId="ADAL" clId="{36E81972-ECD0-4C75-A8CA-A05B21FBD599}" dt="2025-07-09T09:05:32.135" v="145" actId="167"/>
      <pc:docMkLst>
        <pc:docMk/>
      </pc:docMkLst>
      <pc:sldChg chg="modSp add mod">
        <pc:chgData name="Madeleine Whittaker" userId="71c59fde-86c6-479f-9649-c374dc9bffc6" providerId="ADAL" clId="{36E81972-ECD0-4C75-A8CA-A05B21FBD599}" dt="2025-07-09T09:01:53.067" v="108" actId="113"/>
        <pc:sldMkLst>
          <pc:docMk/>
          <pc:sldMk cId="939530814" sldId="257"/>
        </pc:sldMkLst>
        <pc:spChg chg="mod">
          <ac:chgData name="Madeleine Whittaker" userId="71c59fde-86c6-479f-9649-c374dc9bffc6" providerId="ADAL" clId="{36E81972-ECD0-4C75-A8CA-A05B21FBD599}" dt="2025-07-09T09:01:53.067" v="108" actId="113"/>
          <ac:spMkLst>
            <pc:docMk/>
            <pc:sldMk cId="939530814" sldId="257"/>
            <ac:spMk id="3" creationId="{6A28898F-7858-FCEF-39BB-649F61D7AB7D}"/>
          </ac:spMkLst>
        </pc:spChg>
      </pc:sldChg>
      <pc:sldChg chg="modSp add mod">
        <pc:chgData name="Madeleine Whittaker" userId="71c59fde-86c6-479f-9649-c374dc9bffc6" providerId="ADAL" clId="{36E81972-ECD0-4C75-A8CA-A05B21FBD599}" dt="2025-07-09T09:01:10.304" v="84" actId="27636"/>
        <pc:sldMkLst>
          <pc:docMk/>
          <pc:sldMk cId="3947127179" sldId="258"/>
        </pc:sldMkLst>
        <pc:spChg chg="mod">
          <ac:chgData name="Madeleine Whittaker" userId="71c59fde-86c6-479f-9649-c374dc9bffc6" providerId="ADAL" clId="{36E81972-ECD0-4C75-A8CA-A05B21FBD599}" dt="2025-07-09T09:01:10.304" v="84" actId="27636"/>
          <ac:spMkLst>
            <pc:docMk/>
            <pc:sldMk cId="3947127179" sldId="258"/>
            <ac:spMk id="3" creationId="{00A4B5B5-9338-05C1-E5CF-1C066A4D0056}"/>
          </ac:spMkLst>
        </pc:spChg>
      </pc:sldChg>
      <pc:sldChg chg="addSp modSp mod">
        <pc:chgData name="Madeleine Whittaker" userId="71c59fde-86c6-479f-9649-c374dc9bffc6" providerId="ADAL" clId="{36E81972-ECD0-4C75-A8CA-A05B21FBD599}" dt="2025-07-09T09:05:18.996" v="141" actId="404"/>
        <pc:sldMkLst>
          <pc:docMk/>
          <pc:sldMk cId="1338393524" sldId="259"/>
        </pc:sldMkLst>
        <pc:spChg chg="mod">
          <ac:chgData name="Madeleine Whittaker" userId="71c59fde-86c6-479f-9649-c374dc9bffc6" providerId="ADAL" clId="{36E81972-ECD0-4C75-A8CA-A05B21FBD599}" dt="2025-07-09T09:05:18.996" v="141" actId="404"/>
          <ac:spMkLst>
            <pc:docMk/>
            <pc:sldMk cId="1338393524" sldId="259"/>
            <ac:spMk id="5" creationId="{6BE58BDA-A549-F36E-AA81-BD25C6C5FC64}"/>
          </ac:spMkLst>
        </pc:spChg>
        <pc:spChg chg="mod">
          <ac:chgData name="Madeleine Whittaker" userId="71c59fde-86c6-479f-9649-c374dc9bffc6" providerId="ADAL" clId="{36E81972-ECD0-4C75-A8CA-A05B21FBD599}" dt="2025-07-09T09:00:38.652" v="78" actId="20577"/>
          <ac:spMkLst>
            <pc:docMk/>
            <pc:sldMk cId="1338393524" sldId="259"/>
            <ac:spMk id="6" creationId="{4E8998CC-C525-E33B-74A1-7A10B8C12941}"/>
          </ac:spMkLst>
        </pc:spChg>
        <pc:picChg chg="add mod ord">
          <ac:chgData name="Madeleine Whittaker" userId="71c59fde-86c6-479f-9649-c374dc9bffc6" providerId="ADAL" clId="{36E81972-ECD0-4C75-A8CA-A05B21FBD599}" dt="2025-07-09T09:05:11.519" v="139" actId="167"/>
          <ac:picMkLst>
            <pc:docMk/>
            <pc:sldMk cId="1338393524" sldId="259"/>
            <ac:picMk id="7" creationId="{511B9A89-C5EB-0F04-46F6-AE16A7589574}"/>
          </ac:picMkLst>
        </pc:picChg>
      </pc:sldChg>
      <pc:sldChg chg="modSp add mod">
        <pc:chgData name="Madeleine Whittaker" userId="71c59fde-86c6-479f-9649-c374dc9bffc6" providerId="ADAL" clId="{36E81972-ECD0-4C75-A8CA-A05B21FBD599}" dt="2025-07-09T09:02:17.731" v="110" actId="404"/>
        <pc:sldMkLst>
          <pc:docMk/>
          <pc:sldMk cId="448662950" sldId="260"/>
        </pc:sldMkLst>
        <pc:spChg chg="mod">
          <ac:chgData name="Madeleine Whittaker" userId="71c59fde-86c6-479f-9649-c374dc9bffc6" providerId="ADAL" clId="{36E81972-ECD0-4C75-A8CA-A05B21FBD599}" dt="2025-07-09T09:02:17.731" v="110" actId="404"/>
          <ac:spMkLst>
            <pc:docMk/>
            <pc:sldMk cId="448662950" sldId="260"/>
            <ac:spMk id="3" creationId="{444E7797-ABA2-6BF3-EDD0-61BF144663C6}"/>
          </ac:spMkLst>
        </pc:spChg>
      </pc:sldChg>
      <pc:sldChg chg="del">
        <pc:chgData name="Madeleine Whittaker" userId="71c59fde-86c6-479f-9649-c374dc9bffc6" providerId="ADAL" clId="{36E81972-ECD0-4C75-A8CA-A05B21FBD599}" dt="2025-07-09T09:01:01.731" v="82" actId="47"/>
        <pc:sldMkLst>
          <pc:docMk/>
          <pc:sldMk cId="3800817740" sldId="260"/>
        </pc:sldMkLst>
      </pc:sldChg>
      <pc:sldChg chg="del">
        <pc:chgData name="Madeleine Whittaker" userId="71c59fde-86c6-479f-9649-c374dc9bffc6" providerId="ADAL" clId="{36E81972-ECD0-4C75-A8CA-A05B21FBD599}" dt="2025-07-09T09:01:42.694" v="107" actId="47"/>
        <pc:sldMkLst>
          <pc:docMk/>
          <pc:sldMk cId="3177999808" sldId="261"/>
        </pc:sldMkLst>
      </pc:sldChg>
      <pc:sldChg chg="del">
        <pc:chgData name="Madeleine Whittaker" userId="71c59fde-86c6-479f-9649-c374dc9bffc6" providerId="ADAL" clId="{36E81972-ECD0-4C75-A8CA-A05B21FBD599}" dt="2025-07-09T09:01:41.419" v="106" actId="47"/>
        <pc:sldMkLst>
          <pc:docMk/>
          <pc:sldMk cId="3976248423" sldId="262"/>
        </pc:sldMkLst>
      </pc:sldChg>
      <pc:sldChg chg="addSp modSp mod">
        <pc:chgData name="Madeleine Whittaker" userId="71c59fde-86c6-479f-9649-c374dc9bffc6" providerId="ADAL" clId="{36E81972-ECD0-4C75-A8CA-A05B21FBD599}" dt="2025-07-09T09:05:32.135" v="145" actId="167"/>
        <pc:sldMkLst>
          <pc:docMk/>
          <pc:sldMk cId="851084889" sldId="263"/>
        </pc:sldMkLst>
        <pc:spChg chg="mod">
          <ac:chgData name="Madeleine Whittaker" userId="71c59fde-86c6-479f-9649-c374dc9bffc6" providerId="ADAL" clId="{36E81972-ECD0-4C75-A8CA-A05B21FBD599}" dt="2025-07-09T09:03:05.980" v="135" actId="20577"/>
          <ac:spMkLst>
            <pc:docMk/>
            <pc:sldMk cId="851084889" sldId="263"/>
            <ac:spMk id="2" creationId="{59B94A93-E1BA-D9C7-3CA2-AF7FAD39ABC2}"/>
          </ac:spMkLst>
        </pc:spChg>
        <pc:picChg chg="add mod ord">
          <ac:chgData name="Madeleine Whittaker" userId="71c59fde-86c6-479f-9649-c374dc9bffc6" providerId="ADAL" clId="{36E81972-ECD0-4C75-A8CA-A05B21FBD599}" dt="2025-07-09T09:05:32.135" v="145" actId="167"/>
          <ac:picMkLst>
            <pc:docMk/>
            <pc:sldMk cId="851084889" sldId="263"/>
            <ac:picMk id="7" creationId="{8329858E-259A-792C-CF37-7643B66DD011}"/>
          </ac:picMkLst>
        </pc:picChg>
      </pc:sldChg>
      <pc:sldChg chg="add del">
        <pc:chgData name="Madeleine Whittaker" userId="71c59fde-86c6-479f-9649-c374dc9bffc6" providerId="ADAL" clId="{36E81972-ECD0-4C75-A8CA-A05B21FBD599}" dt="2025-07-09T09:01:40.174" v="105" actId="47"/>
        <pc:sldMkLst>
          <pc:docMk/>
          <pc:sldMk cId="874113577" sldId="264"/>
        </pc:sldMkLst>
      </pc:sldChg>
      <pc:sldChg chg="modSp add mod">
        <pc:chgData name="Madeleine Whittaker" userId="71c59fde-86c6-479f-9649-c374dc9bffc6" providerId="ADAL" clId="{36E81972-ECD0-4C75-A8CA-A05B21FBD599}" dt="2025-07-09T09:01:10.321" v="85" actId="27636"/>
        <pc:sldMkLst>
          <pc:docMk/>
          <pc:sldMk cId="1165069951" sldId="265"/>
        </pc:sldMkLst>
        <pc:spChg chg="mod">
          <ac:chgData name="Madeleine Whittaker" userId="71c59fde-86c6-479f-9649-c374dc9bffc6" providerId="ADAL" clId="{36E81972-ECD0-4C75-A8CA-A05B21FBD599}" dt="2025-07-09T09:01:10.321" v="85" actId="27636"/>
          <ac:spMkLst>
            <pc:docMk/>
            <pc:sldMk cId="1165069951" sldId="265"/>
            <ac:spMk id="3" creationId="{A0596B1F-7086-3C10-F342-EE7287ECB23A}"/>
          </ac:spMkLst>
        </pc:spChg>
      </pc:sldChg>
      <pc:sldChg chg="modSp add mod">
        <pc:chgData name="Madeleine Whittaker" userId="71c59fde-86c6-479f-9649-c374dc9bffc6" providerId="ADAL" clId="{36E81972-ECD0-4C75-A8CA-A05B21FBD599}" dt="2025-07-09T09:01:32.861" v="95" actId="27636"/>
        <pc:sldMkLst>
          <pc:docMk/>
          <pc:sldMk cId="3802762320" sldId="266"/>
        </pc:sldMkLst>
        <pc:spChg chg="mod">
          <ac:chgData name="Madeleine Whittaker" userId="71c59fde-86c6-479f-9649-c374dc9bffc6" providerId="ADAL" clId="{36E81972-ECD0-4C75-A8CA-A05B21FBD599}" dt="2025-07-09T09:01:32.861" v="95" actId="27636"/>
          <ac:spMkLst>
            <pc:docMk/>
            <pc:sldMk cId="3802762320" sldId="266"/>
            <ac:spMk id="3" creationId="{D867431A-3F7D-275C-F209-643DE7B94CFC}"/>
          </ac:spMkLst>
        </pc:spChg>
      </pc:sldChg>
      <pc:sldChg chg="modSp add mod">
        <pc:chgData name="Madeleine Whittaker" userId="71c59fde-86c6-479f-9649-c374dc9bffc6" providerId="ADAL" clId="{36E81972-ECD0-4C75-A8CA-A05B21FBD599}" dt="2025-07-09T09:01:32.883" v="96" actId="27636"/>
        <pc:sldMkLst>
          <pc:docMk/>
          <pc:sldMk cId="1409506417" sldId="267"/>
        </pc:sldMkLst>
        <pc:spChg chg="mod">
          <ac:chgData name="Madeleine Whittaker" userId="71c59fde-86c6-479f-9649-c374dc9bffc6" providerId="ADAL" clId="{36E81972-ECD0-4C75-A8CA-A05B21FBD599}" dt="2025-07-09T09:01:32.883" v="96" actId="27636"/>
          <ac:spMkLst>
            <pc:docMk/>
            <pc:sldMk cId="1409506417" sldId="267"/>
            <ac:spMk id="3" creationId="{48EFD5CD-6487-2517-0F2D-23C9515766E6}"/>
          </ac:spMkLst>
        </pc:spChg>
      </pc:sldChg>
      <pc:sldChg chg="modSp add mod">
        <pc:chgData name="Madeleine Whittaker" userId="71c59fde-86c6-479f-9649-c374dc9bffc6" providerId="ADAL" clId="{36E81972-ECD0-4C75-A8CA-A05B21FBD599}" dt="2025-07-09T09:01:32.891" v="97" actId="27636"/>
        <pc:sldMkLst>
          <pc:docMk/>
          <pc:sldMk cId="1490031121" sldId="268"/>
        </pc:sldMkLst>
        <pc:spChg chg="mod">
          <ac:chgData name="Madeleine Whittaker" userId="71c59fde-86c6-479f-9649-c374dc9bffc6" providerId="ADAL" clId="{36E81972-ECD0-4C75-A8CA-A05B21FBD599}" dt="2025-07-09T09:01:32.891" v="97" actId="27636"/>
          <ac:spMkLst>
            <pc:docMk/>
            <pc:sldMk cId="1490031121" sldId="268"/>
            <ac:spMk id="3" creationId="{D07B858D-129B-9415-0C45-A4D4D2ECFF2E}"/>
          </ac:spMkLst>
        </pc:spChg>
      </pc:sldChg>
      <pc:sldChg chg="modSp add mod">
        <pc:chgData name="Madeleine Whittaker" userId="71c59fde-86c6-479f-9649-c374dc9bffc6" providerId="ADAL" clId="{36E81972-ECD0-4C75-A8CA-A05B21FBD599}" dt="2025-07-09T09:01:32.895" v="98" actId="27636"/>
        <pc:sldMkLst>
          <pc:docMk/>
          <pc:sldMk cId="866781711" sldId="269"/>
        </pc:sldMkLst>
        <pc:spChg chg="mod">
          <ac:chgData name="Madeleine Whittaker" userId="71c59fde-86c6-479f-9649-c374dc9bffc6" providerId="ADAL" clId="{36E81972-ECD0-4C75-A8CA-A05B21FBD599}" dt="2025-07-09T09:01:32.895" v="98" actId="27636"/>
          <ac:spMkLst>
            <pc:docMk/>
            <pc:sldMk cId="866781711" sldId="269"/>
            <ac:spMk id="3" creationId="{B07DF7B8-97DF-094F-7353-C82FC4CC4AD0}"/>
          </ac:spMkLst>
        </pc:spChg>
      </pc:sldChg>
      <pc:sldChg chg="modSp add mod">
        <pc:chgData name="Madeleine Whittaker" userId="71c59fde-86c6-479f-9649-c374dc9bffc6" providerId="ADAL" clId="{36E81972-ECD0-4C75-A8CA-A05B21FBD599}" dt="2025-07-09T09:01:32.923" v="99" actId="27636"/>
        <pc:sldMkLst>
          <pc:docMk/>
          <pc:sldMk cId="1995386561" sldId="270"/>
        </pc:sldMkLst>
        <pc:spChg chg="mod">
          <ac:chgData name="Madeleine Whittaker" userId="71c59fde-86c6-479f-9649-c374dc9bffc6" providerId="ADAL" clId="{36E81972-ECD0-4C75-A8CA-A05B21FBD599}" dt="2025-07-09T09:01:32.923" v="99" actId="27636"/>
          <ac:spMkLst>
            <pc:docMk/>
            <pc:sldMk cId="1995386561" sldId="270"/>
            <ac:spMk id="3" creationId="{C35B07B7-ACC4-67A3-F8E1-D6F47AE93135}"/>
          </ac:spMkLst>
        </pc:spChg>
      </pc:sldChg>
      <pc:sldChg chg="modSp add mod">
        <pc:chgData name="Madeleine Whittaker" userId="71c59fde-86c6-479f-9649-c374dc9bffc6" providerId="ADAL" clId="{36E81972-ECD0-4C75-A8CA-A05B21FBD599}" dt="2025-07-09T09:01:32.940" v="100" actId="27636"/>
        <pc:sldMkLst>
          <pc:docMk/>
          <pc:sldMk cId="2656081220" sldId="271"/>
        </pc:sldMkLst>
        <pc:spChg chg="mod">
          <ac:chgData name="Madeleine Whittaker" userId="71c59fde-86c6-479f-9649-c374dc9bffc6" providerId="ADAL" clId="{36E81972-ECD0-4C75-A8CA-A05B21FBD599}" dt="2025-07-09T09:01:32.940" v="100" actId="27636"/>
          <ac:spMkLst>
            <pc:docMk/>
            <pc:sldMk cId="2656081220" sldId="271"/>
            <ac:spMk id="3" creationId="{65EEB114-7BD5-B575-DEF8-15E54C06B6DA}"/>
          </ac:spMkLst>
        </pc:spChg>
      </pc:sldChg>
      <pc:sldChg chg="modSp add mod">
        <pc:chgData name="Madeleine Whittaker" userId="71c59fde-86c6-479f-9649-c374dc9bffc6" providerId="ADAL" clId="{36E81972-ECD0-4C75-A8CA-A05B21FBD599}" dt="2025-07-09T09:01:32.974" v="101" actId="27636"/>
        <pc:sldMkLst>
          <pc:docMk/>
          <pc:sldMk cId="3107682426" sldId="272"/>
        </pc:sldMkLst>
        <pc:spChg chg="mod">
          <ac:chgData name="Madeleine Whittaker" userId="71c59fde-86c6-479f-9649-c374dc9bffc6" providerId="ADAL" clId="{36E81972-ECD0-4C75-A8CA-A05B21FBD599}" dt="2025-07-09T09:01:32.974" v="101" actId="27636"/>
          <ac:spMkLst>
            <pc:docMk/>
            <pc:sldMk cId="3107682426" sldId="272"/>
            <ac:spMk id="3" creationId="{2D4D1AC5-625F-324D-FE44-C1614152061C}"/>
          </ac:spMkLst>
        </pc:spChg>
      </pc:sldChg>
      <pc:sldChg chg="add">
        <pc:chgData name="Madeleine Whittaker" userId="71c59fde-86c6-479f-9649-c374dc9bffc6" providerId="ADAL" clId="{36E81972-ECD0-4C75-A8CA-A05B21FBD599}" dt="2025-07-09T09:01:32.661" v="86"/>
        <pc:sldMkLst>
          <pc:docMk/>
          <pc:sldMk cId="615753438" sldId="273"/>
        </pc:sldMkLst>
      </pc:sldChg>
      <pc:sldChg chg="modSp add mod">
        <pc:chgData name="Madeleine Whittaker" userId="71c59fde-86c6-479f-9649-c374dc9bffc6" providerId="ADAL" clId="{36E81972-ECD0-4C75-A8CA-A05B21FBD599}" dt="2025-07-09T09:01:32.995" v="102" actId="27636"/>
        <pc:sldMkLst>
          <pc:docMk/>
          <pc:sldMk cId="3454785287" sldId="274"/>
        </pc:sldMkLst>
        <pc:spChg chg="mod">
          <ac:chgData name="Madeleine Whittaker" userId="71c59fde-86c6-479f-9649-c374dc9bffc6" providerId="ADAL" clId="{36E81972-ECD0-4C75-A8CA-A05B21FBD599}" dt="2025-07-09T09:01:32.995" v="102" actId="27636"/>
          <ac:spMkLst>
            <pc:docMk/>
            <pc:sldMk cId="3454785287" sldId="274"/>
            <ac:spMk id="3" creationId="{E5B40C4F-B364-064F-4AB0-0ECB2A6600ED}"/>
          </ac:spMkLst>
        </pc:spChg>
      </pc:sldChg>
      <pc:sldChg chg="modSp add mod">
        <pc:chgData name="Madeleine Whittaker" userId="71c59fde-86c6-479f-9649-c374dc9bffc6" providerId="ADAL" clId="{36E81972-ECD0-4C75-A8CA-A05B21FBD599}" dt="2025-07-09T09:01:33.007" v="103" actId="27636"/>
        <pc:sldMkLst>
          <pc:docMk/>
          <pc:sldMk cId="966208457" sldId="275"/>
        </pc:sldMkLst>
        <pc:spChg chg="mod">
          <ac:chgData name="Madeleine Whittaker" userId="71c59fde-86c6-479f-9649-c374dc9bffc6" providerId="ADAL" clId="{36E81972-ECD0-4C75-A8CA-A05B21FBD599}" dt="2025-07-09T09:01:33.007" v="103" actId="27636"/>
          <ac:spMkLst>
            <pc:docMk/>
            <pc:sldMk cId="966208457" sldId="275"/>
            <ac:spMk id="3" creationId="{46EE5BF8-2A67-2623-7633-0B6A81626E8E}"/>
          </ac:spMkLst>
        </pc:spChg>
      </pc:sldChg>
      <pc:sldChg chg="modSp add mod">
        <pc:chgData name="Madeleine Whittaker" userId="71c59fde-86c6-479f-9649-c374dc9bffc6" providerId="ADAL" clId="{36E81972-ECD0-4C75-A8CA-A05B21FBD599}" dt="2025-07-09T09:01:33.016" v="104" actId="27636"/>
        <pc:sldMkLst>
          <pc:docMk/>
          <pc:sldMk cId="1153766729" sldId="276"/>
        </pc:sldMkLst>
        <pc:spChg chg="mod">
          <ac:chgData name="Madeleine Whittaker" userId="71c59fde-86c6-479f-9649-c374dc9bffc6" providerId="ADAL" clId="{36E81972-ECD0-4C75-A8CA-A05B21FBD599}" dt="2025-07-09T09:01:33.016" v="104" actId="27636"/>
          <ac:spMkLst>
            <pc:docMk/>
            <pc:sldMk cId="1153766729" sldId="276"/>
            <ac:spMk id="3" creationId="{6D1C9C92-EB59-7184-4111-1521A79B5482}"/>
          </ac:spMkLst>
        </pc:spChg>
      </pc:sldChg>
      <pc:sldChg chg="modSp add mod">
        <pc:chgData name="Madeleine Whittaker" userId="71c59fde-86c6-479f-9649-c374dc9bffc6" providerId="ADAL" clId="{36E81972-ECD0-4C75-A8CA-A05B21FBD599}" dt="2025-07-09T09:01:32.779" v="87" actId="27636"/>
        <pc:sldMkLst>
          <pc:docMk/>
          <pc:sldMk cId="838238394" sldId="277"/>
        </pc:sldMkLst>
        <pc:spChg chg="mod">
          <ac:chgData name="Madeleine Whittaker" userId="71c59fde-86c6-479f-9649-c374dc9bffc6" providerId="ADAL" clId="{36E81972-ECD0-4C75-A8CA-A05B21FBD599}" dt="2025-07-09T09:01:32.779" v="87" actId="27636"/>
          <ac:spMkLst>
            <pc:docMk/>
            <pc:sldMk cId="838238394" sldId="277"/>
            <ac:spMk id="3" creationId="{B73D70BC-1FF1-1A25-EE4B-13452B23F258}"/>
          </ac:spMkLst>
        </pc:spChg>
      </pc:sldChg>
      <pc:sldChg chg="modSp add mod">
        <pc:chgData name="Madeleine Whittaker" userId="71c59fde-86c6-479f-9649-c374dc9bffc6" providerId="ADAL" clId="{36E81972-ECD0-4C75-A8CA-A05B21FBD599}" dt="2025-07-09T09:02:39.078" v="115" actId="404"/>
        <pc:sldMkLst>
          <pc:docMk/>
          <pc:sldMk cId="4055029523" sldId="278"/>
        </pc:sldMkLst>
        <pc:spChg chg="mod">
          <ac:chgData name="Madeleine Whittaker" userId="71c59fde-86c6-479f-9649-c374dc9bffc6" providerId="ADAL" clId="{36E81972-ECD0-4C75-A8CA-A05B21FBD599}" dt="2025-07-09T09:01:32.784" v="88" actId="27636"/>
          <ac:spMkLst>
            <pc:docMk/>
            <pc:sldMk cId="4055029523" sldId="278"/>
            <ac:spMk id="2" creationId="{F176BBED-2B69-761E-B128-C81DC12D29AA}"/>
          </ac:spMkLst>
        </pc:spChg>
        <pc:spChg chg="mod">
          <ac:chgData name="Madeleine Whittaker" userId="71c59fde-86c6-479f-9649-c374dc9bffc6" providerId="ADAL" clId="{36E81972-ECD0-4C75-A8CA-A05B21FBD599}" dt="2025-07-09T09:02:39.078" v="115" actId="404"/>
          <ac:spMkLst>
            <pc:docMk/>
            <pc:sldMk cId="4055029523" sldId="278"/>
            <ac:spMk id="3" creationId="{DFF30A7A-9035-A416-760D-6A3246724C1C}"/>
          </ac:spMkLst>
        </pc:spChg>
      </pc:sldChg>
      <pc:sldChg chg="modSp add mod">
        <pc:chgData name="Madeleine Whittaker" userId="71c59fde-86c6-479f-9649-c374dc9bffc6" providerId="ADAL" clId="{36E81972-ECD0-4C75-A8CA-A05B21FBD599}" dt="2025-07-09T09:01:32.804" v="91" actId="27636"/>
        <pc:sldMkLst>
          <pc:docMk/>
          <pc:sldMk cId="690839255" sldId="279"/>
        </pc:sldMkLst>
        <pc:spChg chg="mod">
          <ac:chgData name="Madeleine Whittaker" userId="71c59fde-86c6-479f-9649-c374dc9bffc6" providerId="ADAL" clId="{36E81972-ECD0-4C75-A8CA-A05B21FBD599}" dt="2025-07-09T09:01:32.794" v="90" actId="27636"/>
          <ac:spMkLst>
            <pc:docMk/>
            <pc:sldMk cId="690839255" sldId="279"/>
            <ac:spMk id="2" creationId="{23A66E07-ECCA-E044-A5CD-8A4BD8A21C21}"/>
          </ac:spMkLst>
        </pc:spChg>
        <pc:spChg chg="mod">
          <ac:chgData name="Madeleine Whittaker" userId="71c59fde-86c6-479f-9649-c374dc9bffc6" providerId="ADAL" clId="{36E81972-ECD0-4C75-A8CA-A05B21FBD599}" dt="2025-07-09T09:01:32.804" v="91" actId="27636"/>
          <ac:spMkLst>
            <pc:docMk/>
            <pc:sldMk cId="690839255" sldId="279"/>
            <ac:spMk id="3" creationId="{0555FC36-90E7-CC11-969F-FA9EA496514A}"/>
          </ac:spMkLst>
        </pc:spChg>
      </pc:sldChg>
      <pc:sldChg chg="modSp add mod">
        <pc:chgData name="Madeleine Whittaker" userId="71c59fde-86c6-479f-9649-c374dc9bffc6" providerId="ADAL" clId="{36E81972-ECD0-4C75-A8CA-A05B21FBD599}" dt="2025-07-09T09:01:32.825" v="92" actId="27636"/>
        <pc:sldMkLst>
          <pc:docMk/>
          <pc:sldMk cId="2273180184" sldId="280"/>
        </pc:sldMkLst>
        <pc:spChg chg="mod">
          <ac:chgData name="Madeleine Whittaker" userId="71c59fde-86c6-479f-9649-c374dc9bffc6" providerId="ADAL" clId="{36E81972-ECD0-4C75-A8CA-A05B21FBD599}" dt="2025-07-09T09:01:32.825" v="92" actId="27636"/>
          <ac:spMkLst>
            <pc:docMk/>
            <pc:sldMk cId="2273180184" sldId="280"/>
            <ac:spMk id="3" creationId="{6BB2F996-D5C0-0397-98C4-003B910338CB}"/>
          </ac:spMkLst>
        </pc:spChg>
      </pc:sldChg>
      <pc:sldChg chg="modSp add mod">
        <pc:chgData name="Madeleine Whittaker" userId="71c59fde-86c6-479f-9649-c374dc9bffc6" providerId="ADAL" clId="{36E81972-ECD0-4C75-A8CA-A05B21FBD599}" dt="2025-07-09T09:01:32.829" v="93" actId="27636"/>
        <pc:sldMkLst>
          <pc:docMk/>
          <pc:sldMk cId="855054284" sldId="281"/>
        </pc:sldMkLst>
        <pc:spChg chg="mod">
          <ac:chgData name="Madeleine Whittaker" userId="71c59fde-86c6-479f-9649-c374dc9bffc6" providerId="ADAL" clId="{36E81972-ECD0-4C75-A8CA-A05B21FBD599}" dt="2025-07-09T09:01:32.829" v="93" actId="27636"/>
          <ac:spMkLst>
            <pc:docMk/>
            <pc:sldMk cId="855054284" sldId="281"/>
            <ac:spMk id="3" creationId="{924E2BCD-F3CB-DBF2-D304-20A4E23B6F37}"/>
          </ac:spMkLst>
        </pc:spChg>
      </pc:sldChg>
      <pc:sldChg chg="modSp add mod">
        <pc:chgData name="Madeleine Whittaker" userId="71c59fde-86c6-479f-9649-c374dc9bffc6" providerId="ADAL" clId="{36E81972-ECD0-4C75-A8CA-A05B21FBD599}" dt="2025-07-09T09:01:32.845" v="94" actId="27636"/>
        <pc:sldMkLst>
          <pc:docMk/>
          <pc:sldMk cId="2940009023" sldId="282"/>
        </pc:sldMkLst>
        <pc:spChg chg="mod">
          <ac:chgData name="Madeleine Whittaker" userId="71c59fde-86c6-479f-9649-c374dc9bffc6" providerId="ADAL" clId="{36E81972-ECD0-4C75-A8CA-A05B21FBD599}" dt="2025-07-09T09:01:32.845" v="94" actId="27636"/>
          <ac:spMkLst>
            <pc:docMk/>
            <pc:sldMk cId="2940009023" sldId="282"/>
            <ac:spMk id="3" creationId="{B3935751-5FDF-F2FA-7623-85F0200FCA39}"/>
          </ac:spMkLst>
        </pc:spChg>
      </pc:sldChg>
    </pc:docChg>
  </pc:docChgLst>
  <pc:docChgLst>
    <pc:chgData name="Madeleine Whittaker" userId="71c59fde-86c6-479f-9649-c374dc9bffc6" providerId="ADAL" clId="{58152BAC-98B9-433A-8F6F-22BAFEFDCDED}"/>
    <pc:docChg chg="undo custSel modSld">
      <pc:chgData name="Madeleine Whittaker" userId="71c59fde-86c6-479f-9649-c374dc9bffc6" providerId="ADAL" clId="{58152BAC-98B9-433A-8F6F-22BAFEFDCDED}" dt="2024-08-27T12:12:47.907" v="56" actId="14100"/>
      <pc:docMkLst>
        <pc:docMk/>
      </pc:docMkLst>
      <pc:sldChg chg="modSp mod">
        <pc:chgData name="Madeleine Whittaker" userId="71c59fde-86c6-479f-9649-c374dc9bffc6" providerId="ADAL" clId="{58152BAC-98B9-433A-8F6F-22BAFEFDCDED}" dt="2024-08-27T12:11:24.371" v="39" actId="20577"/>
        <pc:sldMkLst>
          <pc:docMk/>
          <pc:sldMk cId="1338393524" sldId="259"/>
        </pc:sldMkLst>
      </pc:sldChg>
      <pc:sldChg chg="modSp mod">
        <pc:chgData name="Madeleine Whittaker" userId="71c59fde-86c6-479f-9649-c374dc9bffc6" providerId="ADAL" clId="{58152BAC-98B9-433A-8F6F-22BAFEFDCDED}" dt="2024-08-27T12:12:47.907" v="56" actId="14100"/>
        <pc:sldMkLst>
          <pc:docMk/>
          <pc:sldMk cId="851084889" sldId="263"/>
        </pc:sldMkLst>
      </pc:sldChg>
    </pc:docChg>
  </pc:docChgLst>
  <pc:docChgLst>
    <pc:chgData name="Madeleine Whittaker" userId="71c59fde-86c6-479f-9649-c374dc9bffc6" providerId="ADAL" clId="{54653765-BA82-4F7E-8E6E-8E7C92F66CFC}"/>
    <pc:docChg chg="custSel modSld">
      <pc:chgData name="Madeleine Whittaker" userId="71c59fde-86c6-479f-9649-c374dc9bffc6" providerId="ADAL" clId="{54653765-BA82-4F7E-8E6E-8E7C92F66CFC}" dt="2024-10-29T11:34:31.082" v="106" actId="113"/>
      <pc:docMkLst>
        <pc:docMk/>
      </pc:docMkLst>
      <pc:sldChg chg="modSp mod">
        <pc:chgData name="Madeleine Whittaker" userId="71c59fde-86c6-479f-9649-c374dc9bffc6" providerId="ADAL" clId="{54653765-BA82-4F7E-8E6E-8E7C92F66CFC}" dt="2024-10-29T11:30:24.302" v="48" actId="20577"/>
        <pc:sldMkLst>
          <pc:docMk/>
          <pc:sldMk cId="1338393524" sldId="259"/>
        </pc:sldMkLst>
      </pc:sldChg>
      <pc:sldChg chg="modSp mod">
        <pc:chgData name="Madeleine Whittaker" userId="71c59fde-86c6-479f-9649-c374dc9bffc6" providerId="ADAL" clId="{54653765-BA82-4F7E-8E6E-8E7C92F66CFC}" dt="2024-10-29T11:34:31.082" v="106" actId="113"/>
        <pc:sldMkLst>
          <pc:docMk/>
          <pc:sldMk cId="851084889" sldId="2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09/07/2025</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07/09/2025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7" name="Picture 6" descr="A person in a suit and tie&#10;&#10;AI-generated content may be incorrect.">
            <a:extLst>
              <a:ext uri="{FF2B5EF4-FFF2-40B4-BE49-F238E27FC236}">
                <a16:creationId xmlns:a16="http://schemas.microsoft.com/office/drawing/2014/main" id="{511B9A89-C5EB-0F04-46F6-AE16A758957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8998CC-C525-E33B-74A1-7A10B8C12941}"/>
              </a:ext>
            </a:extLst>
          </p:cNvPr>
          <p:cNvSpPr txBox="1"/>
          <p:nvPr/>
        </p:nvSpPr>
        <p:spPr>
          <a:xfrm>
            <a:off x="855124" y="4651957"/>
            <a:ext cx="54367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E51919"/>
                </a:solidFill>
                <a:latin typeface="Arial" panose="020B0604020202020204" pitchFamily="34" charset="0"/>
                <a:cs typeface="Arial" panose="020B0604020202020204" pitchFamily="34" charset="0"/>
              </a:rPr>
              <a:t>PROPERTY</a:t>
            </a:r>
            <a:endPar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Wednesday 9</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July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Online via Zoom</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BE58BDA-A549-F36E-AA81-BD25C6C5FC64}"/>
              </a:ext>
            </a:extLst>
          </p:cNvPr>
          <p:cNvSpPr txBox="1"/>
          <p:nvPr/>
        </p:nvSpPr>
        <p:spPr>
          <a:xfrm>
            <a:off x="785191" y="1448640"/>
            <a:ext cx="6337985" cy="2431435"/>
          </a:xfrm>
          <a:prstGeom prst="rect">
            <a:avLst/>
          </a:prstGeom>
          <a:noFill/>
        </p:spPr>
        <p:txBody>
          <a:bodyPr wrap="square" rtlCol="0">
            <a:spAutoFit/>
          </a:bodyPr>
          <a:lstStyle/>
          <a:p>
            <a:pPr>
              <a:defRPr/>
            </a:pPr>
            <a:r>
              <a:rPr lang="en-US" sz="4800" dirty="0">
                <a:solidFill>
                  <a:schemeClr val="bg1"/>
                </a:solidFill>
                <a:latin typeface="Arial" panose="020B0604020202020204" pitchFamily="34" charset="0"/>
                <a:cs typeface="Arial" panose="020B0604020202020204" pitchFamily="34" charset="0"/>
              </a:rPr>
              <a:t>It’s Not All About Pink </a:t>
            </a:r>
          </a:p>
          <a:p>
            <a:pPr>
              <a:defRPr/>
            </a:pPr>
            <a:r>
              <a:rPr lang="en-US" sz="4800" dirty="0">
                <a:solidFill>
                  <a:schemeClr val="bg1"/>
                </a:solidFill>
                <a:latin typeface="Arial" panose="020B0604020202020204" pitchFamily="34" charset="0"/>
                <a:cs typeface="Arial" panose="020B0604020202020204" pitchFamily="34" charset="0"/>
              </a:rPr>
              <a:t>Paper &amp; Blue Paper </a:t>
            </a:r>
          </a:p>
          <a:p>
            <a:pPr>
              <a:defRPr/>
            </a:pPr>
            <a:r>
              <a:rPr lang="en-US" sz="2800" dirty="0">
                <a:solidFill>
                  <a:schemeClr val="bg1"/>
                </a:solidFill>
                <a:latin typeface="Arial" panose="020B0604020202020204" pitchFamily="34" charset="0"/>
                <a:cs typeface="Arial" panose="020B0604020202020204" pitchFamily="34" charset="0"/>
              </a:rPr>
              <a:t>Break Clauses In Commercial Leases: Some Legal &amp; Practical Points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blue circle with leaves&#10;&#10;Description automatically generated">
            <a:extLst>
              <a:ext uri="{FF2B5EF4-FFF2-40B4-BE49-F238E27FC236}">
                <a16:creationId xmlns:a16="http://schemas.microsoft.com/office/drawing/2014/main" id="{DFD2A301-88ED-6724-8827-39BDC320DE79}"/>
              </a:ext>
            </a:extLst>
          </p:cNvPr>
          <p:cNvPicPr>
            <a:picLocks noChangeAspect="1"/>
          </p:cNvPicPr>
          <p:nvPr/>
        </p:nvPicPr>
        <p:blipFill>
          <a:blip r:embed="rId3"/>
          <a:stretch>
            <a:fillRect/>
          </a:stretch>
        </p:blipFill>
        <p:spPr>
          <a:xfrm>
            <a:off x="9429749" y="5464216"/>
            <a:ext cx="1448721" cy="1216277"/>
          </a:xfrm>
          <a:prstGeom prst="rect">
            <a:avLst/>
          </a:prstGeom>
        </p:spPr>
      </p:pic>
      <p:pic>
        <p:nvPicPr>
          <p:cNvPr id="3" name="Picture 2" descr="A blue and white rectangular object with text&#10;&#10;Description automatically generated">
            <a:extLst>
              <a:ext uri="{FF2B5EF4-FFF2-40B4-BE49-F238E27FC236}">
                <a16:creationId xmlns:a16="http://schemas.microsoft.com/office/drawing/2014/main" id="{4477C161-D6A9-B4AE-4A51-97EC18D6668B}"/>
              </a:ext>
            </a:extLst>
          </p:cNvPr>
          <p:cNvPicPr>
            <a:picLocks noChangeAspect="1"/>
          </p:cNvPicPr>
          <p:nvPr/>
        </p:nvPicPr>
        <p:blipFill>
          <a:blip r:embed="rId4"/>
          <a:stretch>
            <a:fillRect/>
          </a:stretch>
        </p:blipFill>
        <p:spPr>
          <a:xfrm>
            <a:off x="10873186" y="5502316"/>
            <a:ext cx="927380" cy="1022986"/>
          </a:xfrm>
          <a:prstGeom prst="rect">
            <a:avLst/>
          </a:prstGeom>
        </p:spPr>
      </p:pic>
    </p:spTree>
    <p:extLst>
      <p:ext uri="{BB962C8B-B14F-4D97-AF65-F5344CB8AC3E}">
        <p14:creationId xmlns:p14="http://schemas.microsoft.com/office/powerpoint/2010/main" val="133839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9EC4-83FB-F675-5588-6181044D3545}"/>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924E2BCD-F3CB-DBF2-D304-20A4E23B6F37}"/>
              </a:ext>
            </a:extLst>
          </p:cNvPr>
          <p:cNvSpPr>
            <a:spLocks noGrp="1"/>
          </p:cNvSpPr>
          <p:nvPr>
            <p:ph idx="1"/>
          </p:nvPr>
        </p:nvSpPr>
        <p:spPr/>
        <p:txBody>
          <a:bodyPr>
            <a:normAutofit lnSpcReduction="10000"/>
          </a:bodyPr>
          <a:lstStyle/>
          <a:p>
            <a:pPr marL="0" indent="0">
              <a:buNone/>
            </a:pPr>
            <a:r>
              <a:rPr lang="en-GB" dirty="0"/>
              <a:t>Some common pre-conditions for the valid exercise of break clauses :-</a:t>
            </a:r>
          </a:p>
          <a:p>
            <a:pPr marL="0" indent="0">
              <a:buNone/>
            </a:pPr>
            <a:endParaRPr lang="en-GB" dirty="0"/>
          </a:p>
          <a:p>
            <a:pPr marL="0" lvl="0" indent="0">
              <a:buNone/>
            </a:pPr>
            <a:r>
              <a:rPr lang="en-GB" dirty="0"/>
              <a:t>(a) Service of notices in particular form</a:t>
            </a:r>
          </a:p>
          <a:p>
            <a:pPr marL="0" lvl="0" indent="0">
              <a:buNone/>
            </a:pPr>
            <a:r>
              <a:rPr lang="en-GB" dirty="0"/>
              <a:t>(b) Payment of all sums due under the lease</a:t>
            </a:r>
          </a:p>
          <a:p>
            <a:pPr marL="0" lvl="0" indent="0">
              <a:buNone/>
            </a:pPr>
            <a:r>
              <a:rPr lang="en-GB" dirty="0"/>
              <a:t>(c) Observing and performing all covenants</a:t>
            </a:r>
          </a:p>
          <a:p>
            <a:pPr marL="0" lvl="0" indent="0">
              <a:buNone/>
            </a:pPr>
            <a:r>
              <a:rPr lang="en-GB" dirty="0"/>
              <a:t>(d) Giving vacant possession/yielding up of the premises</a:t>
            </a:r>
          </a:p>
          <a:p>
            <a:endParaRPr lang="en-GB" dirty="0"/>
          </a:p>
        </p:txBody>
      </p:sp>
    </p:spTree>
    <p:extLst>
      <p:ext uri="{BB962C8B-B14F-4D97-AF65-F5344CB8AC3E}">
        <p14:creationId xmlns:p14="http://schemas.microsoft.com/office/powerpoint/2010/main" val="85505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887A-0E0F-F918-AAFD-F53A85DAEB0A}"/>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B3935751-5FDF-F2FA-7623-85F0200FCA39}"/>
              </a:ext>
            </a:extLst>
          </p:cNvPr>
          <p:cNvSpPr>
            <a:spLocks noGrp="1"/>
          </p:cNvSpPr>
          <p:nvPr>
            <p:ph idx="1"/>
          </p:nvPr>
        </p:nvSpPr>
        <p:spPr/>
        <p:txBody>
          <a:bodyPr>
            <a:normAutofit fontScale="92500" lnSpcReduction="20000"/>
          </a:bodyPr>
          <a:lstStyle/>
          <a:p>
            <a:pPr marL="0" indent="0">
              <a:buNone/>
            </a:pPr>
            <a:r>
              <a:rPr lang="en-GB" dirty="0"/>
              <a:t>Service of notices in particular form:-</a:t>
            </a:r>
          </a:p>
          <a:p>
            <a:pPr marL="0" indent="0">
              <a:buNone/>
            </a:pPr>
            <a:r>
              <a:rPr lang="en-GB" dirty="0"/>
              <a:t>Lord Hoffmann in </a:t>
            </a:r>
            <a:r>
              <a:rPr lang="en-GB" i="1" dirty="0"/>
              <a:t>Mannai</a:t>
            </a:r>
            <a:r>
              <a:rPr lang="en-GB" dirty="0"/>
              <a:t> </a:t>
            </a:r>
            <a:r>
              <a:rPr lang="en-GB" i="1" dirty="0" err="1"/>
              <a:t>Mannai</a:t>
            </a:r>
            <a:r>
              <a:rPr lang="en-GB" i="1" dirty="0"/>
              <a:t> Investments Co Ltd -v- Eagle Star Life Assurance Co Ltd</a:t>
            </a:r>
            <a:r>
              <a:rPr lang="en-GB" dirty="0"/>
              <a:t> [1997] AC 749 : </a:t>
            </a:r>
          </a:p>
          <a:p>
            <a:pPr marL="0" indent="0" algn="just">
              <a:buNone/>
            </a:pPr>
            <a:r>
              <a:rPr lang="en-GB" i="1" dirty="0"/>
              <a:t>“… because such [break] notices have unilateral operation, the conditions under which they may be served must be strictly complied with. … If the clause had said that the notice had to be on blue paper, it would have been no good serving a notice on pink paper, however clear it might have been that the tenant wanted to terminate the lease.” </a:t>
            </a:r>
            <a:r>
              <a:rPr lang="en-GB" dirty="0"/>
              <a:t>(p.776A-C)</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4000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CFA6-62B0-7DD1-6008-6D700C741D21}"/>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D867431A-3F7D-275C-F209-643DE7B94CFC}"/>
              </a:ext>
            </a:extLst>
          </p:cNvPr>
          <p:cNvSpPr>
            <a:spLocks noGrp="1"/>
          </p:cNvSpPr>
          <p:nvPr>
            <p:ph idx="1"/>
          </p:nvPr>
        </p:nvSpPr>
        <p:spPr/>
        <p:txBody>
          <a:bodyPr>
            <a:normAutofit fontScale="92500" lnSpcReduction="20000"/>
          </a:bodyPr>
          <a:lstStyle/>
          <a:p>
            <a:pPr marL="0" indent="0">
              <a:buNone/>
            </a:pPr>
            <a:r>
              <a:rPr lang="en-GB" dirty="0"/>
              <a:t>Service of notices by a particular method:-</a:t>
            </a:r>
          </a:p>
          <a:p>
            <a:endParaRPr lang="en-GB" dirty="0"/>
          </a:p>
          <a:p>
            <a:pPr marL="0" indent="0" algn="just">
              <a:buNone/>
            </a:pPr>
            <a:r>
              <a:rPr lang="en-GB" dirty="0"/>
              <a:t>If a break clause stipulated that a break notice had to be served at the landlord’s registered office, but it was only served at its (separate) business premises, this has been held a failure to comply with a method of service pre-condition, invalidating the exercise of the break clause; see </a:t>
            </a:r>
            <a:r>
              <a:rPr lang="en-GB" i="1" dirty="0"/>
              <a:t>Claire’s Accessories -v- Kensington High Street Associates</a:t>
            </a:r>
            <a:r>
              <a:rPr lang="en-GB" dirty="0"/>
              <a:t> [2001] PLSCS 112.</a:t>
            </a:r>
          </a:p>
        </p:txBody>
      </p:sp>
    </p:spTree>
    <p:extLst>
      <p:ext uri="{BB962C8B-B14F-4D97-AF65-F5344CB8AC3E}">
        <p14:creationId xmlns:p14="http://schemas.microsoft.com/office/powerpoint/2010/main" val="380276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F4BF-1CFB-B3E7-CE39-F8CF94B46613}"/>
              </a:ext>
            </a:extLst>
          </p:cNvPr>
          <p:cNvSpPr>
            <a:spLocks noGrp="1"/>
          </p:cNvSpPr>
          <p:nvPr>
            <p:ph type="title"/>
          </p:nvPr>
        </p:nvSpPr>
        <p:spPr/>
        <p:txBody>
          <a:bodyPr>
            <a:normAutofit/>
          </a:bodyPr>
          <a:lstStyle/>
          <a:p>
            <a:pPr algn="ctr"/>
            <a:r>
              <a:rPr lang="en-GB" sz="2800" b="1" dirty="0"/>
              <a:t>The meaning and effect of common pre-conditions.</a:t>
            </a:r>
            <a:endParaRPr lang="en-GB" sz="2800" dirty="0"/>
          </a:p>
        </p:txBody>
      </p:sp>
      <p:sp>
        <p:nvSpPr>
          <p:cNvPr id="3" name="Content Placeholder 2">
            <a:extLst>
              <a:ext uri="{FF2B5EF4-FFF2-40B4-BE49-F238E27FC236}">
                <a16:creationId xmlns:a16="http://schemas.microsoft.com/office/drawing/2014/main" id="{48EFD5CD-6487-2517-0F2D-23C9515766E6}"/>
              </a:ext>
            </a:extLst>
          </p:cNvPr>
          <p:cNvSpPr>
            <a:spLocks noGrp="1"/>
          </p:cNvSpPr>
          <p:nvPr>
            <p:ph idx="1"/>
          </p:nvPr>
        </p:nvSpPr>
        <p:spPr/>
        <p:txBody>
          <a:bodyPr>
            <a:normAutofit fontScale="77500" lnSpcReduction="20000"/>
          </a:bodyPr>
          <a:lstStyle/>
          <a:p>
            <a:pPr marL="0" indent="0" algn="just">
              <a:buNone/>
            </a:pPr>
            <a:r>
              <a:rPr lang="en-GB" dirty="0"/>
              <a:t>Payment of all sums due under the lease:-</a:t>
            </a:r>
          </a:p>
          <a:p>
            <a:pPr marL="0" indent="0" algn="just">
              <a:buNone/>
            </a:pPr>
            <a:endParaRPr lang="en-GB" dirty="0"/>
          </a:p>
          <a:p>
            <a:pPr marL="0" indent="0" algn="just">
              <a:buNone/>
            </a:pPr>
            <a:r>
              <a:rPr lang="en-GB" dirty="0"/>
              <a:t>E.g., rent, insurance contributions, service charges, other agreed contributions and default interest for late payments.</a:t>
            </a:r>
          </a:p>
          <a:p>
            <a:pPr marL="0" indent="0" algn="just">
              <a:buNone/>
            </a:pPr>
            <a:endParaRPr lang="en-GB" dirty="0"/>
          </a:p>
          <a:p>
            <a:pPr marL="0" indent="0" algn="just">
              <a:buNone/>
            </a:pPr>
            <a:r>
              <a:rPr lang="en-GB" dirty="0"/>
              <a:t>Advance payment of rent is not apportionable under the general law; and usually no implied term requiring apportionment of rent paid in advance; see </a:t>
            </a:r>
            <a:r>
              <a:rPr lang="en-GB" i="1" dirty="0"/>
              <a:t>Marks and Spencer plc -v BNP Paribas Security Services Trust Co (Jersey) Ltd</a:t>
            </a:r>
            <a:r>
              <a:rPr lang="en-GB" dirty="0"/>
              <a:t> [2015] UKSC 72, [2016] AC 742 and </a:t>
            </a:r>
            <a:r>
              <a:rPr lang="en-GB" i="1" dirty="0"/>
              <a:t>PCE Investors -v- Cancer Research UK</a:t>
            </a:r>
            <a:r>
              <a:rPr lang="en-GB" dirty="0"/>
              <a:t> [2012] EWHC 884.</a:t>
            </a:r>
          </a:p>
          <a:p>
            <a:endParaRPr lang="en-GB" dirty="0"/>
          </a:p>
        </p:txBody>
      </p:sp>
    </p:spTree>
    <p:extLst>
      <p:ext uri="{BB962C8B-B14F-4D97-AF65-F5344CB8AC3E}">
        <p14:creationId xmlns:p14="http://schemas.microsoft.com/office/powerpoint/2010/main" val="140950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5367-13F8-87AC-415C-3086C0CB9923}"/>
              </a:ext>
            </a:extLst>
          </p:cNvPr>
          <p:cNvSpPr>
            <a:spLocks noGrp="1"/>
          </p:cNvSpPr>
          <p:nvPr>
            <p:ph type="title"/>
          </p:nvPr>
        </p:nvSpPr>
        <p:spPr/>
        <p:txBody>
          <a:bodyPr>
            <a:normAutofit/>
          </a:bodyPr>
          <a:lstStyle/>
          <a:p>
            <a:pPr algn="ctr"/>
            <a:r>
              <a:rPr lang="en-GB" sz="2800" b="1" dirty="0"/>
              <a:t>The meaning and effect of common pre-conditions.</a:t>
            </a:r>
            <a:endParaRPr lang="en-GB" sz="2800" dirty="0"/>
          </a:p>
        </p:txBody>
      </p:sp>
      <p:sp>
        <p:nvSpPr>
          <p:cNvPr id="3" name="Content Placeholder 2">
            <a:extLst>
              <a:ext uri="{FF2B5EF4-FFF2-40B4-BE49-F238E27FC236}">
                <a16:creationId xmlns:a16="http://schemas.microsoft.com/office/drawing/2014/main" id="{D07B858D-129B-9415-0C45-A4D4D2ECFF2E}"/>
              </a:ext>
            </a:extLst>
          </p:cNvPr>
          <p:cNvSpPr>
            <a:spLocks noGrp="1"/>
          </p:cNvSpPr>
          <p:nvPr>
            <p:ph idx="1"/>
          </p:nvPr>
        </p:nvSpPr>
        <p:spPr/>
        <p:txBody>
          <a:bodyPr>
            <a:normAutofit fontScale="85000" lnSpcReduction="10000"/>
          </a:bodyPr>
          <a:lstStyle/>
          <a:p>
            <a:pPr marL="0" indent="0">
              <a:buNone/>
            </a:pPr>
            <a:r>
              <a:rPr lang="en-GB" dirty="0"/>
              <a:t>Payment of all sums due under the lease:-</a:t>
            </a:r>
          </a:p>
          <a:p>
            <a:pPr marL="0" indent="0">
              <a:buNone/>
            </a:pPr>
            <a:endParaRPr lang="en-GB" dirty="0"/>
          </a:p>
          <a:p>
            <a:pPr marL="0" indent="0">
              <a:buNone/>
            </a:pPr>
            <a:r>
              <a:rPr lang="en-GB" dirty="0"/>
              <a:t>E.g., payment of all default interest under the lease had not been made before break date. Held: the tenant had inadvertently failed to pay default interest on previous late payments under the lease. Immaterial that the lessor had made no formal demands for payments of default interest because it was not obliged to and unaware at material time;</a:t>
            </a:r>
            <a:r>
              <a:rPr lang="en-GB" i="1" dirty="0"/>
              <a:t> Avocet Industrial Estates Ltd -v- </a:t>
            </a:r>
            <a:r>
              <a:rPr lang="en-GB" i="1" dirty="0" err="1"/>
              <a:t>Merol</a:t>
            </a:r>
            <a:r>
              <a:rPr lang="en-GB" i="1" dirty="0"/>
              <a:t> LLP</a:t>
            </a:r>
            <a:r>
              <a:rPr lang="en-GB" dirty="0"/>
              <a:t> [2011] EWHC 3422 (Ch), [2012] L. &amp; T.R. 13. </a:t>
            </a:r>
          </a:p>
          <a:p>
            <a:endParaRPr lang="en-GB" dirty="0"/>
          </a:p>
        </p:txBody>
      </p:sp>
    </p:spTree>
    <p:extLst>
      <p:ext uri="{BB962C8B-B14F-4D97-AF65-F5344CB8AC3E}">
        <p14:creationId xmlns:p14="http://schemas.microsoft.com/office/powerpoint/2010/main" val="149003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50B1-A7DA-3B33-CFA5-16EBBB15D0A8}"/>
              </a:ext>
            </a:extLst>
          </p:cNvPr>
          <p:cNvSpPr>
            <a:spLocks noGrp="1"/>
          </p:cNvSpPr>
          <p:nvPr>
            <p:ph type="title"/>
          </p:nvPr>
        </p:nvSpPr>
        <p:spPr/>
        <p:txBody>
          <a:bodyPr>
            <a:normAutofit/>
          </a:bodyPr>
          <a:lstStyle/>
          <a:p>
            <a:pPr algn="ctr"/>
            <a:r>
              <a:rPr lang="en-GB" sz="2800" b="1" dirty="0"/>
              <a:t>The meaning and effect of common pre-conditions.</a:t>
            </a:r>
            <a:endParaRPr lang="en-GB" sz="2800" dirty="0"/>
          </a:p>
        </p:txBody>
      </p:sp>
      <p:sp>
        <p:nvSpPr>
          <p:cNvPr id="3" name="Content Placeholder 2">
            <a:extLst>
              <a:ext uri="{FF2B5EF4-FFF2-40B4-BE49-F238E27FC236}">
                <a16:creationId xmlns:a16="http://schemas.microsoft.com/office/drawing/2014/main" id="{B07DF7B8-97DF-094F-7353-C82FC4CC4AD0}"/>
              </a:ext>
            </a:extLst>
          </p:cNvPr>
          <p:cNvSpPr>
            <a:spLocks noGrp="1"/>
          </p:cNvSpPr>
          <p:nvPr>
            <p:ph idx="1"/>
          </p:nvPr>
        </p:nvSpPr>
        <p:spPr/>
        <p:txBody>
          <a:bodyPr>
            <a:normAutofit lnSpcReduction="10000"/>
          </a:bodyPr>
          <a:lstStyle/>
          <a:p>
            <a:pPr marL="0" indent="0">
              <a:buNone/>
            </a:pPr>
            <a:r>
              <a:rPr lang="en-GB" dirty="0"/>
              <a:t>Observing and performing all covenants:-</a:t>
            </a:r>
          </a:p>
          <a:p>
            <a:pPr marL="0" indent="0">
              <a:buNone/>
            </a:pPr>
            <a:endParaRPr lang="en-GB" dirty="0"/>
          </a:p>
          <a:p>
            <a:pPr marL="0" indent="0">
              <a:buNone/>
            </a:pPr>
            <a:r>
              <a:rPr lang="en-GB" dirty="0"/>
              <a:t>A multi-faceted requirement, typically as at the break date, including</a:t>
            </a:r>
          </a:p>
          <a:p>
            <a:r>
              <a:rPr lang="en-GB" dirty="0"/>
              <a:t> payment of all sums due,</a:t>
            </a:r>
          </a:p>
          <a:p>
            <a:r>
              <a:rPr lang="en-GB" dirty="0"/>
              <a:t>ensuring the premises are in repair, and</a:t>
            </a:r>
          </a:p>
          <a:p>
            <a:r>
              <a:rPr lang="en-GB" dirty="0"/>
              <a:t>giving vacant possession of the premises</a:t>
            </a:r>
          </a:p>
          <a:p>
            <a:endParaRPr lang="en-GB" dirty="0"/>
          </a:p>
        </p:txBody>
      </p:sp>
    </p:spTree>
    <p:extLst>
      <p:ext uri="{BB962C8B-B14F-4D97-AF65-F5344CB8AC3E}">
        <p14:creationId xmlns:p14="http://schemas.microsoft.com/office/powerpoint/2010/main" val="86678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9C43-2BBE-3C7A-8FCA-61288C710F0B}"/>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C35B07B7-ACC4-67A3-F8E1-D6F47AE93135}"/>
              </a:ext>
            </a:extLst>
          </p:cNvPr>
          <p:cNvSpPr>
            <a:spLocks noGrp="1"/>
          </p:cNvSpPr>
          <p:nvPr>
            <p:ph idx="1"/>
          </p:nvPr>
        </p:nvSpPr>
        <p:spPr/>
        <p:txBody>
          <a:bodyPr>
            <a:normAutofit fontScale="70000" lnSpcReduction="20000"/>
          </a:bodyPr>
          <a:lstStyle/>
          <a:p>
            <a:pPr marL="0" indent="0">
              <a:buNone/>
            </a:pPr>
            <a:r>
              <a:rPr lang="en-GB" dirty="0"/>
              <a:t>Giving vacant possession/yielding up of the premises:-</a:t>
            </a:r>
          </a:p>
          <a:p>
            <a:pPr marL="0" indent="0">
              <a:buNone/>
            </a:pPr>
            <a:r>
              <a:rPr lang="en-GB" i="1" dirty="0"/>
              <a:t>Goldman Sachs International -v- Procession House Trustee Ltd</a:t>
            </a:r>
            <a:r>
              <a:rPr lang="en-GB" dirty="0"/>
              <a:t> [2018] EWHC 1523 (Ch), [2018] L&amp;TR 28, para.39 (</a:t>
            </a:r>
            <a:r>
              <a:rPr lang="en-GB" dirty="0" err="1"/>
              <a:t>Nujee</a:t>
            </a:r>
            <a:r>
              <a:rPr lang="en-GB" dirty="0"/>
              <a:t> J):</a:t>
            </a:r>
          </a:p>
          <a:p>
            <a:pPr marL="0" indent="0" algn="just">
              <a:buNone/>
            </a:pPr>
            <a:r>
              <a:rPr lang="en-GB" i="1" dirty="0"/>
              <a:t>I should say that it is also common ground that what the obligation to give vacant possession normally requires is threefold. That is to return the premises to the landlord free of, or vacant of: first, people; secondly, chattels(subject to … the effect that a party is only in breach of the obligation to give vacant possession by leaving chattels on the property if the physical impediment substantially prevents or interferes with the enjoyment of the right of possession of a substantial part of the property); and, thirdly, legal interest. … That trilogy of people, chattels, and interests … I accept accurately reflects the general law of vacant possession</a:t>
            </a: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99538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AABC-EE9C-1BC2-3B5D-7AFC8D18C161}"/>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65EEB114-7BD5-B575-DEF8-15E54C06B6DA}"/>
              </a:ext>
            </a:extLst>
          </p:cNvPr>
          <p:cNvSpPr>
            <a:spLocks noGrp="1"/>
          </p:cNvSpPr>
          <p:nvPr>
            <p:ph idx="1"/>
          </p:nvPr>
        </p:nvSpPr>
        <p:spPr/>
        <p:txBody>
          <a:bodyPr>
            <a:normAutofit fontScale="85000" lnSpcReduction="20000"/>
          </a:bodyPr>
          <a:lstStyle/>
          <a:p>
            <a:pPr marL="0" indent="0">
              <a:buNone/>
            </a:pPr>
            <a:r>
              <a:rPr lang="en-GB" dirty="0"/>
              <a:t>Giving vacant possession/yielding up of the premises:-</a:t>
            </a:r>
          </a:p>
          <a:p>
            <a:pPr marL="0" indent="0">
              <a:buNone/>
            </a:pPr>
            <a:endParaRPr lang="en-GB" dirty="0"/>
          </a:p>
          <a:p>
            <a:pPr marL="0" indent="0" algn="just">
              <a:buNone/>
            </a:pPr>
            <a:r>
              <a:rPr lang="en-GB" i="1" dirty="0"/>
              <a:t>Goldman Sachs International</a:t>
            </a:r>
            <a:r>
              <a:rPr lang="en-GB" dirty="0"/>
              <a:t> was followed by the Court of Appeal in </a:t>
            </a:r>
            <a:r>
              <a:rPr lang="en-GB" i="1" dirty="0"/>
              <a:t>Capital Park Leeds plc -v- Global Radio Services Ltd</a:t>
            </a:r>
            <a:r>
              <a:rPr lang="en-GB" dirty="0"/>
              <a:t> [2021] EWCA </a:t>
            </a:r>
            <a:r>
              <a:rPr lang="en-GB" dirty="0" err="1"/>
              <a:t>Civ</a:t>
            </a:r>
            <a:r>
              <a:rPr lang="en-GB" dirty="0"/>
              <a:t> 995, [2021] L &amp; TR 24</a:t>
            </a:r>
          </a:p>
          <a:p>
            <a:pPr marL="0" indent="0">
              <a:buNone/>
            </a:pPr>
            <a:endParaRPr lang="en-GB" i="1" dirty="0"/>
          </a:p>
          <a:p>
            <a:pPr marL="0" indent="0" algn="just">
              <a:buNone/>
            </a:pPr>
            <a:r>
              <a:rPr lang="en-GB" i="1" dirty="0"/>
              <a:t>Capital Park </a:t>
            </a:r>
            <a:r>
              <a:rPr lang="en-GB" dirty="0"/>
              <a:t>emphasised this pre-condition as a matter of construction in the claim was concerned with “the trilogy” not the overall physical condition of the property at break date.</a:t>
            </a:r>
          </a:p>
        </p:txBody>
      </p:sp>
    </p:spTree>
    <p:extLst>
      <p:ext uri="{BB962C8B-B14F-4D97-AF65-F5344CB8AC3E}">
        <p14:creationId xmlns:p14="http://schemas.microsoft.com/office/powerpoint/2010/main" val="265608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EFB4-7188-80E2-3440-C6C751F25890}"/>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2D4D1AC5-625F-324D-FE44-C1614152061C}"/>
              </a:ext>
            </a:extLst>
          </p:cNvPr>
          <p:cNvSpPr>
            <a:spLocks noGrp="1"/>
          </p:cNvSpPr>
          <p:nvPr>
            <p:ph idx="1"/>
          </p:nvPr>
        </p:nvSpPr>
        <p:spPr/>
        <p:txBody>
          <a:bodyPr>
            <a:normAutofit fontScale="77500" lnSpcReduction="20000"/>
          </a:bodyPr>
          <a:lstStyle/>
          <a:p>
            <a:pPr marL="0" indent="0">
              <a:buNone/>
            </a:pPr>
            <a:r>
              <a:rPr lang="en-GB" dirty="0"/>
              <a:t>Giving vacant possession/yielding up of the premises:-</a:t>
            </a:r>
          </a:p>
          <a:p>
            <a:pPr marL="0" indent="0" algn="just">
              <a:buNone/>
            </a:pPr>
            <a:r>
              <a:rPr lang="en-GB" dirty="0"/>
              <a:t>Has vacant possession has been delivered? </a:t>
            </a:r>
          </a:p>
          <a:p>
            <a:pPr marL="0" indent="0" algn="just">
              <a:buNone/>
            </a:pPr>
            <a:r>
              <a:rPr lang="en-GB" dirty="0"/>
              <a:t>(1) As to the activities of the person obliged to yield up vacant possession, is that person continuing to use the premises (otherwise than </a:t>
            </a:r>
            <a:r>
              <a:rPr lang="en-GB" i="1" dirty="0"/>
              <a:t>de minimis</a:t>
            </a:r>
            <a:r>
              <a:rPr lang="en-GB" dirty="0"/>
              <a:t>)?</a:t>
            </a:r>
          </a:p>
          <a:p>
            <a:pPr marL="0" indent="0" algn="just">
              <a:buNone/>
            </a:pPr>
            <a:r>
              <a:rPr lang="en-GB" dirty="0"/>
              <a:t>(2) As to the property at the time vacant possession, is there substantial temporal or financial impediment to the use of the premises by the landlord?</a:t>
            </a:r>
          </a:p>
          <a:p>
            <a:pPr marL="0" indent="0" algn="just">
              <a:buNone/>
            </a:pPr>
            <a:r>
              <a:rPr lang="en-GB" dirty="0"/>
              <a:t>See </a:t>
            </a:r>
            <a:r>
              <a:rPr lang="en-GB" i="1" dirty="0" err="1"/>
              <a:t>Ibrend</a:t>
            </a:r>
            <a:r>
              <a:rPr lang="en-GB" i="1" dirty="0"/>
              <a:t> Estates BV-v- NYK Logistics (UK) Ltd</a:t>
            </a:r>
            <a:r>
              <a:rPr lang="en-GB" dirty="0"/>
              <a:t> [2011] EWCA </a:t>
            </a:r>
            <a:r>
              <a:rPr lang="en-GB" dirty="0" err="1"/>
              <a:t>Civ</a:t>
            </a:r>
            <a:r>
              <a:rPr lang="en-GB" dirty="0"/>
              <a:t> 683, [2011] 4 All ER 539.</a:t>
            </a:r>
          </a:p>
          <a:p>
            <a:pPr marL="0" indent="0">
              <a:buNone/>
            </a:pPr>
            <a:endParaRPr lang="en-GB" dirty="0"/>
          </a:p>
        </p:txBody>
      </p:sp>
    </p:spTree>
    <p:extLst>
      <p:ext uri="{BB962C8B-B14F-4D97-AF65-F5344CB8AC3E}">
        <p14:creationId xmlns:p14="http://schemas.microsoft.com/office/powerpoint/2010/main" val="310768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F9EF-BE36-579B-DAA6-9BF7A705C827}"/>
              </a:ext>
            </a:extLst>
          </p:cNvPr>
          <p:cNvSpPr>
            <a:spLocks noGrp="1"/>
          </p:cNvSpPr>
          <p:nvPr>
            <p:ph type="title"/>
          </p:nvPr>
        </p:nvSpPr>
        <p:spPr/>
        <p:txBody>
          <a:bodyPr>
            <a:normAutofit/>
          </a:bodyPr>
          <a:lstStyle/>
          <a:p>
            <a:pPr algn="ctr"/>
            <a:r>
              <a:rPr lang="en-GB" sz="2800" b="1" dirty="0"/>
              <a:t>The meaning and effect of common pre-conditions.</a:t>
            </a:r>
            <a:br>
              <a:rPr lang="en-GB" sz="2800" b="1" dirty="0"/>
            </a:br>
            <a:endParaRPr lang="en-GB" sz="2800" dirty="0"/>
          </a:p>
        </p:txBody>
      </p:sp>
      <p:sp>
        <p:nvSpPr>
          <p:cNvPr id="3" name="Content Placeholder 2">
            <a:extLst>
              <a:ext uri="{FF2B5EF4-FFF2-40B4-BE49-F238E27FC236}">
                <a16:creationId xmlns:a16="http://schemas.microsoft.com/office/drawing/2014/main" id="{846E41A2-B8F7-F163-264E-0A500B0336D0}"/>
              </a:ext>
            </a:extLst>
          </p:cNvPr>
          <p:cNvSpPr>
            <a:spLocks noGrp="1"/>
          </p:cNvSpPr>
          <p:nvPr>
            <p:ph idx="1"/>
          </p:nvPr>
        </p:nvSpPr>
        <p:spPr/>
        <p:txBody>
          <a:bodyPr/>
          <a:lstStyle/>
          <a:p>
            <a:pPr marL="0" indent="0">
              <a:buNone/>
            </a:pPr>
            <a:r>
              <a:rPr lang="en-GB" dirty="0"/>
              <a:t>Giving vacant possession/yielding up of the premises:-</a:t>
            </a:r>
          </a:p>
          <a:p>
            <a:pPr marL="0" indent="0">
              <a:buNone/>
            </a:pPr>
            <a:endParaRPr lang="en-GB" dirty="0"/>
          </a:p>
          <a:p>
            <a:pPr marL="0" indent="0">
              <a:buNone/>
            </a:pPr>
            <a:r>
              <a:rPr lang="en-GB" dirty="0"/>
              <a:t>Return of keys by the tenant to the landlord purporting to have determined the tenancy early, without more, is always an equivocal act; see </a:t>
            </a:r>
            <a:r>
              <a:rPr lang="en-GB" i="1" dirty="0"/>
              <a:t>Artworld Financial Corporation -v- Safaryan</a:t>
            </a:r>
            <a:r>
              <a:rPr lang="en-GB" dirty="0"/>
              <a:t> [2009] EWCA </a:t>
            </a:r>
            <a:r>
              <a:rPr lang="en-GB" dirty="0" err="1"/>
              <a:t>Civ</a:t>
            </a:r>
            <a:r>
              <a:rPr lang="en-GB" dirty="0"/>
              <a:t> 303 (para.29)</a:t>
            </a:r>
          </a:p>
          <a:p>
            <a:pPr marL="0" indent="0">
              <a:buNone/>
            </a:pPr>
            <a:endParaRPr lang="en-GB" dirty="0"/>
          </a:p>
        </p:txBody>
      </p:sp>
    </p:spTree>
    <p:extLst>
      <p:ext uri="{BB962C8B-B14F-4D97-AF65-F5344CB8AC3E}">
        <p14:creationId xmlns:p14="http://schemas.microsoft.com/office/powerpoint/2010/main" val="61575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16DB-9614-A304-14C0-76470E862E6D}"/>
              </a:ext>
            </a:extLst>
          </p:cNvPr>
          <p:cNvSpPr>
            <a:spLocks noGrp="1"/>
          </p:cNvSpPr>
          <p:nvPr>
            <p:ph type="title"/>
          </p:nvPr>
        </p:nvSpPr>
        <p:spPr/>
        <p:txBody>
          <a:bodyPr/>
          <a:lstStyle/>
          <a:p>
            <a:pPr algn="ctr"/>
            <a:r>
              <a:rPr lang="en-GB" dirty="0"/>
              <a:t>Break clause topics</a:t>
            </a:r>
          </a:p>
        </p:txBody>
      </p:sp>
      <p:sp>
        <p:nvSpPr>
          <p:cNvPr id="3" name="Content Placeholder 2">
            <a:extLst>
              <a:ext uri="{FF2B5EF4-FFF2-40B4-BE49-F238E27FC236}">
                <a16:creationId xmlns:a16="http://schemas.microsoft.com/office/drawing/2014/main" id="{6A28898F-7858-FCEF-39BB-649F61D7AB7D}"/>
              </a:ext>
            </a:extLst>
          </p:cNvPr>
          <p:cNvSpPr>
            <a:spLocks noGrp="1"/>
          </p:cNvSpPr>
          <p:nvPr>
            <p:ph idx="1"/>
          </p:nvPr>
        </p:nvSpPr>
        <p:spPr/>
        <p:txBody>
          <a:bodyPr/>
          <a:lstStyle/>
          <a:p>
            <a:pPr marL="514350" indent="-514350">
              <a:buAutoNum type="arabicParenBoth"/>
            </a:pPr>
            <a:r>
              <a:rPr lang="en-GB" sz="2000" dirty="0"/>
              <a:t>The characteristics and construction of break clauses.</a:t>
            </a:r>
          </a:p>
          <a:p>
            <a:pPr marL="514350" indent="-514350">
              <a:buAutoNum type="arabicParenBoth"/>
            </a:pPr>
            <a:endParaRPr lang="en-GB" sz="2000" dirty="0"/>
          </a:p>
          <a:p>
            <a:pPr marL="514350" indent="-514350">
              <a:buAutoNum type="arabicParenBoth" startAt="2"/>
            </a:pPr>
            <a:r>
              <a:rPr lang="en-GB" sz="2000" dirty="0"/>
              <a:t>The requirement for varied levels of compliance with pre-conditions for the exercise of a break clause.</a:t>
            </a:r>
          </a:p>
          <a:p>
            <a:pPr marL="514350" indent="-514350">
              <a:buAutoNum type="arabicParenBoth" startAt="2"/>
            </a:pPr>
            <a:endParaRPr lang="en-GB" sz="2000" dirty="0"/>
          </a:p>
          <a:p>
            <a:pPr marL="514350" indent="-514350">
              <a:buAutoNum type="arabicParenBoth" startAt="3"/>
            </a:pPr>
            <a:r>
              <a:rPr lang="en-GB" sz="2000" dirty="0"/>
              <a:t>The meaning and effect of common pre-conditions.</a:t>
            </a:r>
          </a:p>
          <a:p>
            <a:pPr marL="514350" indent="-514350">
              <a:buAutoNum type="arabicParenBoth" startAt="3"/>
            </a:pPr>
            <a:endParaRPr lang="en-GB" sz="2000" dirty="0"/>
          </a:p>
          <a:p>
            <a:pPr marL="514350" indent="-514350">
              <a:buAutoNum type="arabicParenBoth" startAt="3"/>
            </a:pPr>
            <a:r>
              <a:rPr lang="en-GB" sz="2000" dirty="0"/>
              <a:t>Common practical issues following purported exercise of a break clause</a:t>
            </a:r>
          </a:p>
          <a:p>
            <a:endParaRPr lang="en-GB" dirty="0"/>
          </a:p>
        </p:txBody>
      </p:sp>
    </p:spTree>
    <p:extLst>
      <p:ext uri="{BB962C8B-B14F-4D97-AF65-F5344CB8AC3E}">
        <p14:creationId xmlns:p14="http://schemas.microsoft.com/office/powerpoint/2010/main" val="93953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2418-CD95-DC5A-5F61-9B939EADFDEB}"/>
              </a:ext>
            </a:extLst>
          </p:cNvPr>
          <p:cNvSpPr>
            <a:spLocks noGrp="1"/>
          </p:cNvSpPr>
          <p:nvPr>
            <p:ph type="title"/>
          </p:nvPr>
        </p:nvSpPr>
        <p:spPr/>
        <p:txBody>
          <a:bodyPr>
            <a:normAutofit/>
          </a:bodyPr>
          <a:lstStyle/>
          <a:p>
            <a:pPr algn="ctr"/>
            <a:r>
              <a:rPr lang="en-GB" sz="2400" b="1" dirty="0"/>
              <a:t>Common practical issues following purported exercise of a break clause</a:t>
            </a:r>
            <a:br>
              <a:rPr lang="en-GB" sz="2400" dirty="0"/>
            </a:br>
            <a:endParaRPr lang="en-GB" sz="2400" dirty="0"/>
          </a:p>
        </p:txBody>
      </p:sp>
      <p:sp>
        <p:nvSpPr>
          <p:cNvPr id="3" name="Content Placeholder 2">
            <a:extLst>
              <a:ext uri="{FF2B5EF4-FFF2-40B4-BE49-F238E27FC236}">
                <a16:creationId xmlns:a16="http://schemas.microsoft.com/office/drawing/2014/main" id="{E5B40C4F-B364-064F-4AB0-0ECB2A6600ED}"/>
              </a:ext>
            </a:extLst>
          </p:cNvPr>
          <p:cNvSpPr>
            <a:spLocks noGrp="1"/>
          </p:cNvSpPr>
          <p:nvPr>
            <p:ph idx="1"/>
          </p:nvPr>
        </p:nvSpPr>
        <p:spPr/>
        <p:txBody>
          <a:bodyPr>
            <a:normAutofit fontScale="85000" lnSpcReduction="20000"/>
          </a:bodyPr>
          <a:lstStyle/>
          <a:p>
            <a:pPr marL="0" indent="0">
              <a:buNone/>
            </a:pPr>
            <a:r>
              <a:rPr lang="en-GB" sz="2600" dirty="0"/>
              <a:t>The impasse or stand-off after disputed exercise of the break clause:</a:t>
            </a:r>
          </a:p>
          <a:p>
            <a:pPr algn="just"/>
            <a:r>
              <a:rPr lang="en-GB" sz="2600" dirty="0"/>
              <a:t>Landlord changing some locks and attempting unsuccessfully to market the premises to let with vacant possession would usually not be an acceptance of surrender at law. </a:t>
            </a:r>
          </a:p>
          <a:p>
            <a:pPr algn="just"/>
            <a:r>
              <a:rPr lang="en-GB" sz="2600" dirty="0"/>
              <a:t>A landlord should not go beyond acts to protect the security of the premises and the state of repair, such as using the premises for themselves; see </a:t>
            </a:r>
            <a:r>
              <a:rPr lang="en-GB" sz="2600" i="1" dirty="0" err="1"/>
              <a:t>Oastler</a:t>
            </a:r>
            <a:r>
              <a:rPr lang="en-GB" sz="2600" i="1" dirty="0"/>
              <a:t> -v- Henderson</a:t>
            </a:r>
            <a:r>
              <a:rPr lang="en-GB" sz="2600" dirty="0"/>
              <a:t> (1877) 2 QBD 575,</a:t>
            </a:r>
            <a:r>
              <a:rPr lang="en-GB" sz="2600" i="1" dirty="0"/>
              <a:t> Artworld Financial Corporation -v- Safaryan</a:t>
            </a:r>
            <a:r>
              <a:rPr lang="en-GB" sz="2600" dirty="0"/>
              <a:t> [2009] EWCA </a:t>
            </a:r>
            <a:r>
              <a:rPr lang="en-GB" sz="2600" dirty="0" err="1"/>
              <a:t>Civ</a:t>
            </a:r>
            <a:r>
              <a:rPr lang="en-GB" sz="2600" dirty="0"/>
              <a:t> 303, and </a:t>
            </a:r>
            <a:r>
              <a:rPr lang="en-GB" sz="2600" i="1" dirty="0" err="1"/>
              <a:t>Padwick</a:t>
            </a:r>
            <a:r>
              <a:rPr lang="en-GB" sz="2600" i="1" dirty="0"/>
              <a:t> Properties Ltd -v- Punj Lloyd Ltd</a:t>
            </a:r>
            <a:r>
              <a:rPr lang="en-GB" sz="2600" dirty="0"/>
              <a:t> [2016] EWHC 502 (Ch), [2016] L&amp;TR 18.</a:t>
            </a:r>
          </a:p>
          <a:p>
            <a:pPr algn="just"/>
            <a:r>
              <a:rPr lang="en-GB" sz="2600" dirty="0"/>
              <a:t>Ordinarily, no waiver of rights by the landlord’s agent unless the agent is aware of the right to elect; </a:t>
            </a:r>
            <a:r>
              <a:rPr lang="en-GB" sz="2600"/>
              <a:t>see </a:t>
            </a:r>
            <a:r>
              <a:rPr lang="en-GB" sz="2600" i="1"/>
              <a:t>HB </a:t>
            </a:r>
            <a:r>
              <a:rPr lang="en-GB" sz="2600" i="1" dirty="0"/>
              <a:t>Property Developments Ltd-v- Secretary of State for the Environment</a:t>
            </a:r>
            <a:r>
              <a:rPr lang="en-GB" sz="2600" dirty="0"/>
              <a:t> [1998] 78 P&amp;CR 108 (</a:t>
            </a:r>
            <a:r>
              <a:rPr lang="en-GB" sz="2600"/>
              <a:t>CA).</a:t>
            </a:r>
            <a:endParaRPr lang="en-GB" sz="2600" dirty="0"/>
          </a:p>
          <a:p>
            <a:pPr marL="0" indent="0" algn="just">
              <a:buNone/>
            </a:pPr>
            <a:endParaRPr lang="en-GB" dirty="0"/>
          </a:p>
          <a:p>
            <a:pPr marL="0" indent="0" algn="just">
              <a:buNone/>
            </a:pPr>
            <a:endParaRPr lang="en-GB" dirty="0"/>
          </a:p>
          <a:p>
            <a:pPr marL="0" indent="0" algn="just">
              <a:buNone/>
            </a:pPr>
            <a:endParaRPr lang="en-GB" dirty="0"/>
          </a:p>
          <a:p>
            <a:endParaRPr lang="en-GB" dirty="0"/>
          </a:p>
        </p:txBody>
      </p:sp>
    </p:spTree>
    <p:extLst>
      <p:ext uri="{BB962C8B-B14F-4D97-AF65-F5344CB8AC3E}">
        <p14:creationId xmlns:p14="http://schemas.microsoft.com/office/powerpoint/2010/main" val="345478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B852-C653-0712-F1BC-7FAEB6888950}"/>
              </a:ext>
            </a:extLst>
          </p:cNvPr>
          <p:cNvSpPr>
            <a:spLocks noGrp="1"/>
          </p:cNvSpPr>
          <p:nvPr>
            <p:ph type="title"/>
          </p:nvPr>
        </p:nvSpPr>
        <p:spPr/>
        <p:txBody>
          <a:bodyPr>
            <a:normAutofit/>
          </a:bodyPr>
          <a:lstStyle/>
          <a:p>
            <a:pPr algn="ctr"/>
            <a:r>
              <a:rPr lang="en-GB" sz="2400" b="1" dirty="0"/>
              <a:t>Common practical issues following purported exercise of a break clause</a:t>
            </a:r>
            <a:br>
              <a:rPr lang="en-GB" sz="2400" dirty="0"/>
            </a:br>
            <a:endParaRPr lang="en-GB" sz="2400" dirty="0"/>
          </a:p>
        </p:txBody>
      </p:sp>
      <p:sp>
        <p:nvSpPr>
          <p:cNvPr id="3" name="Content Placeholder 2">
            <a:extLst>
              <a:ext uri="{FF2B5EF4-FFF2-40B4-BE49-F238E27FC236}">
                <a16:creationId xmlns:a16="http://schemas.microsoft.com/office/drawing/2014/main" id="{46EE5BF8-2A67-2623-7633-0B6A81626E8E}"/>
              </a:ext>
            </a:extLst>
          </p:cNvPr>
          <p:cNvSpPr>
            <a:spLocks noGrp="1"/>
          </p:cNvSpPr>
          <p:nvPr>
            <p:ph idx="1"/>
          </p:nvPr>
        </p:nvSpPr>
        <p:spPr/>
        <p:txBody>
          <a:bodyPr>
            <a:normAutofit fontScale="62500" lnSpcReduction="20000"/>
          </a:bodyPr>
          <a:lstStyle/>
          <a:p>
            <a:pPr marL="0" indent="0">
              <a:buNone/>
            </a:pPr>
            <a:r>
              <a:rPr lang="en-GB" dirty="0"/>
              <a:t>Tenants should plan the entire exercise in advance.</a:t>
            </a:r>
          </a:p>
          <a:p>
            <a:pPr marL="0" indent="0">
              <a:buNone/>
            </a:pPr>
            <a:endParaRPr lang="en-GB" dirty="0"/>
          </a:p>
          <a:p>
            <a:pPr marL="0" indent="0">
              <a:buNone/>
            </a:pPr>
            <a:r>
              <a:rPr lang="en-GB" dirty="0"/>
              <a:t>Building surveyor should advise on repair obligations and observance of building covenants.</a:t>
            </a:r>
          </a:p>
          <a:p>
            <a:pPr marL="0" indent="0">
              <a:buNone/>
            </a:pPr>
            <a:endParaRPr lang="en-GB" dirty="0"/>
          </a:p>
          <a:p>
            <a:pPr marL="0" indent="0">
              <a:buNone/>
            </a:pPr>
            <a:r>
              <a:rPr lang="en-GB" dirty="0"/>
              <a:t>Review the state of the rent, etc. accounts to ensure no arrears prior to final payment obligation.</a:t>
            </a:r>
          </a:p>
          <a:p>
            <a:pPr marL="0" indent="0">
              <a:buNone/>
            </a:pPr>
            <a:endParaRPr lang="en-GB" dirty="0"/>
          </a:p>
          <a:p>
            <a:pPr marL="0" indent="0">
              <a:buNone/>
            </a:pPr>
            <a:r>
              <a:rPr lang="en-GB" dirty="0"/>
              <a:t>Ensure payments are by cleared funds before the break date.</a:t>
            </a:r>
          </a:p>
          <a:p>
            <a:pPr marL="0" indent="0">
              <a:buNone/>
            </a:pPr>
            <a:endParaRPr lang="en-GB" dirty="0"/>
          </a:p>
          <a:p>
            <a:pPr marL="0" indent="0">
              <a:buNone/>
            </a:pPr>
            <a:r>
              <a:rPr lang="en-GB" dirty="0"/>
              <a:t>Take legal advice on what is required to comply with service, form, and content of break notices stipulations.</a:t>
            </a:r>
          </a:p>
          <a:p>
            <a:pPr marL="0" indent="0">
              <a:buNone/>
            </a:pPr>
            <a:endParaRPr lang="en-GB" dirty="0"/>
          </a:p>
        </p:txBody>
      </p:sp>
    </p:spTree>
    <p:extLst>
      <p:ext uri="{BB962C8B-B14F-4D97-AF65-F5344CB8AC3E}">
        <p14:creationId xmlns:p14="http://schemas.microsoft.com/office/powerpoint/2010/main" val="96620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DAD5-D631-42FE-B510-41C6033E9DA9}"/>
              </a:ext>
            </a:extLst>
          </p:cNvPr>
          <p:cNvSpPr>
            <a:spLocks noGrp="1"/>
          </p:cNvSpPr>
          <p:nvPr>
            <p:ph type="title"/>
          </p:nvPr>
        </p:nvSpPr>
        <p:spPr/>
        <p:txBody>
          <a:bodyPr>
            <a:normAutofit/>
          </a:bodyPr>
          <a:lstStyle/>
          <a:p>
            <a:pPr algn="ctr"/>
            <a:r>
              <a:rPr lang="en-GB" sz="2400" b="1" dirty="0"/>
              <a:t>Common practical issues following purported exercise of a break clause</a:t>
            </a:r>
            <a:br>
              <a:rPr lang="en-GB" sz="2400" dirty="0"/>
            </a:br>
            <a:endParaRPr lang="en-GB" sz="2400" dirty="0"/>
          </a:p>
        </p:txBody>
      </p:sp>
      <p:sp>
        <p:nvSpPr>
          <p:cNvPr id="3" name="Content Placeholder 2">
            <a:extLst>
              <a:ext uri="{FF2B5EF4-FFF2-40B4-BE49-F238E27FC236}">
                <a16:creationId xmlns:a16="http://schemas.microsoft.com/office/drawing/2014/main" id="{6D1C9C92-EB59-7184-4111-1521A79B5482}"/>
              </a:ext>
            </a:extLst>
          </p:cNvPr>
          <p:cNvSpPr>
            <a:spLocks noGrp="1"/>
          </p:cNvSpPr>
          <p:nvPr>
            <p:ph idx="1"/>
          </p:nvPr>
        </p:nvSpPr>
        <p:spPr/>
        <p:txBody>
          <a:bodyPr>
            <a:normAutofit fontScale="70000" lnSpcReduction="20000"/>
          </a:bodyPr>
          <a:lstStyle/>
          <a:p>
            <a:pPr marL="0" indent="0">
              <a:buNone/>
            </a:pPr>
            <a:r>
              <a:rPr lang="en-GB" dirty="0"/>
              <a:t>Take legal advice on compliance with the pre-conditions to determination of the tenancy.</a:t>
            </a:r>
          </a:p>
          <a:p>
            <a:pPr marL="0" indent="0">
              <a:buNone/>
            </a:pPr>
            <a:endParaRPr lang="en-GB" dirty="0"/>
          </a:p>
          <a:p>
            <a:pPr marL="0" indent="0">
              <a:buNone/>
            </a:pPr>
            <a:r>
              <a:rPr lang="en-GB" dirty="0"/>
              <a:t>Ensure valid service of the break notice can be proved.</a:t>
            </a:r>
          </a:p>
          <a:p>
            <a:pPr marL="0" indent="0">
              <a:buNone/>
            </a:pPr>
            <a:endParaRPr lang="en-GB" dirty="0"/>
          </a:p>
          <a:p>
            <a:pPr marL="0" indent="0">
              <a:buNone/>
            </a:pPr>
            <a:r>
              <a:rPr lang="en-GB" dirty="0"/>
              <a:t>Try to enter dialogue with the landlord to agree what is required to break the tenancy.</a:t>
            </a:r>
          </a:p>
          <a:p>
            <a:pPr marL="0" indent="0">
              <a:buNone/>
            </a:pPr>
            <a:endParaRPr lang="en-GB" dirty="0"/>
          </a:p>
          <a:p>
            <a:pPr marL="0" indent="0">
              <a:buNone/>
            </a:pPr>
            <a:r>
              <a:rPr lang="en-GB" dirty="0"/>
              <a:t>Landlords should be wary of communicating their position beyond the covenants in the lease – surrender, waiver, and estoppel arguments may follow.</a:t>
            </a:r>
          </a:p>
          <a:p>
            <a:endParaRPr lang="en-GB" dirty="0"/>
          </a:p>
        </p:txBody>
      </p:sp>
    </p:spTree>
    <p:extLst>
      <p:ext uri="{BB962C8B-B14F-4D97-AF65-F5344CB8AC3E}">
        <p14:creationId xmlns:p14="http://schemas.microsoft.com/office/powerpoint/2010/main" val="1153766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7" name="Picture 6" descr="A green and white background with white text&#10;&#10;AI-generated content may be incorrect.">
            <a:extLst>
              <a:ext uri="{FF2B5EF4-FFF2-40B4-BE49-F238E27FC236}">
                <a16:creationId xmlns:a16="http://schemas.microsoft.com/office/drawing/2014/main" id="{8329858E-259A-792C-CF37-7643B66DD011}"/>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B94A93-E1BA-D9C7-3CA2-AF7FAD39ABC2}"/>
              </a:ext>
            </a:extLst>
          </p:cNvPr>
          <p:cNvSpPr txBox="1"/>
          <p:nvPr/>
        </p:nvSpPr>
        <p:spPr>
          <a:xfrm>
            <a:off x="855124" y="5198181"/>
            <a:ext cx="5240876" cy="67813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Gary Pryce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Gary.Pryce@NewSquareChambers.co.uk</a:t>
            </a:r>
          </a:p>
        </p:txBody>
      </p:sp>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joining</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blue circle with leaves&#10;&#10;Description automatically generated">
            <a:extLst>
              <a:ext uri="{FF2B5EF4-FFF2-40B4-BE49-F238E27FC236}">
                <a16:creationId xmlns:a16="http://schemas.microsoft.com/office/drawing/2014/main" id="{A41E1A10-B365-2A7B-7104-527ECC4E3872}"/>
              </a:ext>
            </a:extLst>
          </p:cNvPr>
          <p:cNvPicPr>
            <a:picLocks noChangeAspect="1"/>
          </p:cNvPicPr>
          <p:nvPr/>
        </p:nvPicPr>
        <p:blipFill>
          <a:blip r:embed="rId3"/>
          <a:stretch>
            <a:fillRect/>
          </a:stretch>
        </p:blipFill>
        <p:spPr>
          <a:xfrm>
            <a:off x="9429749" y="5464216"/>
            <a:ext cx="1448721" cy="1216277"/>
          </a:xfrm>
          <a:prstGeom prst="rect">
            <a:avLst/>
          </a:prstGeom>
        </p:spPr>
      </p:pic>
      <p:pic>
        <p:nvPicPr>
          <p:cNvPr id="5" name="Picture 4" descr="A blue and white rectangular object with text&#10;&#10;Description automatically generated">
            <a:extLst>
              <a:ext uri="{FF2B5EF4-FFF2-40B4-BE49-F238E27FC236}">
                <a16:creationId xmlns:a16="http://schemas.microsoft.com/office/drawing/2014/main" id="{F4BEC1BC-8F76-47DF-5D81-329EEB2F0333}"/>
              </a:ext>
            </a:extLst>
          </p:cNvPr>
          <p:cNvPicPr>
            <a:picLocks noChangeAspect="1"/>
          </p:cNvPicPr>
          <p:nvPr/>
        </p:nvPicPr>
        <p:blipFill>
          <a:blip r:embed="rId4"/>
          <a:stretch>
            <a:fillRect/>
          </a:stretch>
        </p:blipFill>
        <p:spPr>
          <a:xfrm>
            <a:off x="10873186" y="5502316"/>
            <a:ext cx="927380" cy="1022986"/>
          </a:xfrm>
          <a:prstGeom prst="rect">
            <a:avLst/>
          </a:prstGeom>
        </p:spPr>
      </p:pic>
    </p:spTree>
    <p:extLst>
      <p:ext uri="{BB962C8B-B14F-4D97-AF65-F5344CB8AC3E}">
        <p14:creationId xmlns:p14="http://schemas.microsoft.com/office/powerpoint/2010/main" val="85108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5877-A5DE-B3C7-725F-AFBB699F3B86}"/>
              </a:ext>
            </a:extLst>
          </p:cNvPr>
          <p:cNvSpPr>
            <a:spLocks noGrp="1"/>
          </p:cNvSpPr>
          <p:nvPr>
            <p:ph type="title"/>
          </p:nvPr>
        </p:nvSpPr>
        <p:spPr/>
        <p:txBody>
          <a:bodyPr>
            <a:normAutofit/>
          </a:bodyPr>
          <a:lstStyle/>
          <a:p>
            <a:pPr algn="ctr"/>
            <a:r>
              <a:rPr lang="en-GB" sz="3200" b="1" dirty="0"/>
              <a:t>The characteristics and construction of break clauses.</a:t>
            </a:r>
            <a:br>
              <a:rPr lang="en-GB" sz="3200" b="1" dirty="0"/>
            </a:br>
            <a:endParaRPr lang="en-GB" sz="3200" dirty="0"/>
          </a:p>
        </p:txBody>
      </p:sp>
      <p:sp>
        <p:nvSpPr>
          <p:cNvPr id="3" name="Content Placeholder 2">
            <a:extLst>
              <a:ext uri="{FF2B5EF4-FFF2-40B4-BE49-F238E27FC236}">
                <a16:creationId xmlns:a16="http://schemas.microsoft.com/office/drawing/2014/main" id="{00A4B5B5-9338-05C1-E5CF-1C066A4D0056}"/>
              </a:ext>
            </a:extLst>
          </p:cNvPr>
          <p:cNvSpPr>
            <a:spLocks noGrp="1"/>
          </p:cNvSpPr>
          <p:nvPr>
            <p:ph idx="1"/>
          </p:nvPr>
        </p:nvSpPr>
        <p:spPr/>
        <p:txBody>
          <a:bodyPr>
            <a:normAutofit fontScale="77500" lnSpcReduction="20000"/>
          </a:bodyPr>
          <a:lstStyle/>
          <a:p>
            <a:pPr marL="0" indent="0" algn="just">
              <a:buNone/>
            </a:pPr>
            <a:r>
              <a:rPr lang="en-GB" dirty="0"/>
              <a:t>“</a:t>
            </a:r>
            <a:r>
              <a:rPr lang="en-GB" i="1" dirty="0"/>
              <a:t>The break clause is an expression used to describe a right by written notice to terminate a lease on a date (usually called the break date) where in the absence of such a notice, it would endure beyond the break date. Such a right is a right that is incident to the lease or reversion, as the case may be, and in the ordinary way, passes to an assignee. In the ordinary way, the purpose of a tenant's break clause is to enable the tenant in possession to bring the relationship of landlord and tenant to an end. Again, in the ordinary way, the person entitled to exercise the right is the person in whom the legal estate is vested.</a:t>
            </a:r>
            <a:r>
              <a:rPr lang="en-GB" dirty="0"/>
              <a:t>” </a:t>
            </a:r>
          </a:p>
          <a:p>
            <a:pPr marL="0" indent="0">
              <a:buNone/>
            </a:pPr>
            <a:r>
              <a:rPr lang="en-GB" i="1" dirty="0" err="1"/>
              <a:t>Linpac</a:t>
            </a:r>
            <a:r>
              <a:rPr lang="en-GB" i="1" dirty="0"/>
              <a:t> Mouldings Ltd</a:t>
            </a:r>
            <a:r>
              <a:rPr lang="en-GB" dirty="0"/>
              <a:t> [2010] 1 P&amp;CR 218, Lewison J (para. 43)</a:t>
            </a:r>
          </a:p>
          <a:p>
            <a:endParaRPr lang="en-GB" dirty="0"/>
          </a:p>
        </p:txBody>
      </p:sp>
    </p:spTree>
    <p:extLst>
      <p:ext uri="{BB962C8B-B14F-4D97-AF65-F5344CB8AC3E}">
        <p14:creationId xmlns:p14="http://schemas.microsoft.com/office/powerpoint/2010/main" val="394712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B7DF-246C-072C-C6D4-5E1736D14468}"/>
              </a:ext>
            </a:extLst>
          </p:cNvPr>
          <p:cNvSpPr>
            <a:spLocks noGrp="1"/>
          </p:cNvSpPr>
          <p:nvPr>
            <p:ph type="title"/>
          </p:nvPr>
        </p:nvSpPr>
        <p:spPr/>
        <p:txBody>
          <a:bodyPr>
            <a:normAutofit/>
          </a:bodyPr>
          <a:lstStyle/>
          <a:p>
            <a:pPr algn="ctr"/>
            <a:r>
              <a:rPr lang="en-GB" sz="2800" b="1" dirty="0"/>
              <a:t>The characteristics and construction of break clauses.</a:t>
            </a:r>
            <a:br>
              <a:rPr lang="en-GB" sz="2800" b="1" dirty="0"/>
            </a:br>
            <a:endParaRPr lang="en-GB" sz="2800" dirty="0"/>
          </a:p>
        </p:txBody>
      </p:sp>
      <p:sp>
        <p:nvSpPr>
          <p:cNvPr id="3" name="Content Placeholder 2">
            <a:extLst>
              <a:ext uri="{FF2B5EF4-FFF2-40B4-BE49-F238E27FC236}">
                <a16:creationId xmlns:a16="http://schemas.microsoft.com/office/drawing/2014/main" id="{A0596B1F-7086-3C10-F342-EE7287ECB23A}"/>
              </a:ext>
            </a:extLst>
          </p:cNvPr>
          <p:cNvSpPr>
            <a:spLocks noGrp="1"/>
          </p:cNvSpPr>
          <p:nvPr>
            <p:ph idx="1"/>
          </p:nvPr>
        </p:nvSpPr>
        <p:spPr/>
        <p:txBody>
          <a:bodyPr>
            <a:normAutofit fontScale="77500" lnSpcReduction="20000"/>
          </a:bodyPr>
          <a:lstStyle/>
          <a:p>
            <a:pPr marL="0" indent="0">
              <a:buNone/>
            </a:pPr>
            <a:r>
              <a:rPr lang="en-GB" dirty="0"/>
              <a:t>A right to determine a lease pursuant to a break clause is in the nature of an option. All conditions of the exercise of an option must be strictly performed; even a trivial breach will preclude the exercise of a break clause; </a:t>
            </a:r>
            <a:r>
              <a:rPr lang="en-GB" i="1" dirty="0" err="1"/>
              <a:t>Quirkco</a:t>
            </a:r>
            <a:r>
              <a:rPr lang="en-GB" i="1" dirty="0"/>
              <a:t> Investments Ltd -v- </a:t>
            </a:r>
            <a:r>
              <a:rPr lang="en-GB" i="1" dirty="0" err="1"/>
              <a:t>Aspray</a:t>
            </a:r>
            <a:r>
              <a:rPr lang="en-GB" i="1" dirty="0"/>
              <a:t> Transport Ltd</a:t>
            </a:r>
            <a:r>
              <a:rPr lang="en-GB" dirty="0"/>
              <a:t> [2011] EWHC 3060 (Ch), [2012] L&amp;TR 19, paras.48-55</a:t>
            </a:r>
          </a:p>
          <a:p>
            <a:pPr marL="0" indent="0">
              <a:buNone/>
            </a:pPr>
            <a:endParaRPr lang="en-GB" dirty="0"/>
          </a:p>
          <a:p>
            <a:pPr marL="0" indent="0">
              <a:buNone/>
            </a:pPr>
            <a:r>
              <a:rPr lang="en-GB" dirty="0"/>
              <a:t>Any prescribed substantive absolute pre-conditions precedent to the valid exercise of a break clause must be completely fulfilled, substantial fulfilment is not sufficient; see e.g., </a:t>
            </a:r>
            <a:r>
              <a:rPr lang="en-GB" i="1" dirty="0"/>
              <a:t>Siemens Hearing Instruments -v- Friends Life Ltd</a:t>
            </a:r>
            <a:r>
              <a:rPr lang="en-GB" dirty="0"/>
              <a:t> [2014] EWCA </a:t>
            </a:r>
            <a:r>
              <a:rPr lang="en-GB" dirty="0" err="1"/>
              <a:t>Civ</a:t>
            </a:r>
            <a:r>
              <a:rPr lang="en-GB" dirty="0"/>
              <a:t> 382, [2014] 72 P&amp;CR 5, paras.27-29.</a:t>
            </a:r>
          </a:p>
          <a:p>
            <a:endParaRPr lang="en-GB" dirty="0"/>
          </a:p>
        </p:txBody>
      </p:sp>
    </p:spTree>
    <p:extLst>
      <p:ext uri="{BB962C8B-B14F-4D97-AF65-F5344CB8AC3E}">
        <p14:creationId xmlns:p14="http://schemas.microsoft.com/office/powerpoint/2010/main" val="116506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F058-9621-63FB-6EFD-F6CFB297420B}"/>
              </a:ext>
            </a:extLst>
          </p:cNvPr>
          <p:cNvSpPr>
            <a:spLocks noGrp="1"/>
          </p:cNvSpPr>
          <p:nvPr>
            <p:ph type="title"/>
          </p:nvPr>
        </p:nvSpPr>
        <p:spPr/>
        <p:txBody>
          <a:bodyPr>
            <a:normAutofit/>
          </a:bodyPr>
          <a:lstStyle/>
          <a:p>
            <a:pPr algn="ctr"/>
            <a:r>
              <a:rPr lang="en-GB" sz="2800" b="1" dirty="0"/>
              <a:t>The characteristics and construction of break clauses.</a:t>
            </a:r>
            <a:endParaRPr lang="en-GB" sz="2800" dirty="0"/>
          </a:p>
        </p:txBody>
      </p:sp>
      <p:sp>
        <p:nvSpPr>
          <p:cNvPr id="3" name="Content Placeholder 2">
            <a:extLst>
              <a:ext uri="{FF2B5EF4-FFF2-40B4-BE49-F238E27FC236}">
                <a16:creationId xmlns:a16="http://schemas.microsoft.com/office/drawing/2014/main" id="{444E7797-ABA2-6BF3-EDD0-61BF144663C6}"/>
              </a:ext>
            </a:extLst>
          </p:cNvPr>
          <p:cNvSpPr>
            <a:spLocks noGrp="1"/>
          </p:cNvSpPr>
          <p:nvPr>
            <p:ph idx="1"/>
          </p:nvPr>
        </p:nvSpPr>
        <p:spPr/>
        <p:txBody>
          <a:bodyPr>
            <a:normAutofit/>
          </a:bodyPr>
          <a:lstStyle/>
          <a:p>
            <a:pPr marL="0" indent="0">
              <a:buNone/>
            </a:pPr>
            <a:r>
              <a:rPr lang="en-GB" sz="2800" dirty="0"/>
              <a:t>If one or more time-limits are provided for in the lease for the valid exercise of the break clause, by implication the time is of the essence of the contract and time limits must be strictly complied with  by the exercising party; see </a:t>
            </a:r>
            <a:r>
              <a:rPr lang="en-GB" sz="2800" i="1" dirty="0"/>
              <a:t>United Scientific Holdings -v- Burnley Corporation</a:t>
            </a:r>
            <a:r>
              <a:rPr lang="en-GB" sz="2800" dirty="0"/>
              <a:t> [1978] AC 904 (HL). </a:t>
            </a:r>
          </a:p>
        </p:txBody>
      </p:sp>
    </p:spTree>
    <p:extLst>
      <p:ext uri="{BB962C8B-B14F-4D97-AF65-F5344CB8AC3E}">
        <p14:creationId xmlns:p14="http://schemas.microsoft.com/office/powerpoint/2010/main" val="44866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974B-A2F7-C168-1A5E-C15D1F4A2D1B}"/>
              </a:ext>
            </a:extLst>
          </p:cNvPr>
          <p:cNvSpPr>
            <a:spLocks noGrp="1"/>
          </p:cNvSpPr>
          <p:nvPr>
            <p:ph type="title"/>
          </p:nvPr>
        </p:nvSpPr>
        <p:spPr/>
        <p:txBody>
          <a:bodyPr>
            <a:normAutofit/>
          </a:bodyPr>
          <a:lstStyle/>
          <a:p>
            <a:pPr algn="ctr"/>
            <a:r>
              <a:rPr lang="en-GB" sz="2800" b="1" dirty="0"/>
              <a:t>The characteristics and construction of break clauses.</a:t>
            </a:r>
            <a:endParaRPr lang="en-GB" sz="2800" dirty="0"/>
          </a:p>
        </p:txBody>
      </p:sp>
      <p:sp>
        <p:nvSpPr>
          <p:cNvPr id="3" name="Content Placeholder 2">
            <a:extLst>
              <a:ext uri="{FF2B5EF4-FFF2-40B4-BE49-F238E27FC236}">
                <a16:creationId xmlns:a16="http://schemas.microsoft.com/office/drawing/2014/main" id="{B73D70BC-1FF1-1A25-EE4B-13452B23F258}"/>
              </a:ext>
            </a:extLst>
          </p:cNvPr>
          <p:cNvSpPr>
            <a:spLocks noGrp="1"/>
          </p:cNvSpPr>
          <p:nvPr>
            <p:ph idx="1"/>
          </p:nvPr>
        </p:nvSpPr>
        <p:spPr/>
        <p:txBody>
          <a:bodyPr>
            <a:normAutofit fontScale="85000" lnSpcReduction="20000"/>
          </a:bodyPr>
          <a:lstStyle/>
          <a:p>
            <a:pPr marL="0" indent="0">
              <a:buNone/>
            </a:pPr>
            <a:r>
              <a:rPr lang="en-GB" i="1" dirty="0"/>
              <a:t>Mannai Investments Co Ltd -v- Eagle Star Life Assurance Co Ltd</a:t>
            </a:r>
            <a:r>
              <a:rPr lang="en-GB" dirty="0"/>
              <a:t> [1997] AC 749.</a:t>
            </a:r>
          </a:p>
          <a:p>
            <a:pPr marL="0" indent="0">
              <a:buNone/>
            </a:pPr>
            <a:r>
              <a:rPr lang="en-GB" dirty="0"/>
              <a:t>Lord Collins on construing a break notice:</a:t>
            </a:r>
          </a:p>
          <a:p>
            <a:pPr marL="0" indent="0" algn="just">
              <a:buNone/>
            </a:pPr>
            <a:r>
              <a:rPr lang="en-GB" i="1" dirty="0"/>
              <a:t>“The question is not how the landlord understood the notices. The construction of the notices must be approached objectively. The issue is how a reasonable recipient would have understood the notices. and in considering this question the notices must be construed taking into account the relevant objective contextual scene.” (p.767G-H)</a:t>
            </a:r>
          </a:p>
          <a:p>
            <a:pPr marL="0" indent="0">
              <a:buNone/>
            </a:pPr>
            <a:r>
              <a:rPr lang="en-GB" dirty="0"/>
              <a:t>This approach also applies to the construction of a break clause.</a:t>
            </a:r>
          </a:p>
        </p:txBody>
      </p:sp>
    </p:spTree>
    <p:extLst>
      <p:ext uri="{BB962C8B-B14F-4D97-AF65-F5344CB8AC3E}">
        <p14:creationId xmlns:p14="http://schemas.microsoft.com/office/powerpoint/2010/main" val="83823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BBED-2B69-761E-B128-C81DC12D29AA}"/>
              </a:ext>
            </a:extLst>
          </p:cNvPr>
          <p:cNvSpPr>
            <a:spLocks noGrp="1"/>
          </p:cNvSpPr>
          <p:nvPr>
            <p:ph type="title"/>
          </p:nvPr>
        </p:nvSpPr>
        <p:spPr/>
        <p:txBody>
          <a:bodyPr>
            <a:normAutofit fontScale="90000"/>
          </a:bodyPr>
          <a:lstStyle/>
          <a:p>
            <a:pPr algn="ctr"/>
            <a:r>
              <a:rPr lang="en-GB" sz="2800" b="1" dirty="0"/>
              <a:t>The requirement for varied levels of compliance with pre-conditions for the exercise of a break clause.</a:t>
            </a:r>
            <a:br>
              <a:rPr lang="en-GB" sz="2800" b="1" dirty="0"/>
            </a:br>
            <a:endParaRPr lang="en-GB" sz="2800" dirty="0"/>
          </a:p>
        </p:txBody>
      </p:sp>
      <p:sp>
        <p:nvSpPr>
          <p:cNvPr id="3" name="Content Placeholder 2">
            <a:extLst>
              <a:ext uri="{FF2B5EF4-FFF2-40B4-BE49-F238E27FC236}">
                <a16:creationId xmlns:a16="http://schemas.microsoft.com/office/drawing/2014/main" id="{DFF30A7A-9035-A416-760D-6A3246724C1C}"/>
              </a:ext>
            </a:extLst>
          </p:cNvPr>
          <p:cNvSpPr>
            <a:spLocks noGrp="1"/>
          </p:cNvSpPr>
          <p:nvPr>
            <p:ph idx="1"/>
          </p:nvPr>
        </p:nvSpPr>
        <p:spPr/>
        <p:txBody>
          <a:bodyPr>
            <a:normAutofit/>
          </a:bodyPr>
          <a:lstStyle/>
          <a:p>
            <a:pPr marL="0" indent="0" algn="just">
              <a:buNone/>
            </a:pPr>
            <a:r>
              <a:rPr lang="en-GB" sz="2800" dirty="0"/>
              <a:t>Absolute compliance stipulated:-</a:t>
            </a:r>
          </a:p>
          <a:p>
            <a:pPr marL="0" indent="0" algn="just">
              <a:buNone/>
            </a:pPr>
            <a:r>
              <a:rPr lang="en-GB" sz="2800" dirty="0"/>
              <a:t>At time for compliance there should be no outstanding failure to comply with the condition of any description; see  </a:t>
            </a:r>
            <a:r>
              <a:rPr lang="en-GB" sz="2800" i="1" dirty="0"/>
              <a:t>Avocet Industrial Estates Ltd -v- </a:t>
            </a:r>
            <a:r>
              <a:rPr lang="en-GB" sz="2800" i="1" dirty="0" err="1"/>
              <a:t>Merol</a:t>
            </a:r>
            <a:r>
              <a:rPr lang="en-GB" sz="2800" i="1" dirty="0"/>
              <a:t> LLP</a:t>
            </a:r>
            <a:r>
              <a:rPr lang="en-GB" sz="2800" dirty="0"/>
              <a:t> [2011] EWHC 3422 (Ch), [2012] L. &amp; T.R. 13</a:t>
            </a:r>
          </a:p>
          <a:p>
            <a:pPr marL="0" indent="0" algn="just">
              <a:buNone/>
            </a:pPr>
            <a:r>
              <a:rPr lang="en-GB" sz="2800" dirty="0"/>
              <a:t>(Failure to pay interest on late payments, which need not have been demanded by the landlord before they became due.)</a:t>
            </a:r>
          </a:p>
          <a:p>
            <a:endParaRPr lang="en-GB" dirty="0"/>
          </a:p>
        </p:txBody>
      </p:sp>
    </p:spTree>
    <p:extLst>
      <p:ext uri="{BB962C8B-B14F-4D97-AF65-F5344CB8AC3E}">
        <p14:creationId xmlns:p14="http://schemas.microsoft.com/office/powerpoint/2010/main" val="405502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6E07-ECCA-E044-A5CD-8A4BD8A21C21}"/>
              </a:ext>
            </a:extLst>
          </p:cNvPr>
          <p:cNvSpPr>
            <a:spLocks noGrp="1"/>
          </p:cNvSpPr>
          <p:nvPr>
            <p:ph type="title"/>
          </p:nvPr>
        </p:nvSpPr>
        <p:spPr/>
        <p:txBody>
          <a:bodyPr>
            <a:normAutofit fontScale="90000"/>
          </a:bodyPr>
          <a:lstStyle/>
          <a:p>
            <a:pPr algn="ctr"/>
            <a:r>
              <a:rPr lang="en-GB" sz="2800" b="1" dirty="0"/>
              <a:t>The requirement for varied levels of compliance with pre-conditions for the exercise of a break clause.</a:t>
            </a:r>
            <a:br>
              <a:rPr lang="en-GB" sz="2800" b="1" dirty="0"/>
            </a:br>
            <a:endParaRPr lang="en-GB" sz="2800" dirty="0"/>
          </a:p>
        </p:txBody>
      </p:sp>
      <p:sp>
        <p:nvSpPr>
          <p:cNvPr id="3" name="Content Placeholder 2">
            <a:extLst>
              <a:ext uri="{FF2B5EF4-FFF2-40B4-BE49-F238E27FC236}">
                <a16:creationId xmlns:a16="http://schemas.microsoft.com/office/drawing/2014/main" id="{0555FC36-90E7-CC11-969F-FA9EA496514A}"/>
              </a:ext>
            </a:extLst>
          </p:cNvPr>
          <p:cNvSpPr>
            <a:spLocks noGrp="1"/>
          </p:cNvSpPr>
          <p:nvPr>
            <p:ph idx="1"/>
          </p:nvPr>
        </p:nvSpPr>
        <p:spPr/>
        <p:txBody>
          <a:bodyPr>
            <a:normAutofit fontScale="85000" lnSpcReduction="20000"/>
          </a:bodyPr>
          <a:lstStyle/>
          <a:p>
            <a:pPr marL="0" indent="0" algn="just">
              <a:buNone/>
            </a:pPr>
            <a:r>
              <a:rPr lang="en-GB" sz="2600" dirty="0"/>
              <a:t>Material or substantial compliance stipulated :-</a:t>
            </a:r>
          </a:p>
          <a:p>
            <a:pPr marL="0" indent="0" algn="just">
              <a:buNone/>
            </a:pPr>
            <a:endParaRPr lang="en-GB" sz="2600" dirty="0"/>
          </a:p>
          <a:p>
            <a:pPr marL="0" indent="0" algn="just">
              <a:buNone/>
            </a:pPr>
            <a:r>
              <a:rPr lang="en-GB" sz="2600" dirty="0"/>
              <a:t>Typically, in context the terms are interchangeable</a:t>
            </a:r>
          </a:p>
          <a:p>
            <a:pPr marL="0" indent="0" algn="just">
              <a:buNone/>
            </a:pPr>
            <a:endParaRPr lang="en-GB" sz="2600" dirty="0"/>
          </a:p>
          <a:p>
            <a:pPr marL="0" indent="0" algn="just">
              <a:buNone/>
            </a:pPr>
            <a:r>
              <a:rPr lang="en-GB" sz="2600" i="1" dirty="0"/>
              <a:t>Objective</a:t>
            </a:r>
            <a:r>
              <a:rPr lang="en-GB" sz="2600" dirty="0"/>
              <a:t> test: can the landlord re-let/sell or occupy the premises without incurring delay or additional expenditure on terms it could expect to be agreed in the event of material or substantial compliance. </a:t>
            </a:r>
          </a:p>
          <a:p>
            <a:pPr marL="0" indent="0" algn="just">
              <a:buNone/>
            </a:pPr>
            <a:endParaRPr lang="en-GB" sz="2600" dirty="0"/>
          </a:p>
          <a:p>
            <a:pPr marL="0" indent="0" algn="just">
              <a:buNone/>
            </a:pPr>
            <a:r>
              <a:rPr lang="en-GB" sz="2600" dirty="0"/>
              <a:t>The existence areas of non-compliance that do not hinder a fresh grant or sale do not bar a finding of compliance; see </a:t>
            </a:r>
            <a:r>
              <a:rPr lang="en-GB" sz="2600" i="1" dirty="0"/>
              <a:t>Fitzroy House Epworth Street (No.1)Ltd -v- Financial Times Ltd</a:t>
            </a:r>
            <a:r>
              <a:rPr lang="en-GB" sz="2600" dirty="0"/>
              <a:t> [2006] EWCA </a:t>
            </a:r>
            <a:r>
              <a:rPr lang="en-GB" sz="2600" dirty="0" err="1"/>
              <a:t>Civ</a:t>
            </a:r>
            <a:r>
              <a:rPr lang="en-GB" sz="2600" dirty="0"/>
              <a:t> 329, [2006] 1 WLR 2207, paras.24-25 and 35-37.</a:t>
            </a:r>
          </a:p>
          <a:p>
            <a:endParaRPr lang="en-GB" dirty="0"/>
          </a:p>
        </p:txBody>
      </p:sp>
    </p:spTree>
    <p:extLst>
      <p:ext uri="{BB962C8B-B14F-4D97-AF65-F5344CB8AC3E}">
        <p14:creationId xmlns:p14="http://schemas.microsoft.com/office/powerpoint/2010/main" val="6908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B6CE-5645-BC71-4DEC-2B937CDE6097}"/>
              </a:ext>
            </a:extLst>
          </p:cNvPr>
          <p:cNvSpPr>
            <a:spLocks noGrp="1"/>
          </p:cNvSpPr>
          <p:nvPr>
            <p:ph type="title"/>
          </p:nvPr>
        </p:nvSpPr>
        <p:spPr/>
        <p:txBody>
          <a:bodyPr>
            <a:normAutofit/>
          </a:bodyPr>
          <a:lstStyle/>
          <a:p>
            <a:pPr algn="ctr"/>
            <a:r>
              <a:rPr lang="en-GB" sz="2800" b="1" dirty="0"/>
              <a:t>The requirement for varied levels of compliance with pre-conditions for the exercise of a break clause.</a:t>
            </a:r>
            <a:endParaRPr lang="en-GB" sz="2800" dirty="0"/>
          </a:p>
        </p:txBody>
      </p:sp>
      <p:sp>
        <p:nvSpPr>
          <p:cNvPr id="3" name="Content Placeholder 2">
            <a:extLst>
              <a:ext uri="{FF2B5EF4-FFF2-40B4-BE49-F238E27FC236}">
                <a16:creationId xmlns:a16="http://schemas.microsoft.com/office/drawing/2014/main" id="{6BB2F996-D5C0-0397-98C4-003B910338CB}"/>
              </a:ext>
            </a:extLst>
          </p:cNvPr>
          <p:cNvSpPr>
            <a:spLocks noGrp="1"/>
          </p:cNvSpPr>
          <p:nvPr>
            <p:ph idx="1"/>
          </p:nvPr>
        </p:nvSpPr>
        <p:spPr/>
        <p:txBody>
          <a:bodyPr>
            <a:normAutofit fontScale="77500" lnSpcReduction="20000"/>
          </a:bodyPr>
          <a:lstStyle/>
          <a:p>
            <a:pPr marL="0" indent="0" algn="just">
              <a:buNone/>
            </a:pPr>
            <a:r>
              <a:rPr lang="en-GB" dirty="0"/>
              <a:t>Reasonable compliance stipulated:-</a:t>
            </a:r>
          </a:p>
          <a:p>
            <a:pPr marL="0" indent="0" algn="just">
              <a:buNone/>
            </a:pPr>
            <a:endParaRPr lang="en-GB" dirty="0"/>
          </a:p>
          <a:p>
            <a:pPr marL="0" indent="0" algn="just">
              <a:buNone/>
            </a:pPr>
            <a:r>
              <a:rPr lang="en-GB" dirty="0"/>
              <a:t>A tenant is required to have behaved in the manner that a “</a:t>
            </a:r>
            <a:r>
              <a:rPr lang="en-GB" i="1" dirty="0"/>
              <a:t>reasonably minded tenant might well behave</a:t>
            </a:r>
            <a:r>
              <a:rPr lang="en-GB" dirty="0"/>
              <a:t>”; see </a:t>
            </a:r>
            <a:r>
              <a:rPr lang="en-GB" i="1" dirty="0"/>
              <a:t>Gardner -v- </a:t>
            </a:r>
            <a:r>
              <a:rPr lang="en-GB" i="1" dirty="0" err="1"/>
              <a:t>Blaxhill</a:t>
            </a:r>
            <a:r>
              <a:rPr lang="en-GB" dirty="0"/>
              <a:t> [1960] 1 WLR 752 (QB).</a:t>
            </a:r>
          </a:p>
          <a:p>
            <a:pPr marL="0" indent="0" algn="just">
              <a:buNone/>
            </a:pPr>
            <a:endParaRPr lang="en-GB" dirty="0"/>
          </a:p>
          <a:p>
            <a:pPr marL="0" indent="0" algn="just">
              <a:buNone/>
            </a:pPr>
            <a:r>
              <a:rPr lang="en-GB" dirty="0"/>
              <a:t>To evaluate this a court will be entitled to take account of the performance of the tenant over the whole term not just the quality of the tenant’s conduct at the time it gave the break notice or at the break date; see </a:t>
            </a:r>
            <a:r>
              <a:rPr lang="en-GB" i="1" dirty="0"/>
              <a:t>Bassett -v- Whitely</a:t>
            </a:r>
            <a:r>
              <a:rPr lang="en-GB" dirty="0"/>
              <a:t> (1983) 45 P &amp; CR 87 (CA).</a:t>
            </a:r>
          </a:p>
        </p:txBody>
      </p:sp>
    </p:spTree>
    <p:extLst>
      <p:ext uri="{BB962C8B-B14F-4D97-AF65-F5344CB8AC3E}">
        <p14:creationId xmlns:p14="http://schemas.microsoft.com/office/powerpoint/2010/main" val="2273180184"/>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c7f7b5b3c6f616e42d689c1f55db656c">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de3bc629a5cfcdc7b961031033a7327"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Props1.xml><?xml version="1.0" encoding="utf-8"?>
<ds:datastoreItem xmlns:ds="http://schemas.openxmlformats.org/officeDocument/2006/customXml" ds:itemID="{75067A15-628F-4801-935A-72D8C3971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dceb-c7c3-4db3-be2a-ed3639cb0f83"/>
    <ds:schemaRef ds:uri="5dbaa1e8-66a8-4b88-b2fe-a31a9713a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D23CDA-34FB-48B7-B020-D71CDA053341}">
  <ds:schemaRefs>
    <ds:schemaRef ds:uri="http://schemas.microsoft.com/sharepoint/v3/contenttype/forms"/>
  </ds:schemaRefs>
</ds:datastoreItem>
</file>

<file path=customXml/itemProps3.xml><?xml version="1.0" encoding="utf-8"?>
<ds:datastoreItem xmlns:ds="http://schemas.openxmlformats.org/officeDocument/2006/customXml" ds:itemID="{DF7C4B3B-438A-4385-959F-2098AA33366C}">
  <ds:schemaRefs>
    <ds:schemaRef ds:uri="5dbaa1e8-66a8-4b88-b2fe-a31a9713a2a5"/>
    <ds:schemaRef ds:uri="a8c1dceb-c7c3-4db3-be2a-ed3639cb0f8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70</TotalTime>
  <Words>2195</Words>
  <Application>Microsoft Office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Arboria Book</vt:lpstr>
      <vt:lpstr>Arial</vt:lpstr>
      <vt:lpstr>Calibri</vt:lpstr>
      <vt:lpstr>Open Sans</vt:lpstr>
      <vt:lpstr>Wingdings</vt:lpstr>
      <vt:lpstr>New Square Chambers 2024 General Theme</vt:lpstr>
      <vt:lpstr>PowerPoint Presentation</vt:lpstr>
      <vt:lpstr>Break clause topics</vt:lpstr>
      <vt:lpstr>The characteristics and construction of break clauses. </vt:lpstr>
      <vt:lpstr>The characteristics and construction of break clauses. </vt:lpstr>
      <vt:lpstr>The characteristics and construction of break clauses.</vt:lpstr>
      <vt:lpstr>The characteristics and construction of break clauses.</vt:lpstr>
      <vt:lpstr>The requirement for varied levels of compliance with pre-conditions for the exercise of a break clause. </vt:lpstr>
      <vt:lpstr>The requirement for varied levels of compliance with pre-conditions for the exercise of a break clause. </vt:lpstr>
      <vt:lpstr>The requirement for varied levels of compliance with pre-conditions for the exercise of a break clause.</vt:lpstr>
      <vt:lpstr>The meaning and effect of common pre-conditions. </vt:lpstr>
      <vt:lpstr>The meaning and effect of common pre-conditions. </vt:lpstr>
      <vt:lpstr>The meaning and effect of common pre-conditions. </vt:lpstr>
      <vt:lpstr>The meaning and effect of common pre-conditions.</vt:lpstr>
      <vt:lpstr>The meaning and effect of common pre-conditions.</vt:lpstr>
      <vt:lpstr>The meaning and effect of common pre-conditions.</vt:lpstr>
      <vt:lpstr>The meaning and effect of common pre-conditions. </vt:lpstr>
      <vt:lpstr>The meaning and effect of common pre-conditions. </vt:lpstr>
      <vt:lpstr>The meaning and effect of common pre-conditions. </vt:lpstr>
      <vt:lpstr>The meaning and effect of common pre-conditions. </vt:lpstr>
      <vt:lpstr>Common practical issues following purported exercise of a break clause </vt:lpstr>
      <vt:lpstr>Common practical issues following purported exercise of a break clause </vt:lpstr>
      <vt:lpstr>Common practical issues following purported exercise of a break clause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Madeleine Whittaker</cp:lastModifiedBy>
  <cp:revision>1</cp:revision>
  <dcterms:created xsi:type="dcterms:W3CDTF">2023-12-11T07:05:32Z</dcterms:created>
  <dcterms:modified xsi:type="dcterms:W3CDTF">2025-07-09T09:05:39Z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