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39"/>
  </p:notesMasterIdLst>
  <p:handoutMasterIdLst>
    <p:handoutMasterId r:id="rId40"/>
  </p:handoutMasterIdLst>
  <p:sldIdLst>
    <p:sldId id="367" r:id="rId5"/>
    <p:sldId id="262" r:id="rId6"/>
    <p:sldId id="328" r:id="rId7"/>
    <p:sldId id="348" r:id="rId8"/>
    <p:sldId id="329" r:id="rId9"/>
    <p:sldId id="330" r:id="rId10"/>
    <p:sldId id="347" r:id="rId11"/>
    <p:sldId id="368" r:id="rId12"/>
    <p:sldId id="331" r:id="rId13"/>
    <p:sldId id="332" r:id="rId14"/>
    <p:sldId id="333" r:id="rId15"/>
    <p:sldId id="369" r:id="rId16"/>
    <p:sldId id="334" r:id="rId17"/>
    <p:sldId id="351" r:id="rId18"/>
    <p:sldId id="370" r:id="rId19"/>
    <p:sldId id="335" r:id="rId20"/>
    <p:sldId id="354" r:id="rId21"/>
    <p:sldId id="355" r:id="rId22"/>
    <p:sldId id="356" r:id="rId23"/>
    <p:sldId id="371" r:id="rId24"/>
    <p:sldId id="336" r:id="rId25"/>
    <p:sldId id="345" r:id="rId26"/>
    <p:sldId id="361" r:id="rId27"/>
    <p:sldId id="363" r:id="rId28"/>
    <p:sldId id="372" r:id="rId29"/>
    <p:sldId id="337" r:id="rId30"/>
    <p:sldId id="365" r:id="rId31"/>
    <p:sldId id="343" r:id="rId32"/>
    <p:sldId id="373" r:id="rId33"/>
    <p:sldId id="338" r:id="rId34"/>
    <p:sldId id="366" r:id="rId35"/>
    <p:sldId id="374" r:id="rId36"/>
    <p:sldId id="344" r:id="rId37"/>
    <p:sldId id="376" r:id="rId38"/>
  </p:sldIdLst>
  <p:sldSz cx="12192000" cy="6858000"/>
  <p:notesSz cx="6858000" cy="9144000"/>
  <p:defaultText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2E25"/>
    <a:srgbClr val="E5191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81" autoAdjust="0"/>
    <p:restoredTop sz="93462" autoAdjust="0"/>
  </p:normalViewPr>
  <p:slideViewPr>
    <p:cSldViewPr snapToGrid="0">
      <p:cViewPr varScale="1">
        <p:scale>
          <a:sx n="103" d="100"/>
          <a:sy n="103" d="100"/>
        </p:scale>
        <p:origin x="1128" y="114"/>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deleine Whittaker" userId="71c59fde-86c6-479f-9649-c374dc9bffc6" providerId="ADAL" clId="{3B98C0D8-D15E-4CB7-8CF7-466E02D2D090}"/>
    <pc:docChg chg="undo custSel addSld delSld modSld">
      <pc:chgData name="Madeleine Whittaker" userId="71c59fde-86c6-479f-9649-c374dc9bffc6" providerId="ADAL" clId="{3B98C0D8-D15E-4CB7-8CF7-466E02D2D090}" dt="2025-06-18T11:43:36.253" v="48" actId="20577"/>
      <pc:docMkLst>
        <pc:docMk/>
      </pc:docMkLst>
      <pc:sldChg chg="modNotesTx">
        <pc:chgData name="Madeleine Whittaker" userId="71c59fde-86c6-479f-9649-c374dc9bffc6" providerId="ADAL" clId="{3B98C0D8-D15E-4CB7-8CF7-466E02D2D090}" dt="2025-06-18T11:43:36.253" v="48" actId="20577"/>
        <pc:sldMkLst>
          <pc:docMk/>
          <pc:sldMk cId="1444095373" sldId="328"/>
        </pc:sldMkLst>
      </pc:sldChg>
      <pc:sldChg chg="modNotesTx">
        <pc:chgData name="Madeleine Whittaker" userId="71c59fde-86c6-479f-9649-c374dc9bffc6" providerId="ADAL" clId="{3B98C0D8-D15E-4CB7-8CF7-466E02D2D090}" dt="2025-06-18T11:43:24.299" v="43" actId="20577"/>
        <pc:sldMkLst>
          <pc:docMk/>
          <pc:sldMk cId="3004925642" sldId="329"/>
        </pc:sldMkLst>
      </pc:sldChg>
      <pc:sldChg chg="modNotesTx">
        <pc:chgData name="Madeleine Whittaker" userId="71c59fde-86c6-479f-9649-c374dc9bffc6" providerId="ADAL" clId="{3B98C0D8-D15E-4CB7-8CF7-466E02D2D090}" dt="2025-06-18T11:43:14.639" v="36" actId="6549"/>
        <pc:sldMkLst>
          <pc:docMk/>
          <pc:sldMk cId="4027511413" sldId="330"/>
        </pc:sldMkLst>
      </pc:sldChg>
      <pc:sldChg chg="modNotesTx">
        <pc:chgData name="Madeleine Whittaker" userId="71c59fde-86c6-479f-9649-c374dc9bffc6" providerId="ADAL" clId="{3B98C0D8-D15E-4CB7-8CF7-466E02D2D090}" dt="2025-06-18T11:43:01.469" v="29" actId="6549"/>
        <pc:sldMkLst>
          <pc:docMk/>
          <pc:sldMk cId="726980845" sldId="331"/>
        </pc:sldMkLst>
      </pc:sldChg>
      <pc:sldChg chg="modNotesTx">
        <pc:chgData name="Madeleine Whittaker" userId="71c59fde-86c6-479f-9649-c374dc9bffc6" providerId="ADAL" clId="{3B98C0D8-D15E-4CB7-8CF7-466E02D2D090}" dt="2025-06-18T11:42:55.040" v="28" actId="20577"/>
        <pc:sldMkLst>
          <pc:docMk/>
          <pc:sldMk cId="760952730" sldId="332"/>
        </pc:sldMkLst>
      </pc:sldChg>
      <pc:sldChg chg="add del modNotesTx">
        <pc:chgData name="Madeleine Whittaker" userId="71c59fde-86c6-479f-9649-c374dc9bffc6" providerId="ADAL" clId="{3B98C0D8-D15E-4CB7-8CF7-466E02D2D090}" dt="2025-06-18T11:42:48.191" v="27" actId="47"/>
        <pc:sldMkLst>
          <pc:docMk/>
          <pc:sldMk cId="1973813433" sldId="333"/>
        </pc:sldMkLst>
      </pc:sldChg>
      <pc:sldChg chg="modNotesTx">
        <pc:chgData name="Madeleine Whittaker" userId="71c59fde-86c6-479f-9649-c374dc9bffc6" providerId="ADAL" clId="{3B98C0D8-D15E-4CB7-8CF7-466E02D2D090}" dt="2025-06-18T11:41:19.460" v="4" actId="20577"/>
        <pc:sldMkLst>
          <pc:docMk/>
          <pc:sldMk cId="1078246994" sldId="338"/>
        </pc:sldMkLst>
      </pc:sldChg>
      <pc:sldChg chg="modNotesTx">
        <pc:chgData name="Madeleine Whittaker" userId="71c59fde-86c6-479f-9649-c374dc9bffc6" providerId="ADAL" clId="{3B98C0D8-D15E-4CB7-8CF7-466E02D2D090}" dt="2025-06-18T11:41:48.479" v="7" actId="20577"/>
        <pc:sldMkLst>
          <pc:docMk/>
          <pc:sldMk cId="2755211924" sldId="345"/>
        </pc:sldMkLst>
      </pc:sldChg>
      <pc:sldChg chg="modNotesTx">
        <pc:chgData name="Madeleine Whittaker" userId="71c59fde-86c6-479f-9649-c374dc9bffc6" providerId="ADAL" clId="{3B98C0D8-D15E-4CB7-8CF7-466E02D2D090}" dt="2025-06-18T11:42:28.432" v="23" actId="20577"/>
        <pc:sldMkLst>
          <pc:docMk/>
          <pc:sldMk cId="562498997" sldId="354"/>
        </pc:sldMkLst>
      </pc:sldChg>
      <pc:sldChg chg="modNotesTx">
        <pc:chgData name="Madeleine Whittaker" userId="71c59fde-86c6-479f-9649-c374dc9bffc6" providerId="ADAL" clId="{3B98C0D8-D15E-4CB7-8CF7-466E02D2D090}" dt="2025-06-18T11:42:24.270" v="22" actId="114"/>
        <pc:sldMkLst>
          <pc:docMk/>
          <pc:sldMk cId="2830053424" sldId="355"/>
        </pc:sldMkLst>
      </pc:sldChg>
      <pc:sldChg chg="modNotesTx">
        <pc:chgData name="Madeleine Whittaker" userId="71c59fde-86c6-479f-9649-c374dc9bffc6" providerId="ADAL" clId="{3B98C0D8-D15E-4CB7-8CF7-466E02D2D090}" dt="2025-06-18T11:42:03.419" v="14" actId="20577"/>
        <pc:sldMkLst>
          <pc:docMk/>
          <pc:sldMk cId="1642481341" sldId="356"/>
        </pc:sldMkLst>
      </pc:sldChg>
      <pc:sldChg chg="modNotesTx">
        <pc:chgData name="Madeleine Whittaker" userId="71c59fde-86c6-479f-9649-c374dc9bffc6" providerId="ADAL" clId="{3B98C0D8-D15E-4CB7-8CF7-466E02D2D090}" dt="2025-06-18T11:41:37.998" v="5" actId="20577"/>
        <pc:sldMkLst>
          <pc:docMk/>
          <pc:sldMk cId="1058973897" sldId="361"/>
        </pc:sldMkLst>
      </pc:sldChg>
      <pc:sldChg chg="modNotesTx">
        <pc:chgData name="Madeleine Whittaker" userId="71c59fde-86c6-479f-9649-c374dc9bffc6" providerId="ADAL" clId="{3B98C0D8-D15E-4CB7-8CF7-466E02D2D090}" dt="2025-06-18T11:41:14.455" v="3" actId="20577"/>
        <pc:sldMkLst>
          <pc:docMk/>
          <pc:sldMk cId="3086006637" sldId="36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688CC05-7980-A4E3-D8AA-A51198C53FF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B1672963-B292-241C-EF2F-37DA92D41EE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B55AEE6-624A-46B7-AAD6-3715892F05FD}" type="datetimeFigureOut">
              <a:rPr lang="en-GB" smtClean="0"/>
              <a:t>18/06/2025</a:t>
            </a:fld>
            <a:endParaRPr lang="en-GB"/>
          </a:p>
        </p:txBody>
      </p:sp>
      <p:sp>
        <p:nvSpPr>
          <p:cNvPr id="4" name="Footer Placeholder 3">
            <a:extLst>
              <a:ext uri="{FF2B5EF4-FFF2-40B4-BE49-F238E27FC236}">
                <a16:creationId xmlns:a16="http://schemas.microsoft.com/office/drawing/2014/main" id="{AB9D0BC1-C16E-1286-6557-5906E3AE5C2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8E6EAA8-587C-C062-7937-EDA9755AA7E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17F6A5C-86CD-409B-B52E-2FE55A9817DD}" type="slidenum">
              <a:rPr lang="en-GB" smtClean="0"/>
              <a:t>‹#›</a:t>
            </a:fld>
            <a:endParaRPr lang="en-GB"/>
          </a:p>
        </p:txBody>
      </p:sp>
    </p:spTree>
    <p:extLst>
      <p:ext uri="{BB962C8B-B14F-4D97-AF65-F5344CB8AC3E}">
        <p14:creationId xmlns:p14="http://schemas.microsoft.com/office/powerpoint/2010/main" val="41352760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E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B2F0D6-EC7A-6A46-8549-2A1E5527B24B}" type="datetimeFigureOut">
              <a:rPr lang="en-ES" smtClean="0"/>
              <a:t>06/18/2025</a:t>
            </a:fld>
            <a:endParaRPr lang="en-E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E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E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DC0345-B338-A042-820F-43F799424BD3}" type="slidenum">
              <a:rPr lang="en-ES" smtClean="0"/>
              <a:t>‹#›</a:t>
            </a:fld>
            <a:endParaRPr lang="en-ES"/>
          </a:p>
        </p:txBody>
      </p:sp>
    </p:spTree>
    <p:extLst>
      <p:ext uri="{BB962C8B-B14F-4D97-AF65-F5344CB8AC3E}">
        <p14:creationId xmlns:p14="http://schemas.microsoft.com/office/powerpoint/2010/main" val="1718114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0DC0345-B338-A042-820F-43F799424BD3}" type="slidenum">
              <a:rPr lang="en-ES" smtClean="0"/>
              <a:t>1</a:t>
            </a:fld>
            <a:endParaRPr lang="en-ES"/>
          </a:p>
        </p:txBody>
      </p:sp>
    </p:spTree>
    <p:extLst>
      <p:ext uri="{BB962C8B-B14F-4D97-AF65-F5344CB8AC3E}">
        <p14:creationId xmlns:p14="http://schemas.microsoft.com/office/powerpoint/2010/main" val="11027791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0DC0345-B338-A042-820F-43F799424BD3}" type="slidenum">
              <a:rPr lang="en-ES" smtClean="0"/>
              <a:t>12</a:t>
            </a:fld>
            <a:endParaRPr lang="en-ES"/>
          </a:p>
        </p:txBody>
      </p:sp>
    </p:spTree>
    <p:extLst>
      <p:ext uri="{BB962C8B-B14F-4D97-AF65-F5344CB8AC3E}">
        <p14:creationId xmlns:p14="http://schemas.microsoft.com/office/powerpoint/2010/main" val="8610136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0DC0345-B338-A042-820F-43F799424BD3}" type="slidenum">
              <a:rPr lang="en-ES" smtClean="0"/>
              <a:t>14</a:t>
            </a:fld>
            <a:endParaRPr lang="en-ES"/>
          </a:p>
        </p:txBody>
      </p:sp>
    </p:spTree>
    <p:extLst>
      <p:ext uri="{BB962C8B-B14F-4D97-AF65-F5344CB8AC3E}">
        <p14:creationId xmlns:p14="http://schemas.microsoft.com/office/powerpoint/2010/main" val="3389365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0DC0345-B338-A042-820F-43F799424BD3}" type="slidenum">
              <a:rPr lang="en-ES" smtClean="0"/>
              <a:t>15</a:t>
            </a:fld>
            <a:endParaRPr lang="en-ES"/>
          </a:p>
        </p:txBody>
      </p:sp>
    </p:spTree>
    <p:extLst>
      <p:ext uri="{BB962C8B-B14F-4D97-AF65-F5344CB8AC3E}">
        <p14:creationId xmlns:p14="http://schemas.microsoft.com/office/powerpoint/2010/main" val="42816888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0DC0345-B338-A042-820F-43F799424BD3}" type="slidenum">
              <a:rPr lang="en-ES" smtClean="0"/>
              <a:t>16</a:t>
            </a:fld>
            <a:endParaRPr lang="en-ES"/>
          </a:p>
        </p:txBody>
      </p:sp>
    </p:spTree>
    <p:extLst>
      <p:ext uri="{BB962C8B-B14F-4D97-AF65-F5344CB8AC3E}">
        <p14:creationId xmlns:p14="http://schemas.microsoft.com/office/powerpoint/2010/main" val="831110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68C14-2B1E-FCA6-23AA-014C991F17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FA380D-0C84-3615-F826-5D02E46FE3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3CC50E-1A9D-3E2B-E57F-5B86D2732F3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DE915A3-0D59-B898-C14E-D7CE3F264B02}"/>
              </a:ext>
            </a:extLst>
          </p:cNvPr>
          <p:cNvSpPr>
            <a:spLocks noGrp="1"/>
          </p:cNvSpPr>
          <p:nvPr>
            <p:ph type="sldNum" sz="quarter" idx="5"/>
          </p:nvPr>
        </p:nvSpPr>
        <p:spPr/>
        <p:txBody>
          <a:bodyPr/>
          <a:lstStyle/>
          <a:p>
            <a:fld id="{80DC0345-B338-A042-820F-43F799424BD3}" type="slidenum">
              <a:rPr lang="en-ES" smtClean="0"/>
              <a:t>17</a:t>
            </a:fld>
            <a:endParaRPr lang="en-ES"/>
          </a:p>
        </p:txBody>
      </p:sp>
    </p:spTree>
    <p:extLst>
      <p:ext uri="{BB962C8B-B14F-4D97-AF65-F5344CB8AC3E}">
        <p14:creationId xmlns:p14="http://schemas.microsoft.com/office/powerpoint/2010/main" val="3225543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53995-4896-C5AA-F1F8-B21466F3B1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182BC5-BCC1-C7A1-1B62-C288278A71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696E6E-7617-B938-2FBC-291FB626E6C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p>
        </p:txBody>
      </p:sp>
      <p:sp>
        <p:nvSpPr>
          <p:cNvPr id="4" name="Slide Number Placeholder 3">
            <a:extLst>
              <a:ext uri="{FF2B5EF4-FFF2-40B4-BE49-F238E27FC236}">
                <a16:creationId xmlns:a16="http://schemas.microsoft.com/office/drawing/2014/main" id="{C91D9AF0-5DF1-76E7-D417-39490AE244E4}"/>
              </a:ext>
            </a:extLst>
          </p:cNvPr>
          <p:cNvSpPr>
            <a:spLocks noGrp="1"/>
          </p:cNvSpPr>
          <p:nvPr>
            <p:ph type="sldNum" sz="quarter" idx="5"/>
          </p:nvPr>
        </p:nvSpPr>
        <p:spPr/>
        <p:txBody>
          <a:bodyPr/>
          <a:lstStyle/>
          <a:p>
            <a:fld id="{80DC0345-B338-A042-820F-43F799424BD3}" type="slidenum">
              <a:rPr lang="en-ES" smtClean="0"/>
              <a:t>18</a:t>
            </a:fld>
            <a:endParaRPr lang="en-ES"/>
          </a:p>
        </p:txBody>
      </p:sp>
    </p:spTree>
    <p:extLst>
      <p:ext uri="{BB962C8B-B14F-4D97-AF65-F5344CB8AC3E}">
        <p14:creationId xmlns:p14="http://schemas.microsoft.com/office/powerpoint/2010/main" val="6689974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D5A10-5E33-71A0-2389-EAB7712C5E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5FE7E4-4FCB-46FE-89B9-85D90211A0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7344B9-FE2A-D983-B580-9F14F6E12B6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5DDFA733-8360-6C1C-DF57-E48190423301}"/>
              </a:ext>
            </a:extLst>
          </p:cNvPr>
          <p:cNvSpPr>
            <a:spLocks noGrp="1"/>
          </p:cNvSpPr>
          <p:nvPr>
            <p:ph type="sldNum" sz="quarter" idx="5"/>
          </p:nvPr>
        </p:nvSpPr>
        <p:spPr/>
        <p:txBody>
          <a:bodyPr/>
          <a:lstStyle/>
          <a:p>
            <a:fld id="{80DC0345-B338-A042-820F-43F799424BD3}" type="slidenum">
              <a:rPr lang="en-ES" smtClean="0"/>
              <a:t>19</a:t>
            </a:fld>
            <a:endParaRPr lang="en-ES"/>
          </a:p>
        </p:txBody>
      </p:sp>
    </p:spTree>
    <p:extLst>
      <p:ext uri="{BB962C8B-B14F-4D97-AF65-F5344CB8AC3E}">
        <p14:creationId xmlns:p14="http://schemas.microsoft.com/office/powerpoint/2010/main" val="34892418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0DC0345-B338-A042-820F-43F799424BD3}" type="slidenum">
              <a:rPr lang="en-ES" smtClean="0"/>
              <a:t>20</a:t>
            </a:fld>
            <a:endParaRPr lang="en-ES"/>
          </a:p>
        </p:txBody>
      </p:sp>
    </p:spTree>
    <p:extLst>
      <p:ext uri="{BB962C8B-B14F-4D97-AF65-F5344CB8AC3E}">
        <p14:creationId xmlns:p14="http://schemas.microsoft.com/office/powerpoint/2010/main" val="3141456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0DC0345-B338-A042-820F-43F799424BD3}" type="slidenum">
              <a:rPr lang="en-ES" smtClean="0"/>
              <a:t>22</a:t>
            </a:fld>
            <a:endParaRPr lang="en-ES"/>
          </a:p>
        </p:txBody>
      </p:sp>
    </p:spTree>
    <p:extLst>
      <p:ext uri="{BB962C8B-B14F-4D97-AF65-F5344CB8AC3E}">
        <p14:creationId xmlns:p14="http://schemas.microsoft.com/office/powerpoint/2010/main" val="20673526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5A795-2F28-F026-F73C-03DC50810B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670F70-B29B-FDEC-F89F-CAD72DC8BE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40B5EE-F7C6-E6D2-1E30-62CBB1E7C30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C383EA4-BEB8-BE69-C1D1-86106DA07C5B}"/>
              </a:ext>
            </a:extLst>
          </p:cNvPr>
          <p:cNvSpPr>
            <a:spLocks noGrp="1"/>
          </p:cNvSpPr>
          <p:nvPr>
            <p:ph type="sldNum" sz="quarter" idx="5"/>
          </p:nvPr>
        </p:nvSpPr>
        <p:spPr/>
        <p:txBody>
          <a:bodyPr/>
          <a:lstStyle/>
          <a:p>
            <a:fld id="{80DC0345-B338-A042-820F-43F799424BD3}" type="slidenum">
              <a:rPr lang="en-ES" smtClean="0"/>
              <a:t>23</a:t>
            </a:fld>
            <a:endParaRPr lang="en-ES"/>
          </a:p>
        </p:txBody>
      </p:sp>
    </p:spTree>
    <p:extLst>
      <p:ext uri="{BB962C8B-B14F-4D97-AF65-F5344CB8AC3E}">
        <p14:creationId xmlns:p14="http://schemas.microsoft.com/office/powerpoint/2010/main" val="468887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0DC0345-B338-A042-820F-43F799424BD3}" type="slidenum">
              <a:rPr lang="en-ES" smtClean="0"/>
              <a:t>2</a:t>
            </a:fld>
            <a:endParaRPr lang="en-ES"/>
          </a:p>
        </p:txBody>
      </p:sp>
    </p:spTree>
    <p:extLst>
      <p:ext uri="{BB962C8B-B14F-4D97-AF65-F5344CB8AC3E}">
        <p14:creationId xmlns:p14="http://schemas.microsoft.com/office/powerpoint/2010/main" val="13559818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0DC0345-B338-A042-820F-43F799424BD3}" type="slidenum">
              <a:rPr lang="en-ES" smtClean="0"/>
              <a:t>25</a:t>
            </a:fld>
            <a:endParaRPr lang="en-ES"/>
          </a:p>
        </p:txBody>
      </p:sp>
    </p:spTree>
    <p:extLst>
      <p:ext uri="{BB962C8B-B14F-4D97-AF65-F5344CB8AC3E}">
        <p14:creationId xmlns:p14="http://schemas.microsoft.com/office/powerpoint/2010/main" val="874106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E97A3-8FFE-07D5-2C96-3051FAD5DA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CFE7A2-A737-A77F-B7AE-F4BB700949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93A432-E2DB-66B2-535E-DCD9CB60EC6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65DF471-D21B-360E-D9AE-888BF931F287}"/>
              </a:ext>
            </a:extLst>
          </p:cNvPr>
          <p:cNvSpPr>
            <a:spLocks noGrp="1"/>
          </p:cNvSpPr>
          <p:nvPr>
            <p:ph type="sldNum" sz="quarter" idx="5"/>
          </p:nvPr>
        </p:nvSpPr>
        <p:spPr/>
        <p:txBody>
          <a:bodyPr/>
          <a:lstStyle/>
          <a:p>
            <a:fld id="{80DC0345-B338-A042-820F-43F799424BD3}" type="slidenum">
              <a:rPr lang="en-ES" smtClean="0"/>
              <a:t>28</a:t>
            </a:fld>
            <a:endParaRPr lang="en-ES"/>
          </a:p>
        </p:txBody>
      </p:sp>
    </p:spTree>
    <p:extLst>
      <p:ext uri="{BB962C8B-B14F-4D97-AF65-F5344CB8AC3E}">
        <p14:creationId xmlns:p14="http://schemas.microsoft.com/office/powerpoint/2010/main" val="9835496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0DC0345-B338-A042-820F-43F799424BD3}" type="slidenum">
              <a:rPr lang="en-ES" smtClean="0"/>
              <a:t>29</a:t>
            </a:fld>
            <a:endParaRPr lang="en-ES"/>
          </a:p>
        </p:txBody>
      </p:sp>
    </p:spTree>
    <p:extLst>
      <p:ext uri="{BB962C8B-B14F-4D97-AF65-F5344CB8AC3E}">
        <p14:creationId xmlns:p14="http://schemas.microsoft.com/office/powerpoint/2010/main" val="29976819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0DC0345-B338-A042-820F-43F799424BD3}" type="slidenum">
              <a:rPr lang="en-ES" smtClean="0"/>
              <a:t>30</a:t>
            </a:fld>
            <a:endParaRPr lang="en-ES"/>
          </a:p>
        </p:txBody>
      </p:sp>
    </p:spTree>
    <p:extLst>
      <p:ext uri="{BB962C8B-B14F-4D97-AF65-F5344CB8AC3E}">
        <p14:creationId xmlns:p14="http://schemas.microsoft.com/office/powerpoint/2010/main" val="39612949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0C718C-B34B-56E7-C8BF-8C2BC2E9EB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C900E1-6C61-62B6-056B-F4886663B4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DB1C5C-52E2-943D-3C06-FDA2E291025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3711C40-1969-9D8C-60CE-18A63CD2B613}"/>
              </a:ext>
            </a:extLst>
          </p:cNvPr>
          <p:cNvSpPr>
            <a:spLocks noGrp="1"/>
          </p:cNvSpPr>
          <p:nvPr>
            <p:ph type="sldNum" sz="quarter" idx="5"/>
          </p:nvPr>
        </p:nvSpPr>
        <p:spPr/>
        <p:txBody>
          <a:bodyPr/>
          <a:lstStyle/>
          <a:p>
            <a:fld id="{80DC0345-B338-A042-820F-43F799424BD3}" type="slidenum">
              <a:rPr lang="en-ES" smtClean="0"/>
              <a:t>31</a:t>
            </a:fld>
            <a:endParaRPr lang="en-ES"/>
          </a:p>
        </p:txBody>
      </p:sp>
    </p:spTree>
    <p:extLst>
      <p:ext uri="{BB962C8B-B14F-4D97-AF65-F5344CB8AC3E}">
        <p14:creationId xmlns:p14="http://schemas.microsoft.com/office/powerpoint/2010/main" val="3330643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0DC0345-B338-A042-820F-43F799424BD3}" type="slidenum">
              <a:rPr lang="en-ES" smtClean="0"/>
              <a:t>32</a:t>
            </a:fld>
            <a:endParaRPr lang="en-ES"/>
          </a:p>
        </p:txBody>
      </p:sp>
    </p:spTree>
    <p:extLst>
      <p:ext uri="{BB962C8B-B14F-4D97-AF65-F5344CB8AC3E}">
        <p14:creationId xmlns:p14="http://schemas.microsoft.com/office/powerpoint/2010/main" val="3782583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0DC0345-B338-A042-820F-43F799424BD3}" type="slidenum">
              <a:rPr lang="en-ES" smtClean="0"/>
              <a:t>3</a:t>
            </a:fld>
            <a:endParaRPr lang="en-ES"/>
          </a:p>
        </p:txBody>
      </p:sp>
    </p:spTree>
    <p:extLst>
      <p:ext uri="{BB962C8B-B14F-4D97-AF65-F5344CB8AC3E}">
        <p14:creationId xmlns:p14="http://schemas.microsoft.com/office/powerpoint/2010/main" val="1719121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80DC0345-B338-A042-820F-43F799424BD3}" type="slidenum">
              <a:rPr lang="en-ES" smtClean="0"/>
              <a:t>5</a:t>
            </a:fld>
            <a:endParaRPr lang="en-ES"/>
          </a:p>
        </p:txBody>
      </p:sp>
    </p:spTree>
    <p:extLst>
      <p:ext uri="{BB962C8B-B14F-4D97-AF65-F5344CB8AC3E}">
        <p14:creationId xmlns:p14="http://schemas.microsoft.com/office/powerpoint/2010/main" val="4257851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03573-337D-C499-817B-9382C0655D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5303B4-98F0-85E5-F7B0-566E1E0229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CFF10F-9C16-DC82-704F-DCD9A3A77A6C}"/>
              </a:ext>
            </a:extLst>
          </p:cNvPr>
          <p:cNvSpPr>
            <a:spLocks noGrp="1"/>
          </p:cNvSpPr>
          <p:nvPr>
            <p:ph type="body" idx="1"/>
          </p:nvPr>
        </p:nvSpPr>
        <p:spPr/>
        <p:txBody>
          <a:bodyPr/>
          <a:lstStyle/>
          <a:p>
            <a:pPr marL="0" indent="0">
              <a:buNone/>
            </a:pPr>
            <a:endParaRPr lang="en-GB" dirty="0"/>
          </a:p>
        </p:txBody>
      </p:sp>
      <p:sp>
        <p:nvSpPr>
          <p:cNvPr id="4" name="Slide Number Placeholder 3">
            <a:extLst>
              <a:ext uri="{FF2B5EF4-FFF2-40B4-BE49-F238E27FC236}">
                <a16:creationId xmlns:a16="http://schemas.microsoft.com/office/drawing/2014/main" id="{E2FBE4C9-DBC9-6631-C599-34A7E8C274AF}"/>
              </a:ext>
            </a:extLst>
          </p:cNvPr>
          <p:cNvSpPr>
            <a:spLocks noGrp="1"/>
          </p:cNvSpPr>
          <p:nvPr>
            <p:ph type="sldNum" sz="quarter" idx="5"/>
          </p:nvPr>
        </p:nvSpPr>
        <p:spPr/>
        <p:txBody>
          <a:bodyPr/>
          <a:lstStyle/>
          <a:p>
            <a:fld id="{80DC0345-B338-A042-820F-43F799424BD3}" type="slidenum">
              <a:rPr lang="en-ES" smtClean="0"/>
              <a:t>6</a:t>
            </a:fld>
            <a:endParaRPr lang="en-ES"/>
          </a:p>
        </p:txBody>
      </p:sp>
    </p:spTree>
    <p:extLst>
      <p:ext uri="{BB962C8B-B14F-4D97-AF65-F5344CB8AC3E}">
        <p14:creationId xmlns:p14="http://schemas.microsoft.com/office/powerpoint/2010/main" val="2026406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0DC0345-B338-A042-820F-43F799424BD3}" type="slidenum">
              <a:rPr lang="en-ES" smtClean="0"/>
              <a:t>8</a:t>
            </a:fld>
            <a:endParaRPr lang="en-ES"/>
          </a:p>
        </p:txBody>
      </p:sp>
    </p:spTree>
    <p:extLst>
      <p:ext uri="{BB962C8B-B14F-4D97-AF65-F5344CB8AC3E}">
        <p14:creationId xmlns:p14="http://schemas.microsoft.com/office/powerpoint/2010/main" val="3385213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0DC0345-B338-A042-820F-43F799424BD3}" type="slidenum">
              <a:rPr lang="en-ES" smtClean="0"/>
              <a:t>9</a:t>
            </a:fld>
            <a:endParaRPr lang="en-ES"/>
          </a:p>
        </p:txBody>
      </p:sp>
    </p:spTree>
    <p:extLst>
      <p:ext uri="{BB962C8B-B14F-4D97-AF65-F5344CB8AC3E}">
        <p14:creationId xmlns:p14="http://schemas.microsoft.com/office/powerpoint/2010/main" val="3195393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334ED-6467-11F3-951D-F55C4B5B1C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870077-45CA-1142-80A3-7BE439EE39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A47F89-9554-EFC0-2565-E2A34E64D77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3AB2F8D-C665-1D88-D478-B65AF0004017}"/>
              </a:ext>
            </a:extLst>
          </p:cNvPr>
          <p:cNvSpPr>
            <a:spLocks noGrp="1"/>
          </p:cNvSpPr>
          <p:nvPr>
            <p:ph type="sldNum" sz="quarter" idx="5"/>
          </p:nvPr>
        </p:nvSpPr>
        <p:spPr/>
        <p:txBody>
          <a:bodyPr/>
          <a:lstStyle/>
          <a:p>
            <a:fld id="{80DC0345-B338-A042-820F-43F799424BD3}" type="slidenum">
              <a:rPr lang="en-ES" smtClean="0"/>
              <a:t>10</a:t>
            </a:fld>
            <a:endParaRPr lang="en-ES"/>
          </a:p>
        </p:txBody>
      </p:sp>
    </p:spTree>
    <p:extLst>
      <p:ext uri="{BB962C8B-B14F-4D97-AF65-F5344CB8AC3E}">
        <p14:creationId xmlns:p14="http://schemas.microsoft.com/office/powerpoint/2010/main" val="1961580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5EA002-90EF-746D-DD91-DEB2D94298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EB6B0F-5BF9-76D0-404B-648C9CBC17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39B017-B43C-29B0-0549-572A261448B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06DE42A-C77D-EA55-4FD9-C349546BF9ED}"/>
              </a:ext>
            </a:extLst>
          </p:cNvPr>
          <p:cNvSpPr>
            <a:spLocks noGrp="1"/>
          </p:cNvSpPr>
          <p:nvPr>
            <p:ph type="sldNum" sz="quarter" idx="5"/>
          </p:nvPr>
        </p:nvSpPr>
        <p:spPr/>
        <p:txBody>
          <a:bodyPr/>
          <a:lstStyle/>
          <a:p>
            <a:fld id="{80DC0345-B338-A042-820F-43F799424BD3}" type="slidenum">
              <a:rPr lang="en-ES" smtClean="0"/>
              <a:t>11</a:t>
            </a:fld>
            <a:endParaRPr lang="en-ES"/>
          </a:p>
        </p:txBody>
      </p:sp>
    </p:spTree>
    <p:extLst>
      <p:ext uri="{BB962C8B-B14F-4D97-AF65-F5344CB8AC3E}">
        <p14:creationId xmlns:p14="http://schemas.microsoft.com/office/powerpoint/2010/main" val="29441805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66AB34E-BDB2-7CE6-4666-454623F111C1}"/>
              </a:ext>
            </a:extLst>
          </p:cNvPr>
          <p:cNvPicPr>
            <a:picLocks noChangeAspect="1"/>
          </p:cNvPicPr>
          <p:nvPr userDrawn="1"/>
        </p:nvPicPr>
        <p:blipFill>
          <a:blip r:embed="rId2"/>
          <a:stretch>
            <a:fillRect/>
          </a:stretch>
        </p:blipFill>
        <p:spPr>
          <a:xfrm>
            <a:off x="0" y="0"/>
            <a:ext cx="12192000" cy="5448300"/>
          </a:xfrm>
          <a:prstGeom prst="rect">
            <a:avLst/>
          </a:prstGeom>
        </p:spPr>
      </p:pic>
      <p:pic>
        <p:nvPicPr>
          <p:cNvPr id="4" name="Picture 3">
            <a:extLst>
              <a:ext uri="{FF2B5EF4-FFF2-40B4-BE49-F238E27FC236}">
                <a16:creationId xmlns:a16="http://schemas.microsoft.com/office/drawing/2014/main" id="{073DFEF2-5A20-935F-3489-A692DBBF393F}"/>
              </a:ext>
            </a:extLst>
          </p:cNvPr>
          <p:cNvPicPr>
            <a:picLocks noChangeAspect="1"/>
          </p:cNvPicPr>
          <p:nvPr userDrawn="1"/>
        </p:nvPicPr>
        <p:blipFill>
          <a:blip r:embed="rId3"/>
          <a:stretch>
            <a:fillRect/>
          </a:stretch>
        </p:blipFill>
        <p:spPr>
          <a:xfrm>
            <a:off x="9724767" y="5458927"/>
            <a:ext cx="2144069" cy="1132716"/>
          </a:xfrm>
          <a:prstGeom prst="rect">
            <a:avLst/>
          </a:prstGeom>
        </p:spPr>
      </p:pic>
      <p:sp>
        <p:nvSpPr>
          <p:cNvPr id="11" name="Rectangle 10">
            <a:extLst>
              <a:ext uri="{FF2B5EF4-FFF2-40B4-BE49-F238E27FC236}">
                <a16:creationId xmlns:a16="http://schemas.microsoft.com/office/drawing/2014/main" id="{3B155A42-D247-2B92-DB95-A74528A40FC1}"/>
              </a:ext>
            </a:extLst>
          </p:cNvPr>
          <p:cNvSpPr/>
          <p:nvPr userDrawn="1"/>
        </p:nvSpPr>
        <p:spPr>
          <a:xfrm>
            <a:off x="533743" y="1705232"/>
            <a:ext cx="96452" cy="4090087"/>
          </a:xfrm>
          <a:prstGeom prst="rect">
            <a:avLst/>
          </a:prstGeom>
          <a:solidFill>
            <a:srgbClr val="E5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prstClr val="white"/>
              </a:solidFill>
              <a:effectLst/>
              <a:uLnTx/>
              <a:uFillTx/>
              <a:latin typeface="Open Sans"/>
              <a:ea typeface="+mn-ea"/>
              <a:cs typeface="+mn-cs"/>
            </a:endParaRPr>
          </a:p>
        </p:txBody>
      </p:sp>
      <p:pic>
        <p:nvPicPr>
          <p:cNvPr id="12" name="Picture 11">
            <a:extLst>
              <a:ext uri="{FF2B5EF4-FFF2-40B4-BE49-F238E27FC236}">
                <a16:creationId xmlns:a16="http://schemas.microsoft.com/office/drawing/2014/main" id="{3432F643-A95D-975F-A4A6-CC9B30653306}"/>
              </a:ext>
            </a:extLst>
          </p:cNvPr>
          <p:cNvPicPr>
            <a:picLocks noChangeAspect="1"/>
          </p:cNvPicPr>
          <p:nvPr userDrawn="1"/>
        </p:nvPicPr>
        <p:blipFill>
          <a:blip r:embed="rId4"/>
          <a:stretch>
            <a:fillRect/>
          </a:stretch>
        </p:blipFill>
        <p:spPr>
          <a:xfrm>
            <a:off x="533743" y="523789"/>
            <a:ext cx="3998500" cy="622334"/>
          </a:xfrm>
          <a:prstGeom prst="rect">
            <a:avLst/>
          </a:prstGeom>
        </p:spPr>
      </p:pic>
    </p:spTree>
    <p:extLst>
      <p:ext uri="{BB962C8B-B14F-4D97-AF65-F5344CB8AC3E}">
        <p14:creationId xmlns:p14="http://schemas.microsoft.com/office/powerpoint/2010/main" val="3483918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37600" y="6356353"/>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0534E-8782-40B0-881E-6E781E94C4E1}" type="slidenum">
              <a:rPr kumimoji="0" lang="en-GB" sz="1200" b="0" i="0" u="none" strike="noStrike" kern="1200" cap="none" spc="0" normalizeH="0" baseline="0" noProof="0" smtClean="0">
                <a:ln>
                  <a:noFill/>
                </a:ln>
                <a:solidFill>
                  <a:prstClr val="black">
                    <a:tint val="75000"/>
                  </a:prstClr>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Open Sans"/>
              <a:ea typeface="+mn-ea"/>
              <a:cs typeface="+mn-cs"/>
            </a:endParaRPr>
          </a:p>
        </p:txBody>
      </p:sp>
      <p:pic>
        <p:nvPicPr>
          <p:cNvPr id="4" name="Picture 3">
            <a:extLst>
              <a:ext uri="{FF2B5EF4-FFF2-40B4-BE49-F238E27FC236}">
                <a16:creationId xmlns:a16="http://schemas.microsoft.com/office/drawing/2014/main" id="{27CCFB74-96B9-F114-B9E6-F67CB537D5A9}"/>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894135" y="5867124"/>
            <a:ext cx="3201504" cy="497076"/>
          </a:xfrm>
          <a:prstGeom prst="rect">
            <a:avLst/>
          </a:prstGeom>
        </p:spPr>
      </p:pic>
      <p:sp>
        <p:nvSpPr>
          <p:cNvPr id="5" name="Rectangle 4">
            <a:extLst>
              <a:ext uri="{FF2B5EF4-FFF2-40B4-BE49-F238E27FC236}">
                <a16:creationId xmlns:a16="http://schemas.microsoft.com/office/drawing/2014/main" id="{EB0F1D79-08DD-AEC0-2F8C-CC2E509BCC70}"/>
              </a:ext>
            </a:extLst>
          </p:cNvPr>
          <p:cNvSpPr>
            <a:spLocks noGrp="1" noRot="1" noMove="1" noResize="1" noEditPoints="1" noAdjustHandles="1" noChangeArrowheads="1" noChangeShapeType="1"/>
          </p:cNvSpPr>
          <p:nvPr userDrawn="1"/>
        </p:nvSpPr>
        <p:spPr>
          <a:xfrm>
            <a:off x="520994" y="631807"/>
            <a:ext cx="84865" cy="5732394"/>
          </a:xfrm>
          <a:prstGeom prst="rect">
            <a:avLst/>
          </a:prstGeom>
          <a:solidFill>
            <a:srgbClr val="E5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prstClr val="white"/>
              </a:solidFill>
              <a:effectLst/>
              <a:uLnTx/>
              <a:uFillTx/>
              <a:latin typeface="Open Sans"/>
              <a:ea typeface="+mn-ea"/>
              <a:cs typeface="+mn-cs"/>
            </a:endParaRPr>
          </a:p>
        </p:txBody>
      </p:sp>
      <p:sp>
        <p:nvSpPr>
          <p:cNvPr id="9" name="Title 1">
            <a:extLst>
              <a:ext uri="{FF2B5EF4-FFF2-40B4-BE49-F238E27FC236}">
                <a16:creationId xmlns:a16="http://schemas.microsoft.com/office/drawing/2014/main" id="{244F3BD2-3373-11E2-05C1-299492396AD6}"/>
              </a:ext>
            </a:extLst>
          </p:cNvPr>
          <p:cNvSpPr>
            <a:spLocks noGrp="1"/>
          </p:cNvSpPr>
          <p:nvPr>
            <p:ph type="title" hasCustomPrompt="1"/>
          </p:nvPr>
        </p:nvSpPr>
        <p:spPr>
          <a:xfrm>
            <a:off x="785190" y="274636"/>
            <a:ext cx="3310449" cy="2487613"/>
          </a:xfrm>
          <a:prstGeom prst="rect">
            <a:avLst/>
          </a:prstGeom>
        </p:spPr>
        <p:txBody>
          <a:bodyPr/>
          <a:lstStyle>
            <a:lvl1pPr algn="l">
              <a:defRPr b="1">
                <a:latin typeface="Arial" panose="020B0604020202020204" pitchFamily="34" charset="0"/>
                <a:cs typeface="Arial" panose="020B0604020202020204" pitchFamily="34" charset="0"/>
              </a:defRPr>
            </a:lvl1pPr>
          </a:lstStyle>
          <a:p>
            <a:r>
              <a:rPr lang="en-GB" sz="4400" b="1">
                <a:solidFill>
                  <a:srgbClr val="0A2E25"/>
                </a:solidFill>
                <a:latin typeface="Arial" panose="020B0604020202020204" pitchFamily="34" charset="0"/>
                <a:cs typeface="Arial" panose="020B0604020202020204" pitchFamily="34" charset="0"/>
              </a:rPr>
              <a:t>Title</a:t>
            </a:r>
            <a:br>
              <a:rPr lang="en-GB" sz="4400" b="1">
                <a:solidFill>
                  <a:srgbClr val="0A2E25"/>
                </a:solidFill>
                <a:latin typeface="Arial" panose="020B0604020202020204" pitchFamily="34" charset="0"/>
                <a:cs typeface="Arial" panose="020B0604020202020204" pitchFamily="34" charset="0"/>
              </a:rPr>
            </a:br>
            <a:r>
              <a:rPr lang="en-GB" sz="4400" b="1">
                <a:solidFill>
                  <a:srgbClr val="0A2E25"/>
                </a:solidFill>
                <a:latin typeface="Arial" panose="020B0604020202020204" pitchFamily="34" charset="0"/>
                <a:cs typeface="Arial" panose="020B0604020202020204" pitchFamily="34" charset="0"/>
              </a:rPr>
              <a:t>goes</a:t>
            </a:r>
            <a:br>
              <a:rPr lang="en-GB" sz="4400" b="1">
                <a:solidFill>
                  <a:srgbClr val="0A2E25"/>
                </a:solidFill>
                <a:latin typeface="Arial" panose="020B0604020202020204" pitchFamily="34" charset="0"/>
                <a:cs typeface="Arial" panose="020B0604020202020204" pitchFamily="34" charset="0"/>
              </a:rPr>
            </a:br>
            <a:r>
              <a:rPr lang="en-GB" sz="4400" b="1">
                <a:solidFill>
                  <a:srgbClr val="0A2E25"/>
                </a:solidFill>
                <a:latin typeface="Arial" panose="020B0604020202020204" pitchFamily="34" charset="0"/>
                <a:cs typeface="Arial" panose="020B0604020202020204" pitchFamily="34" charset="0"/>
              </a:rPr>
              <a:t>here</a:t>
            </a:r>
          </a:p>
        </p:txBody>
      </p:sp>
      <p:sp>
        <p:nvSpPr>
          <p:cNvPr id="10" name="Content Placeholder 2">
            <a:extLst>
              <a:ext uri="{FF2B5EF4-FFF2-40B4-BE49-F238E27FC236}">
                <a16:creationId xmlns:a16="http://schemas.microsoft.com/office/drawing/2014/main" id="{9B927754-C23E-E84C-C63B-6D89C38A4F59}"/>
              </a:ext>
            </a:extLst>
          </p:cNvPr>
          <p:cNvSpPr>
            <a:spLocks noGrp="1"/>
          </p:cNvSpPr>
          <p:nvPr>
            <p:ph idx="1" hasCustomPrompt="1"/>
          </p:nvPr>
        </p:nvSpPr>
        <p:spPr>
          <a:xfrm>
            <a:off x="5428389" y="631807"/>
            <a:ext cx="6154011" cy="5217326"/>
          </a:xfrm>
          <a:prstGeom prst="rect">
            <a:avLst/>
          </a:prstGeom>
        </p:spPr>
        <p:txBody>
          <a:bodyPr/>
          <a:lstStyle>
            <a:lvl1pPr marL="342900" indent="-342900">
              <a:lnSpc>
                <a:spcPct val="110000"/>
              </a:lnSpc>
              <a:buClr>
                <a:srgbClr val="E42026"/>
              </a:buClr>
              <a:buFont typeface="Wingdings" pitchFamily="2" charset="2"/>
              <a:buChar char="§"/>
              <a:defRPr>
                <a:latin typeface="Arial" panose="020B0604020202020204" pitchFamily="34" charset="0"/>
                <a:cs typeface="Arial" panose="020B0604020202020204" pitchFamily="34" charset="0"/>
              </a:defRPr>
            </a:lvl1pPr>
            <a:lvl2pPr marL="742950" indent="-285750">
              <a:lnSpc>
                <a:spcPct val="110000"/>
              </a:lnSpc>
              <a:buClr>
                <a:srgbClr val="E42026"/>
              </a:buClr>
              <a:buSzPct val="50000"/>
              <a:buFont typeface="Wingdings" pitchFamily="2" charset="2"/>
              <a:buChar char="q"/>
              <a:defRPr>
                <a:latin typeface="Arial" panose="020B0604020202020204" pitchFamily="34" charset="0"/>
                <a:cs typeface="Arial" panose="020B0604020202020204" pitchFamily="34" charset="0"/>
              </a:defRPr>
            </a:lvl2pPr>
            <a:lvl3pPr marL="1143000" indent="-228600">
              <a:lnSpc>
                <a:spcPct val="110000"/>
              </a:lnSpc>
              <a:buClr>
                <a:srgbClr val="E42026"/>
              </a:buClr>
              <a:buSzPct val="50000"/>
              <a:buFont typeface="Wingdings" pitchFamily="2" charset="2"/>
              <a:buChar char="q"/>
              <a:defRPr>
                <a:latin typeface="Arial" panose="020B0604020202020204" pitchFamily="34" charset="0"/>
                <a:cs typeface="Arial" panose="020B0604020202020204" pitchFamily="34" charset="0"/>
              </a:defRPr>
            </a:lvl3pPr>
            <a:lvl4pPr marL="1600200" indent="-228600">
              <a:lnSpc>
                <a:spcPct val="110000"/>
              </a:lnSpc>
              <a:buClr>
                <a:srgbClr val="E42026"/>
              </a:buClr>
              <a:buSzPct val="50000"/>
              <a:buFont typeface="Wingdings" pitchFamily="2" charset="2"/>
              <a:buChar char="q"/>
              <a:defRPr>
                <a:latin typeface="Arial" panose="020B0604020202020204" pitchFamily="34" charset="0"/>
                <a:cs typeface="Arial" panose="020B0604020202020204" pitchFamily="34" charset="0"/>
              </a:defRPr>
            </a:lvl4pPr>
            <a:lvl5pPr marL="2057400" indent="-228600">
              <a:lnSpc>
                <a:spcPct val="110000"/>
              </a:lnSpc>
              <a:buClr>
                <a:srgbClr val="E42026"/>
              </a:buClr>
              <a:buSzPct val="50000"/>
              <a:buFont typeface="Wingdings" pitchFamily="2" charset="2"/>
              <a:buChar char="q"/>
              <a:defRPr>
                <a:latin typeface="Arial" panose="020B0604020202020204" pitchFamily="34" charset="0"/>
                <a:cs typeface="Arial" panose="020B0604020202020204" pitchFamily="34" charset="0"/>
              </a:defRPr>
            </a:lvl5pPr>
          </a:lstStyle>
          <a:p>
            <a:pPr lvl="0"/>
            <a:r>
              <a:rPr lang="en-US"/>
              <a:t>Content</a:t>
            </a:r>
          </a:p>
          <a:p>
            <a:pPr lvl="1"/>
            <a:r>
              <a:rPr lang="en-US"/>
              <a:t>Sub Content</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3737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vider">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7C81EA4-A939-5D97-DC99-6ABAF9F0CA8D}"/>
              </a:ext>
            </a:extLst>
          </p:cNvPr>
          <p:cNvPicPr>
            <a:picLocks noChangeAspect="1"/>
          </p:cNvPicPr>
          <p:nvPr userDrawn="1"/>
        </p:nvPicPr>
        <p:blipFill>
          <a:blip r:embed="rId2"/>
          <a:stretch>
            <a:fillRect/>
          </a:stretch>
        </p:blipFill>
        <p:spPr>
          <a:xfrm>
            <a:off x="0" y="0"/>
            <a:ext cx="12192000" cy="5448300"/>
          </a:xfrm>
          <a:prstGeom prst="rect">
            <a:avLst/>
          </a:prstGeom>
        </p:spPr>
      </p:pic>
      <p:pic>
        <p:nvPicPr>
          <p:cNvPr id="14" name="Picture 13">
            <a:extLst>
              <a:ext uri="{FF2B5EF4-FFF2-40B4-BE49-F238E27FC236}">
                <a16:creationId xmlns:a16="http://schemas.microsoft.com/office/drawing/2014/main" id="{64F025A5-E78C-4517-CFE2-B6DD944F7843}"/>
              </a:ext>
            </a:extLst>
          </p:cNvPr>
          <p:cNvPicPr>
            <a:picLocks noChangeAspect="1"/>
          </p:cNvPicPr>
          <p:nvPr userDrawn="1"/>
        </p:nvPicPr>
        <p:blipFill>
          <a:blip r:embed="rId3"/>
          <a:stretch>
            <a:fillRect/>
          </a:stretch>
        </p:blipFill>
        <p:spPr>
          <a:xfrm>
            <a:off x="533743" y="523789"/>
            <a:ext cx="3998500" cy="622334"/>
          </a:xfrm>
          <a:prstGeom prst="rect">
            <a:avLst/>
          </a:prstGeom>
        </p:spPr>
      </p:pic>
      <p:sp>
        <p:nvSpPr>
          <p:cNvPr id="16" name="Rectangle 15">
            <a:extLst>
              <a:ext uri="{FF2B5EF4-FFF2-40B4-BE49-F238E27FC236}">
                <a16:creationId xmlns:a16="http://schemas.microsoft.com/office/drawing/2014/main" id="{DCC0384B-041B-7A4C-0131-8A8D3D545DE2}"/>
              </a:ext>
            </a:extLst>
          </p:cNvPr>
          <p:cNvSpPr/>
          <p:nvPr userDrawn="1"/>
        </p:nvSpPr>
        <p:spPr>
          <a:xfrm>
            <a:off x="533743" y="1705232"/>
            <a:ext cx="96452" cy="4090087"/>
          </a:xfrm>
          <a:prstGeom prst="rect">
            <a:avLst/>
          </a:prstGeom>
          <a:solidFill>
            <a:srgbClr val="E5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prstClr val="white"/>
              </a:solidFill>
              <a:effectLst/>
              <a:uLnTx/>
              <a:uFillTx/>
              <a:latin typeface="Open Sans"/>
              <a:ea typeface="+mn-ea"/>
              <a:cs typeface="+mn-cs"/>
            </a:endParaRPr>
          </a:p>
        </p:txBody>
      </p:sp>
    </p:spTree>
    <p:extLst>
      <p:ext uri="{BB962C8B-B14F-4D97-AF65-F5344CB8AC3E}">
        <p14:creationId xmlns:p14="http://schemas.microsoft.com/office/powerpoint/2010/main" val="2298624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85190" y="274638"/>
            <a:ext cx="10797209" cy="1143000"/>
          </a:xfrm>
          <a:prstGeom prst="rect">
            <a:avLst/>
          </a:prstGeom>
        </p:spPr>
        <p:txBody>
          <a:bodyPr/>
          <a:lstStyle>
            <a:lvl1pPr algn="l">
              <a:defRPr b="1">
                <a:latin typeface="Arial" panose="020B0604020202020204" pitchFamily="34" charset="0"/>
                <a:cs typeface="Arial" panose="020B0604020202020204" pitchFamily="34" charset="0"/>
              </a:defRPr>
            </a:lvl1pPr>
          </a:lstStyle>
          <a:p>
            <a:r>
              <a:rPr lang="en-US"/>
              <a:t>Title</a:t>
            </a:r>
            <a:endParaRPr lang="en-GB"/>
          </a:p>
        </p:txBody>
      </p:sp>
      <p:sp>
        <p:nvSpPr>
          <p:cNvPr id="3" name="Content Placeholder 2"/>
          <p:cNvSpPr>
            <a:spLocks noGrp="1"/>
          </p:cNvSpPr>
          <p:nvPr>
            <p:ph idx="1" hasCustomPrompt="1"/>
          </p:nvPr>
        </p:nvSpPr>
        <p:spPr>
          <a:xfrm>
            <a:off x="785190" y="1600204"/>
            <a:ext cx="10797210" cy="4029072"/>
          </a:xfrm>
          <a:prstGeom prst="rect">
            <a:avLst/>
          </a:prstGeom>
        </p:spPr>
        <p:txBody>
          <a:bodyPr/>
          <a:lstStyle>
            <a:lvl1pPr marL="342900" indent="-342900">
              <a:lnSpc>
                <a:spcPct val="110000"/>
              </a:lnSpc>
              <a:buClr>
                <a:srgbClr val="E42026"/>
              </a:buClr>
              <a:buFont typeface="Wingdings" pitchFamily="2" charset="2"/>
              <a:buChar char="§"/>
              <a:defRPr>
                <a:latin typeface="Arial" panose="020B0604020202020204" pitchFamily="34" charset="0"/>
                <a:cs typeface="Arial" panose="020B0604020202020204" pitchFamily="34" charset="0"/>
              </a:defRPr>
            </a:lvl1pPr>
            <a:lvl2pPr marL="742950" indent="-285750">
              <a:lnSpc>
                <a:spcPct val="110000"/>
              </a:lnSpc>
              <a:buClr>
                <a:srgbClr val="E42026"/>
              </a:buClr>
              <a:buSzPct val="50000"/>
              <a:buFont typeface="Wingdings" pitchFamily="2" charset="2"/>
              <a:buChar char="q"/>
              <a:defRPr>
                <a:latin typeface="Arial" panose="020B0604020202020204" pitchFamily="34" charset="0"/>
                <a:cs typeface="Arial" panose="020B0604020202020204" pitchFamily="34" charset="0"/>
              </a:defRPr>
            </a:lvl2pPr>
            <a:lvl3pPr marL="1143000" indent="-228600">
              <a:lnSpc>
                <a:spcPct val="110000"/>
              </a:lnSpc>
              <a:buClr>
                <a:srgbClr val="E42026"/>
              </a:buClr>
              <a:buSzPct val="50000"/>
              <a:buFont typeface="Wingdings" pitchFamily="2" charset="2"/>
              <a:buChar char="q"/>
              <a:defRPr>
                <a:latin typeface="Arial" panose="020B0604020202020204" pitchFamily="34" charset="0"/>
                <a:cs typeface="Arial" panose="020B0604020202020204" pitchFamily="34" charset="0"/>
              </a:defRPr>
            </a:lvl3pPr>
            <a:lvl4pPr marL="1600200" indent="-228600">
              <a:lnSpc>
                <a:spcPct val="110000"/>
              </a:lnSpc>
              <a:buClr>
                <a:srgbClr val="E42026"/>
              </a:buClr>
              <a:buSzPct val="50000"/>
              <a:buFont typeface="Wingdings" pitchFamily="2" charset="2"/>
              <a:buChar char="q"/>
              <a:defRPr>
                <a:latin typeface="Arial" panose="020B0604020202020204" pitchFamily="34" charset="0"/>
                <a:cs typeface="Arial" panose="020B0604020202020204" pitchFamily="34" charset="0"/>
              </a:defRPr>
            </a:lvl4pPr>
            <a:lvl5pPr marL="2057400" indent="-228600">
              <a:lnSpc>
                <a:spcPct val="110000"/>
              </a:lnSpc>
              <a:buClr>
                <a:srgbClr val="E42026"/>
              </a:buClr>
              <a:buSzPct val="50000"/>
              <a:buFont typeface="Wingdings" pitchFamily="2" charset="2"/>
              <a:buChar char="q"/>
              <a:defRPr>
                <a:latin typeface="Arial" panose="020B0604020202020204" pitchFamily="34" charset="0"/>
                <a:cs typeface="Arial" panose="020B0604020202020204" pitchFamily="34" charset="0"/>
              </a:defRPr>
            </a:lvl5pPr>
          </a:lstStyle>
          <a:p>
            <a:pPr lvl="0"/>
            <a:r>
              <a:rPr lang="en-US"/>
              <a:t>Content</a:t>
            </a:r>
          </a:p>
          <a:p>
            <a:pPr lvl="1"/>
            <a:r>
              <a:rPr lang="en-US"/>
              <a:t>Sub Content</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0534E-8782-40B0-881E-6E781E94C4E1}" type="slidenum">
              <a:rPr kumimoji="0" lang="en-GB" sz="1200" b="0" i="0" u="none" strike="noStrike" kern="1200" cap="none" spc="0" normalizeH="0" baseline="0" noProof="0" smtClean="0">
                <a:ln>
                  <a:noFill/>
                </a:ln>
                <a:solidFill>
                  <a:prstClr val="black">
                    <a:tint val="75000"/>
                  </a:prstClr>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Open Sans"/>
              <a:ea typeface="+mn-ea"/>
              <a:cs typeface="+mn-cs"/>
            </a:endParaRPr>
          </a:p>
        </p:txBody>
      </p:sp>
      <p:pic>
        <p:nvPicPr>
          <p:cNvPr id="4" name="Picture 3">
            <a:extLst>
              <a:ext uri="{FF2B5EF4-FFF2-40B4-BE49-F238E27FC236}">
                <a16:creationId xmlns:a16="http://schemas.microsoft.com/office/drawing/2014/main" id="{27CCFB74-96B9-F114-B9E6-F67CB537D5A9}"/>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894135" y="5867124"/>
            <a:ext cx="3201504" cy="497076"/>
          </a:xfrm>
          <a:prstGeom prst="rect">
            <a:avLst/>
          </a:prstGeom>
        </p:spPr>
      </p:pic>
      <p:sp>
        <p:nvSpPr>
          <p:cNvPr id="5" name="Rectangle 4">
            <a:extLst>
              <a:ext uri="{FF2B5EF4-FFF2-40B4-BE49-F238E27FC236}">
                <a16:creationId xmlns:a16="http://schemas.microsoft.com/office/drawing/2014/main" id="{EB0F1D79-08DD-AEC0-2F8C-CC2E509BCC70}"/>
              </a:ext>
            </a:extLst>
          </p:cNvPr>
          <p:cNvSpPr>
            <a:spLocks noGrp="1" noRot="1" noMove="1" noResize="1" noEditPoints="1" noAdjustHandles="1" noChangeArrowheads="1" noChangeShapeType="1"/>
          </p:cNvSpPr>
          <p:nvPr userDrawn="1"/>
        </p:nvSpPr>
        <p:spPr>
          <a:xfrm>
            <a:off x="520994" y="631807"/>
            <a:ext cx="84865" cy="5732394"/>
          </a:xfrm>
          <a:prstGeom prst="rect">
            <a:avLst/>
          </a:prstGeom>
          <a:solidFill>
            <a:srgbClr val="E5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prstClr val="white"/>
              </a:solidFill>
              <a:effectLst/>
              <a:uLnTx/>
              <a:uFillTx/>
              <a:latin typeface="Open Sans"/>
              <a:ea typeface="+mn-ea"/>
              <a:cs typeface="+mn-cs"/>
            </a:endParaRPr>
          </a:p>
        </p:txBody>
      </p:sp>
    </p:spTree>
    <p:extLst>
      <p:ext uri="{BB962C8B-B14F-4D97-AF65-F5344CB8AC3E}">
        <p14:creationId xmlns:p14="http://schemas.microsoft.com/office/powerpoint/2010/main" val="2336051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Final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7C81EA4-A939-5D97-DC99-6ABAF9F0CA8D}"/>
              </a:ext>
            </a:extLst>
          </p:cNvPr>
          <p:cNvPicPr>
            <a:picLocks noChangeAspect="1"/>
          </p:cNvPicPr>
          <p:nvPr userDrawn="1"/>
        </p:nvPicPr>
        <p:blipFill>
          <a:blip r:embed="rId2"/>
          <a:stretch>
            <a:fillRect/>
          </a:stretch>
        </p:blipFill>
        <p:spPr>
          <a:xfrm>
            <a:off x="0" y="0"/>
            <a:ext cx="12192000" cy="5448300"/>
          </a:xfrm>
          <a:prstGeom prst="rect">
            <a:avLst/>
          </a:prstGeom>
        </p:spPr>
      </p:pic>
      <p:pic>
        <p:nvPicPr>
          <p:cNvPr id="3" name="Picture 2">
            <a:extLst>
              <a:ext uri="{FF2B5EF4-FFF2-40B4-BE49-F238E27FC236}">
                <a16:creationId xmlns:a16="http://schemas.microsoft.com/office/drawing/2014/main" id="{FE53E0DC-AD4C-094F-278C-4053B9D7A7EF}"/>
              </a:ext>
            </a:extLst>
          </p:cNvPr>
          <p:cNvPicPr>
            <a:picLocks noChangeAspect="1"/>
          </p:cNvPicPr>
          <p:nvPr userDrawn="1"/>
        </p:nvPicPr>
        <p:blipFill>
          <a:blip r:embed="rId3"/>
          <a:stretch>
            <a:fillRect/>
          </a:stretch>
        </p:blipFill>
        <p:spPr>
          <a:xfrm>
            <a:off x="9724767" y="5458927"/>
            <a:ext cx="2144069" cy="1132716"/>
          </a:xfrm>
          <a:prstGeom prst="rect">
            <a:avLst/>
          </a:prstGeom>
        </p:spPr>
      </p:pic>
      <p:pic>
        <p:nvPicPr>
          <p:cNvPr id="11" name="Picture 10">
            <a:extLst>
              <a:ext uri="{FF2B5EF4-FFF2-40B4-BE49-F238E27FC236}">
                <a16:creationId xmlns:a16="http://schemas.microsoft.com/office/drawing/2014/main" id="{9B374EFB-B141-6CCA-E08A-2D32C6370BB0}"/>
              </a:ext>
            </a:extLst>
          </p:cNvPr>
          <p:cNvPicPr>
            <a:picLocks noChangeAspect="1"/>
          </p:cNvPicPr>
          <p:nvPr userDrawn="1"/>
        </p:nvPicPr>
        <p:blipFill>
          <a:blip r:embed="rId3"/>
          <a:stretch>
            <a:fillRect/>
          </a:stretch>
        </p:blipFill>
        <p:spPr>
          <a:xfrm>
            <a:off x="9724767" y="5458927"/>
            <a:ext cx="2144069" cy="1132716"/>
          </a:xfrm>
          <a:prstGeom prst="rect">
            <a:avLst/>
          </a:prstGeom>
        </p:spPr>
      </p:pic>
      <p:pic>
        <p:nvPicPr>
          <p:cNvPr id="14" name="Picture 13">
            <a:extLst>
              <a:ext uri="{FF2B5EF4-FFF2-40B4-BE49-F238E27FC236}">
                <a16:creationId xmlns:a16="http://schemas.microsoft.com/office/drawing/2014/main" id="{64F025A5-E78C-4517-CFE2-B6DD944F7843}"/>
              </a:ext>
            </a:extLst>
          </p:cNvPr>
          <p:cNvPicPr>
            <a:picLocks noChangeAspect="1"/>
          </p:cNvPicPr>
          <p:nvPr userDrawn="1"/>
        </p:nvPicPr>
        <p:blipFill>
          <a:blip r:embed="rId4"/>
          <a:stretch>
            <a:fillRect/>
          </a:stretch>
        </p:blipFill>
        <p:spPr>
          <a:xfrm>
            <a:off x="533743" y="523789"/>
            <a:ext cx="3998500" cy="622334"/>
          </a:xfrm>
          <a:prstGeom prst="rect">
            <a:avLst/>
          </a:prstGeom>
        </p:spPr>
      </p:pic>
      <p:sp>
        <p:nvSpPr>
          <p:cNvPr id="16" name="Rectangle 15">
            <a:extLst>
              <a:ext uri="{FF2B5EF4-FFF2-40B4-BE49-F238E27FC236}">
                <a16:creationId xmlns:a16="http://schemas.microsoft.com/office/drawing/2014/main" id="{DCC0384B-041B-7A4C-0131-8A8D3D545DE2}"/>
              </a:ext>
            </a:extLst>
          </p:cNvPr>
          <p:cNvSpPr/>
          <p:nvPr userDrawn="1"/>
        </p:nvSpPr>
        <p:spPr>
          <a:xfrm>
            <a:off x="533743" y="1705232"/>
            <a:ext cx="96452" cy="4090087"/>
          </a:xfrm>
          <a:prstGeom prst="rect">
            <a:avLst/>
          </a:prstGeom>
          <a:solidFill>
            <a:srgbClr val="E5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prstClr val="white"/>
              </a:solidFill>
              <a:effectLst/>
              <a:uLnTx/>
              <a:uFillTx/>
              <a:latin typeface="Open Sans"/>
              <a:ea typeface="+mn-ea"/>
              <a:cs typeface="+mn-cs"/>
            </a:endParaRPr>
          </a:p>
        </p:txBody>
      </p:sp>
    </p:spTree>
    <p:extLst>
      <p:ext uri="{BB962C8B-B14F-4D97-AF65-F5344CB8AC3E}">
        <p14:creationId xmlns:p14="http://schemas.microsoft.com/office/powerpoint/2010/main" val="1935855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a:extLst>
              <a:ext uri="{FF2B5EF4-FFF2-40B4-BE49-F238E27FC236}">
                <a16:creationId xmlns:a16="http://schemas.microsoft.com/office/drawing/2014/main" id="{6D07F07F-AEA7-F2C3-150A-4797A05216AF}"/>
              </a:ext>
            </a:extLst>
          </p:cNvPr>
          <p:cNvPicPr>
            <a:picLocks noChangeAspect="1"/>
          </p:cNvPicPr>
          <p:nvPr userDrawn="1"/>
        </p:nvPicPr>
        <p:blipFill>
          <a:blip r:embed="rId7"/>
          <a:stretch>
            <a:fillRect/>
          </a:stretch>
        </p:blipFill>
        <p:spPr>
          <a:xfrm>
            <a:off x="0" y="0"/>
            <a:ext cx="12192000" cy="5448300"/>
          </a:xfrm>
          <a:prstGeom prst="rect">
            <a:avLst/>
          </a:prstGeom>
        </p:spPr>
      </p:pic>
      <p:pic>
        <p:nvPicPr>
          <p:cNvPr id="8" name="Picture 7">
            <a:extLst>
              <a:ext uri="{FF2B5EF4-FFF2-40B4-BE49-F238E27FC236}">
                <a16:creationId xmlns:a16="http://schemas.microsoft.com/office/drawing/2014/main" id="{22C621B9-AC5E-1DCD-7B7D-78BD05237977}"/>
              </a:ext>
            </a:extLst>
          </p:cNvPr>
          <p:cNvPicPr>
            <a:picLocks noChangeAspect="1"/>
          </p:cNvPicPr>
          <p:nvPr userDrawn="1"/>
        </p:nvPicPr>
        <p:blipFill>
          <a:blip r:embed="rId8"/>
          <a:stretch>
            <a:fillRect/>
          </a:stretch>
        </p:blipFill>
        <p:spPr>
          <a:xfrm>
            <a:off x="9724767" y="5458927"/>
            <a:ext cx="2144069" cy="1132716"/>
          </a:xfrm>
          <a:prstGeom prst="rect">
            <a:avLst/>
          </a:prstGeom>
        </p:spPr>
      </p:pic>
      <p:sp>
        <p:nvSpPr>
          <p:cNvPr id="9" name="TextBox 8">
            <a:extLst>
              <a:ext uri="{FF2B5EF4-FFF2-40B4-BE49-F238E27FC236}">
                <a16:creationId xmlns:a16="http://schemas.microsoft.com/office/drawing/2014/main" id="{403C153F-C3C5-FFA3-559F-327052A79F1C}"/>
              </a:ext>
            </a:extLst>
          </p:cNvPr>
          <p:cNvSpPr txBox="1"/>
          <p:nvPr userDrawn="1"/>
        </p:nvSpPr>
        <p:spPr>
          <a:xfrm>
            <a:off x="417802" y="6165061"/>
            <a:ext cx="960084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boria Book" panose="02000000000000000000" pitchFamily="2" charset="77"/>
                <a:ea typeface="+mn-ea"/>
                <a:cs typeface="+mn-cs"/>
              </a:rPr>
              <a:t>+44 (0)20 7419 8000  |  clerks@newsquarechambers.co.uk  |  newsquarechambers.co.uk</a:t>
            </a:r>
            <a:endParaRPr kumimoji="0" lang="en-ES" sz="1400" b="0" i="0" u="none" strike="noStrike" kern="1200" cap="none" spc="0" normalizeH="0" baseline="0" noProof="0">
              <a:ln>
                <a:noFill/>
              </a:ln>
              <a:solidFill>
                <a:prstClr val="black"/>
              </a:solidFill>
              <a:effectLst/>
              <a:uLnTx/>
              <a:uFillTx/>
              <a:latin typeface="Arboria Book" panose="02000000000000000000" pitchFamily="2" charset="77"/>
              <a:ea typeface="+mn-ea"/>
              <a:cs typeface="+mn-cs"/>
            </a:endParaRPr>
          </a:p>
        </p:txBody>
      </p:sp>
      <p:sp>
        <p:nvSpPr>
          <p:cNvPr id="10" name="Rectangle 9">
            <a:extLst>
              <a:ext uri="{FF2B5EF4-FFF2-40B4-BE49-F238E27FC236}">
                <a16:creationId xmlns:a16="http://schemas.microsoft.com/office/drawing/2014/main" id="{501822BC-ECA9-56C6-A2E3-538A23A681EC}"/>
              </a:ext>
            </a:extLst>
          </p:cNvPr>
          <p:cNvSpPr/>
          <p:nvPr userDrawn="1"/>
        </p:nvSpPr>
        <p:spPr>
          <a:xfrm>
            <a:off x="533743" y="1705232"/>
            <a:ext cx="96452" cy="4090087"/>
          </a:xfrm>
          <a:prstGeom prst="rect">
            <a:avLst/>
          </a:prstGeom>
          <a:solidFill>
            <a:srgbClr val="E5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prstClr val="white"/>
              </a:solidFill>
              <a:effectLst/>
              <a:uLnTx/>
              <a:uFillTx/>
              <a:latin typeface="Open Sans"/>
              <a:ea typeface="+mn-ea"/>
              <a:cs typeface="+mn-cs"/>
            </a:endParaRPr>
          </a:p>
        </p:txBody>
      </p:sp>
      <p:pic>
        <p:nvPicPr>
          <p:cNvPr id="11" name="Picture 10">
            <a:extLst>
              <a:ext uri="{FF2B5EF4-FFF2-40B4-BE49-F238E27FC236}">
                <a16:creationId xmlns:a16="http://schemas.microsoft.com/office/drawing/2014/main" id="{5BC935D5-F1E7-B52C-E10B-CEC61AA17C24}"/>
              </a:ext>
            </a:extLst>
          </p:cNvPr>
          <p:cNvPicPr>
            <a:picLocks noChangeAspect="1"/>
          </p:cNvPicPr>
          <p:nvPr userDrawn="1"/>
        </p:nvPicPr>
        <p:blipFill>
          <a:blip r:embed="rId9"/>
          <a:stretch>
            <a:fillRect/>
          </a:stretch>
        </p:blipFill>
        <p:spPr>
          <a:xfrm>
            <a:off x="533743" y="523789"/>
            <a:ext cx="3998500" cy="622334"/>
          </a:xfrm>
          <a:prstGeom prst="rect">
            <a:avLst/>
          </a:prstGeom>
        </p:spPr>
      </p:pic>
    </p:spTree>
    <p:extLst>
      <p:ext uri="{BB962C8B-B14F-4D97-AF65-F5344CB8AC3E}">
        <p14:creationId xmlns:p14="http://schemas.microsoft.com/office/powerpoint/2010/main" val="672957596"/>
      </p:ext>
    </p:extLst>
  </p:cSld>
  <p:clrMap bg1="lt1" tx1="dk1" bg2="lt2" tx2="dk2" accent1="accent1" accent2="accent2" accent3="accent3" accent4="accent4" accent5="accent5" accent6="accent6" hlink="hlink" folHlink="folHlink"/>
  <p:sldLayoutIdLst>
    <p:sldLayoutId id="2147483661" r:id="rId1"/>
    <p:sldLayoutId id="2147483664" r:id="rId2"/>
    <p:sldLayoutId id="2147483663" r:id="rId3"/>
    <p:sldLayoutId id="2147483662" r:id="rId4"/>
    <p:sldLayoutId id="2147483666" r:id="rId5"/>
  </p:sldLayoutIdLst>
  <p:hf sldNum="0" hdr="0" ftr="0" dt="0"/>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2.sv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2.sv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4.sv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14.sv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17.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12.svg"/><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12.svg"/></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12.svg"/><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0F747-0A36-B2AE-3DC3-6E2C48521E54}"/>
            </a:ext>
          </a:extLst>
        </p:cNvPr>
        <p:cNvGrpSpPr/>
        <p:nvPr/>
      </p:nvGrpSpPr>
      <p:grpSpPr>
        <a:xfrm>
          <a:off x="0" y="0"/>
          <a:ext cx="0" cy="0"/>
          <a:chOff x="0" y="0"/>
          <a:chExt cx="0" cy="0"/>
        </a:xfrm>
      </p:grpSpPr>
      <p:pic>
        <p:nvPicPr>
          <p:cNvPr id="7" name="Picture 6" descr="A person smiling at the camera&#10;&#10;AI-generated content may be incorrect.">
            <a:extLst>
              <a:ext uri="{FF2B5EF4-FFF2-40B4-BE49-F238E27FC236}">
                <a16:creationId xmlns:a16="http://schemas.microsoft.com/office/drawing/2014/main" id="{288FE30B-0116-5716-5477-2F1BA288CF74}"/>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4E8998CC-C525-E33B-74A1-7A10B8C12941}"/>
              </a:ext>
            </a:extLst>
          </p:cNvPr>
          <p:cNvSpPr txBox="1"/>
          <p:nvPr/>
        </p:nvSpPr>
        <p:spPr>
          <a:xfrm>
            <a:off x="855124" y="4651957"/>
            <a:ext cx="543670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E51919"/>
                </a:solidFill>
                <a:effectLst/>
                <a:uLnTx/>
                <a:uFillTx/>
                <a:latin typeface="Arial" panose="020B0604020202020204" pitchFamily="34" charset="0"/>
                <a:ea typeface="+mn-ea"/>
                <a:cs typeface="Arial" panose="020B0604020202020204" pitchFamily="34" charset="0"/>
              </a:rPr>
              <a:t>TRUST, WILLS &amp; ESTATES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E51919"/>
                </a:solidFill>
                <a:effectLst/>
                <a:uLnTx/>
                <a:uFillTx/>
                <a:latin typeface="Arial" panose="020B0604020202020204" pitchFamily="34" charset="0"/>
                <a:ea typeface="+mn-ea"/>
                <a:cs typeface="Arial" panose="020B0604020202020204" pitchFamily="34" charset="0"/>
              </a:rPr>
              <a:t>DATE: </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Wednesday 18</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th</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June 2025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E51919"/>
                </a:solidFill>
                <a:effectLst/>
                <a:uLnTx/>
                <a:uFillTx/>
                <a:latin typeface="Arial" panose="020B0604020202020204" pitchFamily="34" charset="0"/>
                <a:ea typeface="+mn-ea"/>
                <a:cs typeface="Arial" panose="020B0604020202020204" pitchFamily="34" charset="0"/>
              </a:rPr>
              <a:t>TIME: </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11:00 - 12:00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E51919"/>
                </a:solidFill>
                <a:effectLst/>
                <a:uLnTx/>
                <a:uFillTx/>
                <a:latin typeface="Arial" panose="020B0604020202020204" pitchFamily="34" charset="0"/>
                <a:ea typeface="+mn-ea"/>
                <a:cs typeface="Arial" panose="020B0604020202020204" pitchFamily="34" charset="0"/>
              </a:rPr>
              <a:t>LOCATION</a:t>
            </a:r>
            <a:r>
              <a:rPr kumimoji="0" lang="en-GB" sz="1800" b="1" i="0" u="none" strike="noStrike" kern="1200" cap="none" spc="0" normalizeH="0" baseline="0" noProof="0">
                <a:ln>
                  <a:noFill/>
                </a:ln>
                <a:solidFill>
                  <a:srgbClr val="E51919"/>
                </a:solidFill>
                <a:effectLst/>
                <a:uLnTx/>
                <a:uFillTx/>
                <a:latin typeface="Arial" panose="020B0604020202020204" pitchFamily="34" charset="0"/>
                <a:ea typeface="+mn-ea"/>
                <a:cs typeface="Arial" panose="020B0604020202020204" pitchFamily="34" charset="0"/>
              </a:rPr>
              <a:t>: </a:t>
            </a:r>
            <a:r>
              <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Online via Zoom</a:t>
            </a:r>
            <a:endParaRPr kumimoji="0" lang="en-E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6BE58BDA-A549-F36E-AA81-BD25C6C5FC64}"/>
              </a:ext>
            </a:extLst>
          </p:cNvPr>
          <p:cNvSpPr txBox="1"/>
          <p:nvPr/>
        </p:nvSpPr>
        <p:spPr>
          <a:xfrm>
            <a:off x="785192" y="1448640"/>
            <a:ext cx="5713580" cy="2308324"/>
          </a:xfrm>
          <a:prstGeom prst="rect">
            <a:avLst/>
          </a:prstGeom>
          <a:noFill/>
        </p:spPr>
        <p:txBody>
          <a:bodyPr wrap="square" rtlCol="0">
            <a:spAutoFit/>
          </a:bodyPr>
          <a:lstStyle/>
          <a:p>
            <a:pPr>
              <a:defRPr/>
            </a:pPr>
            <a:r>
              <a:rPr lang="en-GB" sz="4800" b="0" i="0" dirty="0">
                <a:solidFill>
                  <a:schemeClr val="bg1"/>
                </a:solidFill>
                <a:effectLst/>
                <a:latin typeface="Arial" panose="020B0604020202020204" pitchFamily="34" charset="0"/>
                <a:cs typeface="Arial" panose="020B0604020202020204" pitchFamily="34" charset="0"/>
              </a:rPr>
              <a:t>Extensions of Time Under the Inheritance Act </a:t>
            </a:r>
            <a:endParaRPr kumimoji="0" lang="en-US"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37263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CB381-77A5-DA5B-325A-9C3C3E1001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6F5BEC-6379-21BD-B5F0-94A5732F6798}"/>
              </a:ext>
            </a:extLst>
          </p:cNvPr>
          <p:cNvSpPr>
            <a:spLocks noGrp="1"/>
          </p:cNvSpPr>
          <p:nvPr>
            <p:ph type="title"/>
          </p:nvPr>
        </p:nvSpPr>
        <p:spPr/>
        <p:txBody>
          <a:bodyPr>
            <a:noAutofit/>
          </a:bodyPr>
          <a:lstStyle/>
          <a:p>
            <a:r>
              <a:rPr lang="en-GB" sz="3200" i="1" dirty="0"/>
              <a:t>BERGER v BERGER </a:t>
            </a:r>
            <a:r>
              <a:rPr lang="en-GB" sz="3200" dirty="0"/>
              <a:t>[2013] EWCA </a:t>
            </a:r>
            <a:r>
              <a:rPr lang="en-GB" sz="3200" dirty="0" err="1"/>
              <a:t>Civ</a:t>
            </a:r>
            <a:r>
              <a:rPr lang="en-GB" sz="3200" dirty="0"/>
              <a:t> 1305 at [44]</a:t>
            </a:r>
          </a:p>
        </p:txBody>
      </p:sp>
      <p:sp>
        <p:nvSpPr>
          <p:cNvPr id="3" name="Content Placeholder 2">
            <a:extLst>
              <a:ext uri="{FF2B5EF4-FFF2-40B4-BE49-F238E27FC236}">
                <a16:creationId xmlns:a16="http://schemas.microsoft.com/office/drawing/2014/main" id="{3D37A3EA-952D-30A6-746E-100098E85FCF}"/>
              </a:ext>
            </a:extLst>
          </p:cNvPr>
          <p:cNvSpPr>
            <a:spLocks noGrp="1"/>
          </p:cNvSpPr>
          <p:nvPr>
            <p:ph idx="1"/>
          </p:nvPr>
        </p:nvSpPr>
        <p:spPr>
          <a:xfrm>
            <a:off x="785190" y="1275127"/>
            <a:ext cx="10797210" cy="4471332"/>
          </a:xfrm>
        </p:spPr>
        <p:txBody>
          <a:bodyPr>
            <a:normAutofit fontScale="85000" lnSpcReduction="10000"/>
          </a:bodyPr>
          <a:lstStyle/>
          <a:p>
            <a:pPr marL="514350" indent="-514350">
              <a:buFont typeface="+mj-lt"/>
              <a:buAutoNum type="arabicPeriod"/>
            </a:pPr>
            <a:r>
              <a:rPr lang="en-GB" sz="2400" dirty="0"/>
              <a:t>The court’s discretion is </a:t>
            </a:r>
            <a:r>
              <a:rPr lang="en-GB" sz="2400" b="1" dirty="0">
                <a:solidFill>
                  <a:srgbClr val="FF0000"/>
                </a:solidFill>
              </a:rPr>
              <a:t>unfettered</a:t>
            </a:r>
            <a:r>
              <a:rPr lang="en-GB" sz="2400" dirty="0"/>
              <a:t> but must be exercised judicially in accordance with what is right and proper</a:t>
            </a:r>
          </a:p>
          <a:p>
            <a:pPr marL="514350" indent="-514350">
              <a:buFont typeface="+mj-lt"/>
              <a:buAutoNum type="arabicPeriod"/>
            </a:pPr>
            <a:r>
              <a:rPr lang="en-GB" sz="2400" dirty="0"/>
              <a:t>The </a:t>
            </a:r>
            <a:r>
              <a:rPr lang="en-GB" sz="2400" b="1" dirty="0">
                <a:solidFill>
                  <a:srgbClr val="FF0000"/>
                </a:solidFill>
              </a:rPr>
              <a:t>onus is on the applicant </a:t>
            </a:r>
            <a:r>
              <a:rPr lang="en-GB" sz="2400" dirty="0"/>
              <a:t>to show sufficient grounds for the granting of permission to apply out of time</a:t>
            </a:r>
          </a:p>
          <a:p>
            <a:pPr marL="514350" indent="-514350">
              <a:buFont typeface="+mj-lt"/>
              <a:buAutoNum type="arabicPeriod"/>
            </a:pPr>
            <a:r>
              <a:rPr lang="en-GB" sz="2400" dirty="0"/>
              <a:t>The court must consider whether the applicant has acted </a:t>
            </a:r>
            <a:r>
              <a:rPr lang="en-GB" sz="2400" b="1" dirty="0">
                <a:solidFill>
                  <a:srgbClr val="FF0000"/>
                </a:solidFill>
              </a:rPr>
              <a:t>promptly</a:t>
            </a:r>
            <a:r>
              <a:rPr lang="en-GB" sz="2400" b="1" dirty="0"/>
              <a:t> </a:t>
            </a:r>
            <a:r>
              <a:rPr lang="en-GB" sz="2400" dirty="0"/>
              <a:t>and the </a:t>
            </a:r>
            <a:r>
              <a:rPr lang="en-GB" sz="2400" b="1" dirty="0">
                <a:solidFill>
                  <a:srgbClr val="FF0000"/>
                </a:solidFill>
              </a:rPr>
              <a:t>circumstances</a:t>
            </a:r>
            <a:r>
              <a:rPr lang="en-GB" sz="2400" dirty="0"/>
              <a:t> in which they applied for an extension of time after the expiry of the time limit</a:t>
            </a:r>
          </a:p>
          <a:p>
            <a:pPr marL="514350" indent="-514350">
              <a:buFont typeface="+mj-lt"/>
              <a:buAutoNum type="arabicPeriod"/>
            </a:pPr>
            <a:r>
              <a:rPr lang="en-GB" sz="2400" dirty="0"/>
              <a:t>Were </a:t>
            </a:r>
            <a:r>
              <a:rPr lang="en-GB" sz="2400" b="1" dirty="0">
                <a:solidFill>
                  <a:srgbClr val="FF0000"/>
                </a:solidFill>
              </a:rPr>
              <a:t>negotiations</a:t>
            </a:r>
            <a:r>
              <a:rPr lang="en-GB" sz="2400" dirty="0">
                <a:solidFill>
                  <a:srgbClr val="FF0000"/>
                </a:solidFill>
              </a:rPr>
              <a:t> </a:t>
            </a:r>
            <a:r>
              <a:rPr lang="en-GB" sz="2400" dirty="0"/>
              <a:t>begun within the time limit?</a:t>
            </a:r>
          </a:p>
          <a:p>
            <a:pPr marL="514350" indent="-514350">
              <a:buFont typeface="+mj-lt"/>
              <a:buAutoNum type="arabicPeriod"/>
            </a:pPr>
            <a:r>
              <a:rPr lang="en-GB" sz="2400" dirty="0"/>
              <a:t>Has </a:t>
            </a:r>
            <a:r>
              <a:rPr lang="en-GB" sz="2400" b="1" dirty="0">
                <a:solidFill>
                  <a:srgbClr val="FF0000"/>
                </a:solidFill>
              </a:rPr>
              <a:t>the estate been distributed </a:t>
            </a:r>
            <a:r>
              <a:rPr lang="en-GB" sz="2400" dirty="0"/>
              <a:t>before the claim was </a:t>
            </a:r>
            <a:r>
              <a:rPr lang="en-GB" sz="2400" b="1" dirty="0">
                <a:solidFill>
                  <a:srgbClr val="FF0000"/>
                </a:solidFill>
              </a:rPr>
              <a:t>notified</a:t>
            </a:r>
            <a:r>
              <a:rPr lang="en-GB" sz="2400" dirty="0"/>
              <a:t> to the defendants?</a:t>
            </a:r>
          </a:p>
          <a:p>
            <a:pPr marL="514350" indent="-514350">
              <a:buFont typeface="+mj-lt"/>
              <a:buAutoNum type="arabicPeriod"/>
            </a:pPr>
            <a:r>
              <a:rPr lang="en-GB" sz="2400" dirty="0"/>
              <a:t>Would dismissal of the claim leave the applicant without </a:t>
            </a:r>
            <a:r>
              <a:rPr lang="en-GB" sz="2400" b="1" dirty="0">
                <a:solidFill>
                  <a:srgbClr val="FF0000"/>
                </a:solidFill>
              </a:rPr>
              <a:t>recourse to other remedies</a:t>
            </a:r>
            <a:r>
              <a:rPr lang="en-GB" sz="2400" dirty="0"/>
              <a:t>?</a:t>
            </a:r>
          </a:p>
          <a:p>
            <a:pPr marL="514350" indent="-514350">
              <a:buFont typeface="+mj-lt"/>
              <a:buAutoNum type="arabicPeriod"/>
            </a:pPr>
            <a:r>
              <a:rPr lang="en-GB" sz="2400" dirty="0"/>
              <a:t>Looking at the position as it is now, has the applicant </a:t>
            </a:r>
            <a:r>
              <a:rPr lang="en-GB" sz="2400" b="1" dirty="0">
                <a:solidFill>
                  <a:srgbClr val="FF0000"/>
                </a:solidFill>
              </a:rPr>
              <a:t>an arguable case </a:t>
            </a:r>
            <a:r>
              <a:rPr lang="en-GB" sz="2400" dirty="0"/>
              <a:t>under the Inheritance Act if the court allowed the application to proceed?</a:t>
            </a:r>
            <a:endParaRPr lang="de-DE" sz="2400" dirty="0"/>
          </a:p>
        </p:txBody>
      </p:sp>
    </p:spTree>
    <p:extLst>
      <p:ext uri="{BB962C8B-B14F-4D97-AF65-F5344CB8AC3E}">
        <p14:creationId xmlns:p14="http://schemas.microsoft.com/office/powerpoint/2010/main" val="7609527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61394-A96C-6CD3-96F4-CF1C2E9644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EC6CCD-AF43-0CD1-2BF7-BC33D8321F50}"/>
              </a:ext>
            </a:extLst>
          </p:cNvPr>
          <p:cNvSpPr>
            <a:spLocks noGrp="1"/>
          </p:cNvSpPr>
          <p:nvPr>
            <p:ph type="title"/>
          </p:nvPr>
        </p:nvSpPr>
        <p:spPr/>
        <p:txBody>
          <a:bodyPr>
            <a:noAutofit/>
          </a:bodyPr>
          <a:lstStyle/>
          <a:p>
            <a:r>
              <a:rPr lang="de-DE" sz="3200" i="1" dirty="0"/>
              <a:t>COWAN v FOREMAN </a:t>
            </a:r>
            <a:r>
              <a:rPr lang="de-DE" sz="3200" dirty="0"/>
              <a:t>[2019] EWCA Civ 1336</a:t>
            </a:r>
            <a:r>
              <a:rPr lang="en-GB" sz="3200" dirty="0"/>
              <a:t> at [44]-[48]</a:t>
            </a:r>
          </a:p>
        </p:txBody>
      </p:sp>
      <p:sp>
        <p:nvSpPr>
          <p:cNvPr id="3" name="Content Placeholder 2">
            <a:extLst>
              <a:ext uri="{FF2B5EF4-FFF2-40B4-BE49-F238E27FC236}">
                <a16:creationId xmlns:a16="http://schemas.microsoft.com/office/drawing/2014/main" id="{D797F2DE-2E44-050C-E490-A4A05FF287AF}"/>
              </a:ext>
            </a:extLst>
          </p:cNvPr>
          <p:cNvSpPr>
            <a:spLocks noGrp="1"/>
          </p:cNvSpPr>
          <p:nvPr>
            <p:ph idx="1"/>
          </p:nvPr>
        </p:nvSpPr>
        <p:spPr>
          <a:xfrm>
            <a:off x="785190" y="1275127"/>
            <a:ext cx="10797210" cy="4471332"/>
          </a:xfrm>
        </p:spPr>
        <p:txBody>
          <a:bodyPr>
            <a:normAutofit fontScale="92500" lnSpcReduction="10000"/>
          </a:bodyPr>
          <a:lstStyle/>
          <a:p>
            <a:pPr marL="0" indent="0" algn="ctr">
              <a:buNone/>
            </a:pPr>
            <a:r>
              <a:rPr lang="de-DE" sz="2400" i="1" dirty="0"/>
              <a:t>“...section 4 exists for the purpose of </a:t>
            </a:r>
            <a:r>
              <a:rPr lang="de-DE" sz="2400" i="1" u="sng" dirty="0">
                <a:solidFill>
                  <a:srgbClr val="0A2E25"/>
                </a:solidFill>
              </a:rPr>
              <a:t>avoiding unnecessary delay in the adminisitration of estates</a:t>
            </a:r>
            <a:r>
              <a:rPr lang="de-DE" sz="2400" i="1" dirty="0"/>
              <a:t> which would be caused by the tardy bringing of proceedings and to avoid the complications which might arise if </a:t>
            </a:r>
            <a:r>
              <a:rPr lang="de-DE" sz="2400" i="1" u="sng" dirty="0">
                <a:solidFill>
                  <a:srgbClr val="0A2E25"/>
                </a:solidFill>
              </a:rPr>
              <a:t>distributions</a:t>
            </a:r>
            <a:r>
              <a:rPr lang="de-DE" sz="2400" i="1" dirty="0"/>
              <a:t> from the estate are made before the proceedings are brought...Section 4 is not designed, therefore, to protect the court from stale claims...</a:t>
            </a:r>
            <a:r>
              <a:rPr kumimoji="0" lang="en-GB" sz="2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indent="0" algn="ctr">
              <a:buNone/>
            </a:pPr>
            <a:endParaRPr kumimoji="0" lang="en-GB" sz="2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indent="0" algn="ctr">
              <a:buNone/>
            </a:pPr>
            <a:r>
              <a:rPr lang="en-GB" sz="2400" i="1" dirty="0">
                <a:solidFill>
                  <a:prstClr val="black"/>
                </a:solidFill>
              </a:rPr>
              <a:t>“There is </a:t>
            </a:r>
            <a:r>
              <a:rPr lang="en-GB" sz="2400" i="1" u="sng" dirty="0">
                <a:solidFill>
                  <a:srgbClr val="0A2E25"/>
                </a:solidFill>
              </a:rPr>
              <a:t>no disciplinary element </a:t>
            </a:r>
            <a:r>
              <a:rPr lang="en-GB" sz="2400" i="1" dirty="0">
                <a:solidFill>
                  <a:prstClr val="black"/>
                </a:solidFill>
              </a:rPr>
              <a:t>to section 4. Unlike the provisions of the CPR, the six-month time limit in section 4 is not to be enforced for its own sake…As Chief Master Marsh neatly described it recently </a:t>
            </a:r>
            <a:r>
              <a:rPr lang="en-GB" sz="2400" i="1" dirty="0" err="1">
                <a:solidFill>
                  <a:prstClr val="black"/>
                </a:solidFill>
              </a:rPr>
              <a:t>Bhusate</a:t>
            </a:r>
            <a:r>
              <a:rPr lang="en-GB" sz="2400" i="1" dirty="0">
                <a:solidFill>
                  <a:prstClr val="black"/>
                </a:solidFill>
              </a:rPr>
              <a:t> v Patel [2019] EWHC 470 (Ch) at [64], to have regard to the overriding objective or the approach to relief against sanctions in the Denton case when exercising the discretion under section 4 “involves conflating issues that, if they are related, are at best distant cousins.””</a:t>
            </a:r>
            <a:endParaRPr lang="de-DE" sz="2400" i="1" dirty="0"/>
          </a:p>
        </p:txBody>
      </p:sp>
    </p:spTree>
    <p:extLst>
      <p:ext uri="{BB962C8B-B14F-4D97-AF65-F5344CB8AC3E}">
        <p14:creationId xmlns:p14="http://schemas.microsoft.com/office/powerpoint/2010/main" val="19738134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EA9E5-1A40-7D13-A20C-340466C2F63A}"/>
            </a:ext>
          </a:extLst>
        </p:cNvPr>
        <p:cNvGrpSpPr/>
        <p:nvPr/>
      </p:nvGrpSpPr>
      <p:grpSpPr>
        <a:xfrm>
          <a:off x="0" y="0"/>
          <a:ext cx="0" cy="0"/>
          <a:chOff x="0" y="0"/>
          <a:chExt cx="0" cy="0"/>
        </a:xfrm>
      </p:grpSpPr>
      <p:pic>
        <p:nvPicPr>
          <p:cNvPr id="6" name="Picture 5" descr="A purple and white background&#10;&#10;AI-generated content may be incorrect.">
            <a:extLst>
              <a:ext uri="{FF2B5EF4-FFF2-40B4-BE49-F238E27FC236}">
                <a16:creationId xmlns:a16="http://schemas.microsoft.com/office/drawing/2014/main" id="{367C2AA8-D6C8-8081-C917-E8F2CEB5A8AF}"/>
              </a:ext>
            </a:extLst>
          </p:cNvPr>
          <p:cNvPicPr>
            <a:picLocks noChangeAspect="1"/>
          </p:cNvPicPr>
          <p:nvPr/>
        </p:nvPicPr>
        <p:blipFill>
          <a:blip r:embed="rId3"/>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398105BF-4B74-02A9-A4B4-5A9BA2E880AC}"/>
              </a:ext>
            </a:extLst>
          </p:cNvPr>
          <p:cNvSpPr txBox="1"/>
          <p:nvPr/>
        </p:nvSpPr>
        <p:spPr>
          <a:xfrm>
            <a:off x="785192" y="1448640"/>
            <a:ext cx="483041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Merits of The Claim</a:t>
            </a:r>
            <a:endParaRPr kumimoji="0" lang="en-ES"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873726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FF9DE-5E10-BE18-F714-01F6E9D74BCF}"/>
              </a:ext>
            </a:extLst>
          </p:cNvPr>
          <p:cNvSpPr>
            <a:spLocks noGrp="1"/>
          </p:cNvSpPr>
          <p:nvPr>
            <p:ph type="title"/>
          </p:nvPr>
        </p:nvSpPr>
        <p:spPr>
          <a:xfrm>
            <a:off x="785190" y="274638"/>
            <a:ext cx="10797209" cy="1143000"/>
          </a:xfrm>
        </p:spPr>
        <p:txBody>
          <a:bodyPr anchor="ctr">
            <a:normAutofit/>
          </a:bodyPr>
          <a:lstStyle/>
          <a:p>
            <a:r>
              <a:rPr lang="en-GB" dirty="0"/>
              <a:t>There is a minimum threshold</a:t>
            </a:r>
          </a:p>
        </p:txBody>
      </p:sp>
      <p:sp>
        <p:nvSpPr>
          <p:cNvPr id="3" name="Content Placeholder 2">
            <a:extLst>
              <a:ext uri="{FF2B5EF4-FFF2-40B4-BE49-F238E27FC236}">
                <a16:creationId xmlns:a16="http://schemas.microsoft.com/office/drawing/2014/main" id="{6E9FBEE4-7E25-1A6C-01D1-52F24D14069E}"/>
              </a:ext>
            </a:extLst>
          </p:cNvPr>
          <p:cNvSpPr>
            <a:spLocks noGrp="1"/>
          </p:cNvSpPr>
          <p:nvPr>
            <p:ph idx="1"/>
          </p:nvPr>
        </p:nvSpPr>
        <p:spPr>
          <a:xfrm>
            <a:off x="785190" y="1600204"/>
            <a:ext cx="7424697" cy="4029072"/>
          </a:xfrm>
        </p:spPr>
        <p:txBody>
          <a:bodyPr>
            <a:normAutofit/>
          </a:bodyPr>
          <a:lstStyle/>
          <a:p>
            <a:pPr>
              <a:lnSpc>
                <a:spcPct val="100000"/>
              </a:lnSpc>
            </a:pPr>
            <a:r>
              <a:rPr lang="en-GB" dirty="0"/>
              <a:t>The applicant must show that the claim under the 1975 Act has </a:t>
            </a:r>
            <a:r>
              <a:rPr lang="en-GB" b="1" dirty="0">
                <a:solidFill>
                  <a:srgbClr val="FF0000"/>
                </a:solidFill>
              </a:rPr>
              <a:t>a real prospect of success</a:t>
            </a:r>
            <a:r>
              <a:rPr lang="en-GB" dirty="0"/>
              <a:t> i.e. it must pass the test for summary judgment and be a case fit to go to trial (</a:t>
            </a:r>
            <a:r>
              <a:rPr lang="en-GB" i="1" u="sng" dirty="0"/>
              <a:t>Re Dennis</a:t>
            </a:r>
            <a:r>
              <a:rPr lang="en-GB" i="1" dirty="0"/>
              <a:t> </a:t>
            </a:r>
            <a:r>
              <a:rPr lang="en-GB" dirty="0"/>
              <a:t>at 144 to 145 – in this case the claim was described as hopeless and permission was denied)</a:t>
            </a:r>
          </a:p>
          <a:p>
            <a:pPr marL="457200" lvl="1" indent="0">
              <a:lnSpc>
                <a:spcPct val="100000"/>
              </a:lnSpc>
              <a:buNone/>
            </a:pPr>
            <a:endParaRPr lang="en-GB" sz="3200" dirty="0"/>
          </a:p>
          <a:p>
            <a:pPr lvl="1">
              <a:lnSpc>
                <a:spcPct val="100000"/>
              </a:lnSpc>
            </a:pPr>
            <a:endParaRPr lang="en-GB" sz="3200" dirty="0"/>
          </a:p>
        </p:txBody>
      </p:sp>
      <p:pic>
        <p:nvPicPr>
          <p:cNvPr id="4" name="Picture 3">
            <a:extLst>
              <a:ext uri="{FF2B5EF4-FFF2-40B4-BE49-F238E27FC236}">
                <a16:creationId xmlns:a16="http://schemas.microsoft.com/office/drawing/2014/main" id="{023575BE-DF7D-84E3-5084-BCAB70ABC823}"/>
              </a:ext>
            </a:extLst>
          </p:cNvPr>
          <p:cNvPicPr>
            <a:picLocks noChangeAspect="1"/>
          </p:cNvPicPr>
          <p:nvPr/>
        </p:nvPicPr>
        <p:blipFill>
          <a:blip r:embed="rId2"/>
          <a:srcRect l="18355" r="18464" b="1"/>
          <a:stretch>
            <a:fillRect/>
          </a:stretch>
        </p:blipFill>
        <p:spPr>
          <a:xfrm>
            <a:off x="8400387" y="1600204"/>
            <a:ext cx="3182012" cy="40290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476133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E41B2-6758-110F-D2EE-FE8EA84B8B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EEB67F-C167-2CC7-4505-FB2852302996}"/>
              </a:ext>
            </a:extLst>
          </p:cNvPr>
          <p:cNvSpPr>
            <a:spLocks noGrp="1"/>
          </p:cNvSpPr>
          <p:nvPr>
            <p:ph type="title"/>
          </p:nvPr>
        </p:nvSpPr>
        <p:spPr/>
        <p:txBody>
          <a:bodyPr>
            <a:normAutofit fontScale="90000"/>
          </a:bodyPr>
          <a:lstStyle/>
          <a:p>
            <a:r>
              <a:rPr lang="en-GB" dirty="0"/>
              <a:t>&amp; the merits are also a factor to consider</a:t>
            </a:r>
          </a:p>
        </p:txBody>
      </p:sp>
      <p:sp>
        <p:nvSpPr>
          <p:cNvPr id="3" name="Content Placeholder 2">
            <a:extLst>
              <a:ext uri="{FF2B5EF4-FFF2-40B4-BE49-F238E27FC236}">
                <a16:creationId xmlns:a16="http://schemas.microsoft.com/office/drawing/2014/main" id="{8AF1D437-269E-DF97-F05C-B97F8F58425F}"/>
              </a:ext>
            </a:extLst>
          </p:cNvPr>
          <p:cNvSpPr>
            <a:spLocks noGrp="1"/>
          </p:cNvSpPr>
          <p:nvPr>
            <p:ph idx="1"/>
          </p:nvPr>
        </p:nvSpPr>
        <p:spPr>
          <a:xfrm>
            <a:off x="785190" y="1600204"/>
            <a:ext cx="9498293" cy="4029072"/>
          </a:xfrm>
        </p:spPr>
        <p:txBody>
          <a:bodyPr>
            <a:normAutofit fontScale="92500" lnSpcReduction="10000"/>
          </a:bodyPr>
          <a:lstStyle/>
          <a:p>
            <a:pPr algn="just"/>
            <a:r>
              <a:rPr lang="en-GB" sz="2000" i="1" u="sng" dirty="0"/>
              <a:t>Re C (Deceased) </a:t>
            </a:r>
            <a:r>
              <a:rPr lang="en-GB" sz="2000" u="sng" dirty="0"/>
              <a:t>[1995] 2 FLR 24</a:t>
            </a:r>
            <a:r>
              <a:rPr lang="en-GB" sz="2000" dirty="0"/>
              <a:t>: </a:t>
            </a:r>
            <a:r>
              <a:rPr lang="en-GB" sz="2000" b="1" dirty="0">
                <a:solidFill>
                  <a:srgbClr val="FF0000"/>
                </a:solidFill>
              </a:rPr>
              <a:t>18 months after expiry</a:t>
            </a:r>
            <a:r>
              <a:rPr lang="en-GB" sz="2000" dirty="0"/>
              <a:t>, the mother sought to make a claim on behalf of the deceased’s 8-year-old daughter, there had been no distribution, a substantial provision for the child’s maintenance was </a:t>
            </a:r>
            <a:r>
              <a:rPr lang="en-GB" sz="2000" b="1" dirty="0">
                <a:solidFill>
                  <a:srgbClr val="FF0000"/>
                </a:solidFill>
              </a:rPr>
              <a:t>“inevitable”</a:t>
            </a:r>
            <a:r>
              <a:rPr lang="en-GB" sz="2000" dirty="0">
                <a:solidFill>
                  <a:srgbClr val="FF0000"/>
                </a:solidFill>
              </a:rPr>
              <a:t>, </a:t>
            </a:r>
            <a:r>
              <a:rPr lang="en-GB" sz="2000" dirty="0"/>
              <a:t>large estate, explanation for the delay was unsatisfactory</a:t>
            </a:r>
            <a:endParaRPr lang="en-GB" sz="2000" b="1" dirty="0"/>
          </a:p>
          <a:p>
            <a:pPr marL="0" indent="0">
              <a:buNone/>
            </a:pPr>
            <a:endParaRPr lang="en-GB" sz="2000" dirty="0"/>
          </a:p>
          <a:p>
            <a:pPr algn="just"/>
            <a:r>
              <a:rPr lang="en-GB" sz="2000" i="1" u="sng" dirty="0"/>
              <a:t>Re McNulty </a:t>
            </a:r>
            <a:r>
              <a:rPr lang="en-GB" sz="2000" u="sng" dirty="0"/>
              <a:t>[2002] EWHC 123 (Ch)</a:t>
            </a:r>
            <a:r>
              <a:rPr lang="en-GB" sz="2000" dirty="0"/>
              <a:t>: </a:t>
            </a:r>
            <a:r>
              <a:rPr lang="en-GB" sz="2000" b="1" dirty="0">
                <a:solidFill>
                  <a:srgbClr val="FF0000"/>
                </a:solidFill>
              </a:rPr>
              <a:t>3.5 years after expiry </a:t>
            </a:r>
            <a:r>
              <a:rPr lang="en-GB" sz="2000" dirty="0"/>
              <a:t>(and 10 months after the widow became aware of the true value of the estate as the deceased’s sons had deliberately withheld information from the probate valuer as to the value of their father’s business), there had been no distribution, no prejudice to the beneficiaries</a:t>
            </a:r>
          </a:p>
          <a:p>
            <a:pPr marL="400050" lvl="1" indent="0" algn="just">
              <a:buNone/>
            </a:pPr>
            <a:endParaRPr lang="en-GB" sz="1600" dirty="0"/>
          </a:p>
          <a:p>
            <a:pPr marL="400050" lvl="1" indent="0" algn="ctr">
              <a:buNone/>
            </a:pPr>
            <a:r>
              <a:rPr lang="en-GB" sz="1900" i="1" dirty="0"/>
              <a:t>“the strength or otherwise of the applicant’s claim is </a:t>
            </a:r>
            <a:r>
              <a:rPr lang="en-GB" sz="1900" i="1" u="sng" dirty="0"/>
              <a:t>always a very material factor</a:t>
            </a:r>
            <a:r>
              <a:rPr lang="en-GB" sz="1900" i="1" dirty="0"/>
              <a:t>…left in no doubt that, viewed objectively, the Will did not make reasonable financial provision for Mrs McNulty”</a:t>
            </a:r>
          </a:p>
          <a:p>
            <a:pPr lvl="1"/>
            <a:endParaRPr lang="en-GB" sz="1600" dirty="0"/>
          </a:p>
        </p:txBody>
      </p:sp>
      <p:pic>
        <p:nvPicPr>
          <p:cNvPr id="5" name="Graphic 4" descr="Badge Tick with solid fill">
            <a:extLst>
              <a:ext uri="{FF2B5EF4-FFF2-40B4-BE49-F238E27FC236}">
                <a16:creationId xmlns:a16="http://schemas.microsoft.com/office/drawing/2014/main" id="{4706B33B-C319-518A-9485-AE81FBE8A1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22634" y="1546948"/>
            <a:ext cx="1301260" cy="1301260"/>
          </a:xfrm>
          <a:prstGeom prst="rect">
            <a:avLst/>
          </a:prstGeom>
        </p:spPr>
      </p:pic>
      <p:pic>
        <p:nvPicPr>
          <p:cNvPr id="6" name="Graphic 5" descr="Badge Tick with solid fill">
            <a:extLst>
              <a:ext uri="{FF2B5EF4-FFF2-40B4-BE49-F238E27FC236}">
                <a16:creationId xmlns:a16="http://schemas.microsoft.com/office/drawing/2014/main" id="{3D7716B9-4E0D-22AF-BF37-62127865BC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22634" y="3108303"/>
            <a:ext cx="1301260" cy="1301260"/>
          </a:xfrm>
          <a:prstGeom prst="rect">
            <a:avLst/>
          </a:prstGeom>
        </p:spPr>
      </p:pic>
    </p:spTree>
    <p:extLst>
      <p:ext uri="{BB962C8B-B14F-4D97-AF65-F5344CB8AC3E}">
        <p14:creationId xmlns:p14="http://schemas.microsoft.com/office/powerpoint/2010/main" val="26821443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EA9E5-1A40-7D13-A20C-340466C2F63A}"/>
            </a:ext>
          </a:extLst>
        </p:cNvPr>
        <p:cNvGrpSpPr/>
        <p:nvPr/>
      </p:nvGrpSpPr>
      <p:grpSpPr>
        <a:xfrm>
          <a:off x="0" y="0"/>
          <a:ext cx="0" cy="0"/>
          <a:chOff x="0" y="0"/>
          <a:chExt cx="0" cy="0"/>
        </a:xfrm>
      </p:grpSpPr>
      <p:pic>
        <p:nvPicPr>
          <p:cNvPr id="6" name="Picture 5" descr="A purple and white background&#10;&#10;AI-generated content may be incorrect.">
            <a:extLst>
              <a:ext uri="{FF2B5EF4-FFF2-40B4-BE49-F238E27FC236}">
                <a16:creationId xmlns:a16="http://schemas.microsoft.com/office/drawing/2014/main" id="{367C2AA8-D6C8-8081-C917-E8F2CEB5A8AF}"/>
              </a:ext>
            </a:extLst>
          </p:cNvPr>
          <p:cNvPicPr>
            <a:picLocks noChangeAspect="1"/>
          </p:cNvPicPr>
          <p:nvPr/>
        </p:nvPicPr>
        <p:blipFill>
          <a:blip r:embed="rId3"/>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398105BF-4B74-02A9-A4B4-5A9BA2E880AC}"/>
              </a:ext>
            </a:extLst>
          </p:cNvPr>
          <p:cNvSpPr txBox="1"/>
          <p:nvPr/>
        </p:nvSpPr>
        <p:spPr>
          <a:xfrm>
            <a:off x="785191" y="1448640"/>
            <a:ext cx="558295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Delay in Bringing The Claim</a:t>
            </a:r>
            <a:endParaRPr kumimoji="0" lang="en-ES"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F60C758B-B959-5C90-C169-ECBFC4225711}"/>
              </a:ext>
            </a:extLst>
          </p:cNvPr>
          <p:cNvSpPr txBox="1"/>
          <p:nvPr/>
        </p:nvSpPr>
        <p:spPr>
          <a:xfrm>
            <a:off x="855124" y="4755727"/>
            <a:ext cx="6917276" cy="1200329"/>
          </a:xfrm>
          <a:prstGeom prst="rect">
            <a:avLst/>
          </a:prstGeom>
          <a:noFill/>
        </p:spPr>
        <p:txBody>
          <a:bodyPr wrap="square" rtlCol="0">
            <a:spAutoFit/>
          </a:bodyPr>
          <a:lstStyle/>
          <a:p>
            <a:pPr marL="285750" lvl="0" indent="-285750">
              <a:buFont typeface="Arial" panose="020B0604020202020204" pitchFamily="34" charset="0"/>
              <a:buChar char="•"/>
              <a:defRPr/>
            </a:pPr>
            <a:r>
              <a:rPr lang="en-GB" dirty="0">
                <a:solidFill>
                  <a:prstClr val="black"/>
                </a:solidFill>
                <a:latin typeface="Arial" panose="020B0604020202020204" pitchFamily="34" charset="0"/>
                <a:cs typeface="Arial" panose="020B0604020202020204" pitchFamily="34" charset="0"/>
              </a:rPr>
              <a:t>How late is the claim?</a:t>
            </a:r>
          </a:p>
          <a:p>
            <a:pPr marL="285750" lvl="0" indent="-285750">
              <a:buFont typeface="Arial" panose="020B0604020202020204" pitchFamily="34" charset="0"/>
              <a:buChar char="•"/>
              <a:defRPr/>
            </a:pPr>
            <a:r>
              <a:rPr lang="en-GB" dirty="0">
                <a:solidFill>
                  <a:prstClr val="black"/>
                </a:solidFill>
                <a:latin typeface="Arial" panose="020B0604020202020204" pitchFamily="34" charset="0"/>
                <a:cs typeface="Arial" panose="020B0604020202020204" pitchFamily="34" charset="0"/>
              </a:rPr>
              <a:t>When did the applicant learn of their right to bring the claim?</a:t>
            </a:r>
          </a:p>
          <a:p>
            <a:pPr marL="285750" lvl="0" indent="-285750">
              <a:buFont typeface="Arial" panose="020B0604020202020204" pitchFamily="34" charset="0"/>
              <a:buChar char="•"/>
              <a:defRPr/>
            </a:pPr>
            <a:r>
              <a:rPr lang="en-GB" dirty="0">
                <a:solidFill>
                  <a:prstClr val="black"/>
                </a:solidFill>
                <a:latin typeface="Arial" panose="020B0604020202020204" pitchFamily="34" charset="0"/>
                <a:cs typeface="Arial" panose="020B0604020202020204" pitchFamily="34" charset="0"/>
              </a:rPr>
              <a:t>Is there an explanation for the delay?</a:t>
            </a:r>
          </a:p>
          <a:p>
            <a:pPr marL="285750" lvl="0" indent="-285750">
              <a:buFont typeface="Arial" panose="020B0604020202020204" pitchFamily="34" charset="0"/>
              <a:buChar char="•"/>
              <a:defRPr/>
            </a:pPr>
            <a:r>
              <a:rPr lang="en-GB" dirty="0">
                <a:solidFill>
                  <a:prstClr val="black"/>
                </a:solidFill>
                <a:latin typeface="Arial" panose="020B0604020202020204" pitchFamily="34" charset="0"/>
                <a:cs typeface="Arial" panose="020B0604020202020204" pitchFamily="34" charset="0"/>
              </a:rPr>
              <a:t>Was there a conscious decision not to bring the claim?</a:t>
            </a:r>
          </a:p>
        </p:txBody>
      </p:sp>
    </p:spTree>
    <p:extLst>
      <p:ext uri="{BB962C8B-B14F-4D97-AF65-F5344CB8AC3E}">
        <p14:creationId xmlns:p14="http://schemas.microsoft.com/office/powerpoint/2010/main" val="3232486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4DB04-E979-8F25-F91E-6B1E74B554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3FB9FE-D4AE-DF9A-094D-20C2499D76E3}"/>
              </a:ext>
            </a:extLst>
          </p:cNvPr>
          <p:cNvSpPr>
            <a:spLocks noGrp="1"/>
          </p:cNvSpPr>
          <p:nvPr>
            <p:ph type="title"/>
          </p:nvPr>
        </p:nvSpPr>
        <p:spPr>
          <a:xfrm>
            <a:off x="785190" y="274638"/>
            <a:ext cx="10797209" cy="1143000"/>
          </a:xfrm>
        </p:spPr>
        <p:txBody>
          <a:bodyPr anchor="ctr">
            <a:normAutofit/>
          </a:bodyPr>
          <a:lstStyle/>
          <a:p>
            <a:r>
              <a:rPr lang="en-GB" dirty="0"/>
              <a:t>How late is the claim?</a:t>
            </a:r>
          </a:p>
        </p:txBody>
      </p:sp>
      <p:sp>
        <p:nvSpPr>
          <p:cNvPr id="3" name="Content Placeholder 2">
            <a:extLst>
              <a:ext uri="{FF2B5EF4-FFF2-40B4-BE49-F238E27FC236}">
                <a16:creationId xmlns:a16="http://schemas.microsoft.com/office/drawing/2014/main" id="{088CD5BF-5B5F-BC1C-1767-066FFF4B1975}"/>
              </a:ext>
            </a:extLst>
          </p:cNvPr>
          <p:cNvSpPr>
            <a:spLocks noGrp="1"/>
          </p:cNvSpPr>
          <p:nvPr>
            <p:ph idx="1"/>
          </p:nvPr>
        </p:nvSpPr>
        <p:spPr>
          <a:xfrm>
            <a:off x="2715768" y="1417638"/>
            <a:ext cx="8979408" cy="4211638"/>
          </a:xfrm>
        </p:spPr>
        <p:txBody>
          <a:bodyPr>
            <a:normAutofit fontScale="85000" lnSpcReduction="20000"/>
          </a:bodyPr>
          <a:lstStyle/>
          <a:p>
            <a:pPr>
              <a:lnSpc>
                <a:spcPct val="100000"/>
              </a:lnSpc>
            </a:pPr>
            <a:r>
              <a:rPr lang="en-GB" sz="1800" dirty="0"/>
              <a:t>There is </a:t>
            </a:r>
            <a:r>
              <a:rPr lang="en-GB" sz="1800" b="1" dirty="0">
                <a:solidFill>
                  <a:srgbClr val="FF0000"/>
                </a:solidFill>
              </a:rPr>
              <a:t>no maximum time limit </a:t>
            </a:r>
            <a:r>
              <a:rPr lang="en-GB" sz="1800" dirty="0"/>
              <a:t>(</a:t>
            </a:r>
            <a:r>
              <a:rPr lang="en-GB" sz="1800" i="1" u="sng" dirty="0"/>
              <a:t>Re </a:t>
            </a:r>
            <a:r>
              <a:rPr lang="en-GB" sz="1800" i="1" u="sng" dirty="0" err="1"/>
              <a:t>Bhusate</a:t>
            </a:r>
            <a:r>
              <a:rPr lang="en-GB" sz="1800" i="1" u="sng" dirty="0"/>
              <a:t> </a:t>
            </a:r>
            <a:r>
              <a:rPr lang="en-GB" sz="1800" u="sng" dirty="0"/>
              <a:t>[2018] EWHC 8 (Ch)</a:t>
            </a:r>
            <a:r>
              <a:rPr lang="en-GB" sz="1800" dirty="0"/>
              <a:t>: </a:t>
            </a:r>
            <a:r>
              <a:rPr lang="en-GB" sz="1800" b="1" dirty="0">
                <a:solidFill>
                  <a:srgbClr val="FF0000"/>
                </a:solidFill>
              </a:rPr>
              <a:t>25 years and 9 months </a:t>
            </a:r>
            <a:r>
              <a:rPr lang="en-GB" sz="1800" dirty="0"/>
              <a:t>after expiry which was upheld on appeal – </a:t>
            </a:r>
            <a:r>
              <a:rPr lang="en-GB" sz="1800" b="1" dirty="0">
                <a:solidFill>
                  <a:srgbClr val="FF0000"/>
                </a:solidFill>
              </a:rPr>
              <a:t>exceptional circumstances</a:t>
            </a:r>
            <a:r>
              <a:rPr lang="en-GB" sz="1800" dirty="0"/>
              <a:t>)</a:t>
            </a:r>
          </a:p>
          <a:p>
            <a:pPr>
              <a:lnSpc>
                <a:spcPct val="100000"/>
              </a:lnSpc>
            </a:pPr>
            <a:r>
              <a:rPr lang="en-GB" sz="1800" i="1" u="sng" dirty="0"/>
              <a:t>Re Adams </a:t>
            </a:r>
            <a:r>
              <a:rPr lang="en-GB" sz="1800" u="sng" dirty="0"/>
              <a:t>(1981) (reported at [2004] 1 WTLR 1049)</a:t>
            </a:r>
            <a:r>
              <a:rPr lang="en-GB" sz="1800" dirty="0"/>
              <a:t>: </a:t>
            </a:r>
            <a:r>
              <a:rPr lang="en-GB" sz="1800" b="1" dirty="0">
                <a:solidFill>
                  <a:srgbClr val="FF0000"/>
                </a:solidFill>
              </a:rPr>
              <a:t>19 days </a:t>
            </a:r>
            <a:r>
              <a:rPr lang="en-GB" sz="1800" dirty="0"/>
              <a:t>after expiry</a:t>
            </a:r>
          </a:p>
          <a:p>
            <a:pPr>
              <a:lnSpc>
                <a:spcPct val="100000"/>
              </a:lnSpc>
            </a:pPr>
            <a:r>
              <a:rPr lang="en-GB" sz="1800" i="1" u="sng" dirty="0"/>
              <a:t>Re Stone </a:t>
            </a:r>
            <a:r>
              <a:rPr lang="en-GB" sz="1800" u="sng" dirty="0"/>
              <a:t>(1969) 114 Sol Jo 36</a:t>
            </a:r>
            <a:r>
              <a:rPr lang="en-GB" sz="1800" dirty="0"/>
              <a:t>: </a:t>
            </a:r>
            <a:r>
              <a:rPr lang="en-GB" sz="1800" b="1" dirty="0">
                <a:solidFill>
                  <a:srgbClr val="FF0000"/>
                </a:solidFill>
              </a:rPr>
              <a:t>22 days </a:t>
            </a:r>
            <a:r>
              <a:rPr lang="en-GB" sz="1800" dirty="0"/>
              <a:t>after expiry – </a:t>
            </a:r>
            <a:r>
              <a:rPr lang="en-GB" sz="1800" i="1" dirty="0"/>
              <a:t>“LORD DENNING MR said that in all the circumstances of the case a three-week error as to time was </a:t>
            </a:r>
            <a:r>
              <a:rPr lang="en-GB" sz="1800" i="1" u="sng" dirty="0"/>
              <a:t>so excusable that a court would almost as of course grant permission </a:t>
            </a:r>
            <a:r>
              <a:rPr lang="en-GB" sz="1800" i="1" dirty="0"/>
              <a:t>to extend the time…CROSS LJ, concurring, said this was a case where the court </a:t>
            </a:r>
            <a:r>
              <a:rPr lang="en-GB" sz="1800" i="1" u="sng" dirty="0"/>
              <a:t>would give leave automatically </a:t>
            </a:r>
            <a:r>
              <a:rPr lang="en-GB" sz="1800" i="1" dirty="0"/>
              <a:t>unless the widow’s claim was hopeless and not likely to be bettered by any evidence not now before the court.”</a:t>
            </a:r>
          </a:p>
          <a:p>
            <a:pPr>
              <a:lnSpc>
                <a:spcPct val="100000"/>
              </a:lnSpc>
            </a:pPr>
            <a:r>
              <a:rPr lang="en-GB" sz="1800" i="1" u="sng" dirty="0"/>
              <a:t>Glennie Smith v </a:t>
            </a:r>
            <a:r>
              <a:rPr lang="en-GB" sz="1800" i="1" u="sng" dirty="0" err="1"/>
              <a:t>Loosley</a:t>
            </a:r>
            <a:r>
              <a:rPr lang="en-GB" sz="1800" u="sng" dirty="0"/>
              <a:t>, CA, 18 June 1986</a:t>
            </a:r>
            <a:r>
              <a:rPr lang="en-GB" sz="1800" dirty="0"/>
              <a:t>: </a:t>
            </a:r>
            <a:r>
              <a:rPr lang="en-GB" sz="1800" b="1" dirty="0">
                <a:solidFill>
                  <a:srgbClr val="FF0000"/>
                </a:solidFill>
              </a:rPr>
              <a:t>7 weeks </a:t>
            </a:r>
            <a:r>
              <a:rPr lang="en-GB" sz="1800" dirty="0"/>
              <a:t>after expiry, a </a:t>
            </a:r>
            <a:r>
              <a:rPr lang="en-GB" sz="1800" b="1" dirty="0">
                <a:solidFill>
                  <a:srgbClr val="FF0000"/>
                </a:solidFill>
              </a:rPr>
              <a:t>warning letter </a:t>
            </a:r>
            <a:r>
              <a:rPr lang="en-GB" sz="1800" dirty="0"/>
              <a:t>was sent to the executors the day before time expired, no distribution, 86 years old: </a:t>
            </a:r>
            <a:r>
              <a:rPr lang="en-GB" sz="1800" i="1" dirty="0"/>
              <a:t>“Within a matter of days he wrote to the executors noting her interest and possible claim, but that was only the day before the six months from the grant of probate expired. Thereafter </a:t>
            </a:r>
            <a:r>
              <a:rPr lang="en-GB" sz="1800" i="1" u="sng" dirty="0"/>
              <a:t>time was not wasted</a:t>
            </a:r>
            <a:r>
              <a:rPr lang="en-GB" sz="1800" i="1" dirty="0"/>
              <a:t> and the summons was issued on 4th December.”</a:t>
            </a:r>
          </a:p>
          <a:p>
            <a:pPr>
              <a:lnSpc>
                <a:spcPct val="100000"/>
              </a:lnSpc>
            </a:pPr>
            <a:r>
              <a:rPr lang="en-GB" sz="1800" i="1" u="sng" dirty="0"/>
              <a:t>Re the estate of Collier-White v Cooke </a:t>
            </a:r>
            <a:r>
              <a:rPr lang="en-GB" sz="1800" u="sng" dirty="0"/>
              <a:t>[2022] EWHC 3029 (Ch)</a:t>
            </a:r>
            <a:r>
              <a:rPr lang="en-GB" sz="1800" dirty="0"/>
              <a:t>: </a:t>
            </a:r>
            <a:r>
              <a:rPr lang="en-GB" sz="1800" b="1" dirty="0">
                <a:solidFill>
                  <a:srgbClr val="FF0000"/>
                </a:solidFill>
              </a:rPr>
              <a:t>almost 2 months </a:t>
            </a:r>
            <a:r>
              <a:rPr lang="en-GB" sz="1800" dirty="0"/>
              <a:t>after expiry, the applicant’s solicitors had proposed a standstill agreement around a month after they learnt of the claim, and when this was refused, they made the application 14 days after the refusal: </a:t>
            </a:r>
            <a:r>
              <a:rPr lang="en-GB" sz="1800" i="1" dirty="0"/>
              <a:t>“I find that </a:t>
            </a:r>
            <a:r>
              <a:rPr lang="en-GB" sz="1800" i="1" u="sng" dirty="0"/>
              <a:t>the time taken to make the application is not too long in itself </a:t>
            </a:r>
            <a:r>
              <a:rPr lang="en-GB" sz="1800" i="1" dirty="0"/>
              <a:t>to persuade me that it would not be just to grant permission”</a:t>
            </a:r>
          </a:p>
          <a:p>
            <a:pPr>
              <a:lnSpc>
                <a:spcPct val="100000"/>
              </a:lnSpc>
            </a:pPr>
            <a:r>
              <a:rPr lang="en-GB" sz="1800" i="1" u="sng" dirty="0"/>
              <a:t>Kaur v </a:t>
            </a:r>
            <a:r>
              <a:rPr lang="en-GB" sz="1800" i="1" u="sng" dirty="0" err="1"/>
              <a:t>Bolina</a:t>
            </a:r>
            <a:r>
              <a:rPr lang="en-GB" sz="1800" i="1" u="sng" dirty="0"/>
              <a:t> </a:t>
            </a:r>
            <a:r>
              <a:rPr lang="en-GB" sz="1800" u="sng" dirty="0"/>
              <a:t>[2021] EWHC 2894 (Fam)</a:t>
            </a:r>
            <a:r>
              <a:rPr lang="en-GB" sz="1800" dirty="0"/>
              <a:t>: </a:t>
            </a:r>
            <a:r>
              <a:rPr lang="en-GB" sz="1800" b="1" dirty="0">
                <a:solidFill>
                  <a:srgbClr val="FF0000"/>
                </a:solidFill>
              </a:rPr>
              <a:t>5 months </a:t>
            </a:r>
            <a:r>
              <a:rPr lang="en-GB" sz="1800" dirty="0"/>
              <a:t>after expiry, </a:t>
            </a:r>
            <a:r>
              <a:rPr lang="en-GB" sz="1800" b="1" dirty="0">
                <a:solidFill>
                  <a:srgbClr val="FF0000"/>
                </a:solidFill>
              </a:rPr>
              <a:t>notice within the 6-month time limit</a:t>
            </a:r>
            <a:r>
              <a:rPr lang="en-GB" sz="1800" dirty="0"/>
              <a:t>, the judge appreciated the applicant was probably depressed, lacked access to her own documents, and lacked sound advice</a:t>
            </a:r>
          </a:p>
          <a:p>
            <a:pPr>
              <a:lnSpc>
                <a:spcPct val="100000"/>
              </a:lnSpc>
            </a:pPr>
            <a:endParaRPr lang="en-GB" sz="1800" i="1" dirty="0"/>
          </a:p>
        </p:txBody>
      </p:sp>
      <p:pic>
        <p:nvPicPr>
          <p:cNvPr id="4" name="Graphic 3" descr="Badge Tick with solid fill">
            <a:extLst>
              <a:ext uri="{FF2B5EF4-FFF2-40B4-BE49-F238E27FC236}">
                <a16:creationId xmlns:a16="http://schemas.microsoft.com/office/drawing/2014/main" id="{803C2D23-4BAC-E6D1-68B5-F23DD4EE1F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4427" y="2215741"/>
            <a:ext cx="2121341" cy="2121341"/>
          </a:xfrm>
          <a:prstGeom prst="rect">
            <a:avLst/>
          </a:prstGeom>
        </p:spPr>
      </p:pic>
    </p:spTree>
    <p:extLst>
      <p:ext uri="{BB962C8B-B14F-4D97-AF65-F5344CB8AC3E}">
        <p14:creationId xmlns:p14="http://schemas.microsoft.com/office/powerpoint/2010/main" val="25082903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FCB930-8A9B-EFC6-6D29-9517EAE619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9876E1-DD60-8948-9A00-CC3A58D51BD0}"/>
              </a:ext>
            </a:extLst>
          </p:cNvPr>
          <p:cNvSpPr>
            <a:spLocks noGrp="1"/>
          </p:cNvSpPr>
          <p:nvPr>
            <p:ph type="title"/>
          </p:nvPr>
        </p:nvSpPr>
        <p:spPr/>
        <p:txBody>
          <a:bodyPr>
            <a:normAutofit fontScale="90000"/>
          </a:bodyPr>
          <a:lstStyle/>
          <a:p>
            <a:r>
              <a:rPr lang="en-GB" dirty="0"/>
              <a:t>When did the applicant learn of their right to bring the claim?</a:t>
            </a:r>
          </a:p>
        </p:txBody>
      </p:sp>
      <p:sp>
        <p:nvSpPr>
          <p:cNvPr id="3" name="Content Placeholder 2">
            <a:extLst>
              <a:ext uri="{FF2B5EF4-FFF2-40B4-BE49-F238E27FC236}">
                <a16:creationId xmlns:a16="http://schemas.microsoft.com/office/drawing/2014/main" id="{514A4F83-43EC-0DF6-6EFC-CD54DB0F5564}"/>
              </a:ext>
            </a:extLst>
          </p:cNvPr>
          <p:cNvSpPr>
            <a:spLocks noGrp="1"/>
          </p:cNvSpPr>
          <p:nvPr>
            <p:ph idx="1"/>
          </p:nvPr>
        </p:nvSpPr>
        <p:spPr>
          <a:xfrm>
            <a:off x="785190" y="1600204"/>
            <a:ext cx="9830994" cy="4029072"/>
          </a:xfrm>
        </p:spPr>
        <p:txBody>
          <a:bodyPr>
            <a:normAutofit fontScale="70000" lnSpcReduction="20000"/>
          </a:bodyPr>
          <a:lstStyle/>
          <a:p>
            <a:pPr marL="457200" lvl="1" indent="0">
              <a:buNone/>
            </a:pPr>
            <a:endParaRPr lang="en-GB" sz="1600" dirty="0"/>
          </a:p>
          <a:p>
            <a:r>
              <a:rPr lang="en-GB" sz="2000" dirty="0"/>
              <a:t>When was </a:t>
            </a:r>
            <a:r>
              <a:rPr lang="en-GB" sz="2000" b="1" dirty="0">
                <a:solidFill>
                  <a:srgbClr val="FF0000"/>
                </a:solidFill>
              </a:rPr>
              <a:t>sufficient legal advice </a:t>
            </a:r>
            <a:r>
              <a:rPr lang="en-GB" sz="2000" dirty="0"/>
              <a:t>received? (</a:t>
            </a:r>
            <a:r>
              <a:rPr lang="en-GB" sz="2000" i="1" u="sng" dirty="0"/>
              <a:t>Cowan v Foreman</a:t>
            </a:r>
            <a:r>
              <a:rPr lang="en-GB" sz="2000" i="1" dirty="0"/>
              <a:t> </a:t>
            </a:r>
            <a:r>
              <a:rPr lang="en-GB" sz="2000" dirty="0"/>
              <a:t>at [71] – the reference being to full legal advice and sufficient advice as to the time limit and the claim itself)</a:t>
            </a:r>
          </a:p>
          <a:p>
            <a:r>
              <a:rPr lang="en-GB" sz="2000" dirty="0"/>
              <a:t>The </a:t>
            </a:r>
            <a:r>
              <a:rPr lang="en-GB" sz="2000" b="1" dirty="0">
                <a:solidFill>
                  <a:srgbClr val="FF0000"/>
                </a:solidFill>
              </a:rPr>
              <a:t>age of the applicant </a:t>
            </a:r>
            <a:r>
              <a:rPr lang="en-GB" sz="2000" dirty="0"/>
              <a:t>can be relevant: </a:t>
            </a:r>
            <a:r>
              <a:rPr lang="en-GB" sz="2000" i="1" u="sng" dirty="0"/>
              <a:t>Smith v </a:t>
            </a:r>
            <a:r>
              <a:rPr lang="en-GB" sz="2000" i="1" u="sng" dirty="0" err="1"/>
              <a:t>Loosley</a:t>
            </a:r>
            <a:r>
              <a:rPr lang="en-GB" sz="2000" dirty="0"/>
              <a:t>: </a:t>
            </a:r>
            <a:r>
              <a:rPr lang="en-GB" sz="2000" i="1" dirty="0"/>
              <a:t>“There is fairly strong evidence that she understood the terms of the will, but undoubtedly she is an old lady </a:t>
            </a:r>
            <a:r>
              <a:rPr lang="en-GB" sz="2000" dirty="0"/>
              <a:t>[86 years old] </a:t>
            </a:r>
            <a:r>
              <a:rPr lang="en-GB" sz="2000" i="1" dirty="0"/>
              <a:t>and it seems that she had difficulty in taking in the implications about what is a life interest.” </a:t>
            </a:r>
            <a:r>
              <a:rPr lang="en-GB" sz="2000" dirty="0"/>
              <a:t>Also consider whether the claimant is </a:t>
            </a:r>
            <a:r>
              <a:rPr lang="en-GB" sz="2000" b="1" dirty="0">
                <a:solidFill>
                  <a:srgbClr val="FF0000"/>
                </a:solidFill>
              </a:rPr>
              <a:t>under a disability </a:t>
            </a:r>
            <a:r>
              <a:rPr lang="en-GB" sz="2000" dirty="0"/>
              <a:t>or </a:t>
            </a:r>
            <a:r>
              <a:rPr lang="en-GB" sz="2000" b="1" dirty="0">
                <a:solidFill>
                  <a:srgbClr val="FF0000"/>
                </a:solidFill>
              </a:rPr>
              <a:t>a minor</a:t>
            </a:r>
            <a:r>
              <a:rPr lang="en-GB" sz="2000" dirty="0"/>
              <a:t>.</a:t>
            </a:r>
          </a:p>
          <a:p>
            <a:pPr marL="0" indent="0">
              <a:buNone/>
            </a:pPr>
            <a:endParaRPr lang="en-GB" sz="2000" dirty="0"/>
          </a:p>
          <a:p>
            <a:r>
              <a:rPr lang="en-GB" sz="2000" i="1" u="sng" dirty="0"/>
              <a:t>Re Hendry </a:t>
            </a:r>
            <a:r>
              <a:rPr lang="en-GB" sz="2000" u="sng" dirty="0"/>
              <a:t>[2019] EWHC 1976 (Ch)</a:t>
            </a:r>
            <a:r>
              <a:rPr lang="en-GB" sz="2000" dirty="0"/>
              <a:t>: </a:t>
            </a:r>
            <a:r>
              <a:rPr lang="en-GB" sz="2000" b="1" dirty="0">
                <a:solidFill>
                  <a:srgbClr val="FF0000"/>
                </a:solidFill>
              </a:rPr>
              <a:t>2 months </a:t>
            </a:r>
            <a:r>
              <a:rPr lang="en-GB" sz="2000" dirty="0"/>
              <a:t>after expiry, but </a:t>
            </a:r>
            <a:r>
              <a:rPr lang="en-GB" sz="2000" b="1" dirty="0">
                <a:solidFill>
                  <a:srgbClr val="FF0000"/>
                </a:solidFill>
              </a:rPr>
              <a:t>had been advised by solicitors of the claim and the time limit around a year before </a:t>
            </a:r>
            <a:r>
              <a:rPr lang="en-GB" sz="2000" dirty="0"/>
              <a:t>the expiry, she could not adequately explain the delay, not steps to negotiate, possible claim against solicitors</a:t>
            </a:r>
          </a:p>
          <a:p>
            <a:r>
              <a:rPr lang="en-GB" sz="2000" i="1" u="sng" dirty="0" err="1"/>
              <a:t>Zarrinkhat</a:t>
            </a:r>
            <a:r>
              <a:rPr lang="en-GB" sz="2000" i="1" u="sng" dirty="0"/>
              <a:t> v Kamal </a:t>
            </a:r>
            <a:r>
              <a:rPr lang="en-GB" sz="2000" u="sng" dirty="0"/>
              <a:t>[2013] WTLR 1477</a:t>
            </a:r>
            <a:r>
              <a:rPr lang="en-GB" sz="2000" dirty="0"/>
              <a:t> (unreported decision of Master Marsh (30 May 2013): </a:t>
            </a:r>
            <a:r>
              <a:rPr lang="en-GB" sz="2000" b="1" dirty="0">
                <a:solidFill>
                  <a:srgbClr val="FF0000"/>
                </a:solidFill>
              </a:rPr>
              <a:t>15 months </a:t>
            </a:r>
            <a:r>
              <a:rPr lang="en-GB" sz="2000" dirty="0"/>
              <a:t>after expiry, delay was in part due to the legal advisers against whom the applicant had a possible claim, the applicant </a:t>
            </a:r>
            <a:r>
              <a:rPr lang="en-GB" sz="2000" b="1" dirty="0">
                <a:solidFill>
                  <a:srgbClr val="FF0000"/>
                </a:solidFill>
              </a:rPr>
              <a:t>had failed to seek advice from a second firm promptly</a:t>
            </a:r>
            <a:r>
              <a:rPr lang="en-GB" sz="2000" dirty="0"/>
              <a:t>, weak claim</a:t>
            </a:r>
          </a:p>
          <a:p>
            <a:r>
              <a:rPr lang="en-GB" sz="2000" i="1" u="sng" dirty="0"/>
              <a:t>Escritt v Escritt </a:t>
            </a:r>
            <a:r>
              <a:rPr lang="en-GB" sz="2000" u="sng" dirty="0"/>
              <a:t>(1982) 3 FLR 280</a:t>
            </a:r>
            <a:r>
              <a:rPr lang="en-GB" sz="2000" dirty="0"/>
              <a:t>: </a:t>
            </a:r>
            <a:r>
              <a:rPr lang="en-GB" sz="2000" b="1" dirty="0">
                <a:solidFill>
                  <a:srgbClr val="FF0000"/>
                </a:solidFill>
              </a:rPr>
              <a:t>around 3 years </a:t>
            </a:r>
            <a:r>
              <a:rPr lang="en-GB" sz="2000" dirty="0"/>
              <a:t>after expiry, received advice from solicitors but </a:t>
            </a:r>
            <a:r>
              <a:rPr lang="en-GB" sz="2000" b="1" dirty="0">
                <a:solidFill>
                  <a:srgbClr val="FF0000"/>
                </a:solidFill>
              </a:rPr>
              <a:t>chose not to bring the claim </a:t>
            </a:r>
            <a:r>
              <a:rPr lang="en-GB" sz="2000" dirty="0"/>
              <a:t>due to not wanting to cause family upset and provision having to be made out of the inheritance of her grandsons</a:t>
            </a:r>
          </a:p>
          <a:p>
            <a:r>
              <a:rPr lang="en-GB" sz="2000" i="1" u="sng" dirty="0"/>
              <a:t>Sargeant v Sargeant </a:t>
            </a:r>
            <a:r>
              <a:rPr lang="en-GB" sz="2000" u="sng" dirty="0"/>
              <a:t>[2019] EWHC 470 (Ch)</a:t>
            </a:r>
            <a:r>
              <a:rPr lang="en-GB" sz="2000" i="1" dirty="0"/>
              <a:t>: </a:t>
            </a:r>
            <a:r>
              <a:rPr lang="en-GB" sz="2000" b="1" dirty="0">
                <a:solidFill>
                  <a:srgbClr val="FF0000"/>
                </a:solidFill>
              </a:rPr>
              <a:t>over 10 years</a:t>
            </a:r>
            <a:r>
              <a:rPr lang="en-GB" sz="2000" b="1" dirty="0"/>
              <a:t> </a:t>
            </a:r>
            <a:r>
              <a:rPr lang="en-GB" sz="2000" dirty="0"/>
              <a:t>after expiry, </a:t>
            </a:r>
            <a:r>
              <a:rPr lang="en-GB" sz="2000" b="1" dirty="0">
                <a:solidFill>
                  <a:srgbClr val="FF0000"/>
                </a:solidFill>
              </a:rPr>
              <a:t>had been advised to take legal advice</a:t>
            </a:r>
            <a:r>
              <a:rPr lang="en-GB" sz="2000" dirty="0"/>
              <a:t> regarding their lack of absolute entitlement but failed to do so</a:t>
            </a:r>
          </a:p>
          <a:p>
            <a:endParaRPr lang="en-GB" sz="2000" dirty="0"/>
          </a:p>
          <a:p>
            <a:pPr lvl="1"/>
            <a:endParaRPr lang="en-GB" sz="1600" dirty="0"/>
          </a:p>
        </p:txBody>
      </p:sp>
      <p:pic>
        <p:nvPicPr>
          <p:cNvPr id="4" name="Graphic 3" descr="Badge Cross with solid fill">
            <a:extLst>
              <a:ext uri="{FF2B5EF4-FFF2-40B4-BE49-F238E27FC236}">
                <a16:creationId xmlns:a16="http://schemas.microsoft.com/office/drawing/2014/main" id="{85BA6A3D-9BFF-8CF6-6E8E-E247B3013B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49106" y="3429000"/>
            <a:ext cx="1642894" cy="1642894"/>
          </a:xfrm>
          <a:prstGeom prst="rect">
            <a:avLst/>
          </a:prstGeom>
        </p:spPr>
      </p:pic>
    </p:spTree>
    <p:extLst>
      <p:ext uri="{BB962C8B-B14F-4D97-AF65-F5344CB8AC3E}">
        <p14:creationId xmlns:p14="http://schemas.microsoft.com/office/powerpoint/2010/main" val="5624989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C8B05-EBDE-3FC9-51AC-08D8535B42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955AC1-2756-02D4-9740-188A6328BC9A}"/>
              </a:ext>
            </a:extLst>
          </p:cNvPr>
          <p:cNvSpPr>
            <a:spLocks noGrp="1"/>
          </p:cNvSpPr>
          <p:nvPr>
            <p:ph type="title"/>
          </p:nvPr>
        </p:nvSpPr>
        <p:spPr/>
        <p:txBody>
          <a:bodyPr>
            <a:noAutofit/>
          </a:bodyPr>
          <a:lstStyle/>
          <a:p>
            <a:r>
              <a:rPr lang="en-GB" sz="4000" dirty="0"/>
              <a:t>Is there an explanation for the delay?</a:t>
            </a:r>
          </a:p>
        </p:txBody>
      </p:sp>
      <p:sp>
        <p:nvSpPr>
          <p:cNvPr id="3" name="Content Placeholder 2">
            <a:extLst>
              <a:ext uri="{FF2B5EF4-FFF2-40B4-BE49-F238E27FC236}">
                <a16:creationId xmlns:a16="http://schemas.microsoft.com/office/drawing/2014/main" id="{63700767-7EB8-8A66-4EA7-4232516AF621}"/>
              </a:ext>
            </a:extLst>
          </p:cNvPr>
          <p:cNvSpPr>
            <a:spLocks noGrp="1"/>
          </p:cNvSpPr>
          <p:nvPr>
            <p:ph idx="1"/>
          </p:nvPr>
        </p:nvSpPr>
        <p:spPr>
          <a:xfrm>
            <a:off x="785190" y="1600204"/>
            <a:ext cx="10260762" cy="4029072"/>
          </a:xfrm>
        </p:spPr>
        <p:txBody>
          <a:bodyPr>
            <a:normAutofit fontScale="92500" lnSpcReduction="10000"/>
          </a:bodyPr>
          <a:lstStyle/>
          <a:p>
            <a:r>
              <a:rPr lang="en-GB" sz="1800" dirty="0"/>
              <a:t>Deliberate </a:t>
            </a:r>
            <a:r>
              <a:rPr lang="en-GB" sz="1800" b="1" dirty="0">
                <a:solidFill>
                  <a:srgbClr val="FF0000"/>
                </a:solidFill>
              </a:rPr>
              <a:t>concealment of the value </a:t>
            </a:r>
            <a:r>
              <a:rPr lang="en-GB" sz="1800" dirty="0"/>
              <a:t>of the estate: </a:t>
            </a:r>
            <a:r>
              <a:rPr lang="en-GB" sz="1800" i="1" u="sng" dirty="0"/>
              <a:t>Re McNulty</a:t>
            </a:r>
          </a:p>
          <a:p>
            <a:r>
              <a:rPr lang="en-GB" sz="1800" dirty="0"/>
              <a:t>Unexpected </a:t>
            </a:r>
            <a:r>
              <a:rPr lang="en-GB" sz="1800" b="1" dirty="0">
                <a:solidFill>
                  <a:srgbClr val="FF0000"/>
                </a:solidFill>
              </a:rPr>
              <a:t>change of circumstances</a:t>
            </a:r>
            <a:r>
              <a:rPr lang="en-GB" sz="1800" dirty="0"/>
              <a:t>: </a:t>
            </a:r>
            <a:r>
              <a:rPr lang="en-GB" sz="1800" i="1" u="sng" dirty="0"/>
              <a:t>Stock v Brown </a:t>
            </a:r>
            <a:r>
              <a:rPr lang="en-GB" sz="1800" u="sng" dirty="0"/>
              <a:t>[1994] 1 FLR 840</a:t>
            </a:r>
            <a:r>
              <a:rPr lang="en-GB" sz="1800" dirty="0"/>
              <a:t>: </a:t>
            </a:r>
            <a:r>
              <a:rPr lang="en-GB" sz="1800" b="1" dirty="0">
                <a:solidFill>
                  <a:srgbClr val="FF0000"/>
                </a:solidFill>
              </a:rPr>
              <a:t>5 ½ years </a:t>
            </a:r>
            <a:r>
              <a:rPr lang="en-GB" sz="1800" dirty="0"/>
              <a:t>after expiry, delay was explained by a dramatic fall in interest rates and the increasing cost of her care, had not received legal advice, arguable case, beneficiaries did not oppose</a:t>
            </a:r>
          </a:p>
          <a:p>
            <a:r>
              <a:rPr lang="en-GB" sz="1800" b="1" dirty="0">
                <a:solidFill>
                  <a:srgbClr val="FF0000"/>
                </a:solidFill>
              </a:rPr>
              <a:t>Obstructive conduct </a:t>
            </a:r>
            <a:r>
              <a:rPr lang="en-GB" sz="1800" dirty="0"/>
              <a:t>of the defendants: </a:t>
            </a:r>
            <a:r>
              <a:rPr lang="en-GB" sz="1800" i="1" u="sng" dirty="0"/>
              <a:t>Re </a:t>
            </a:r>
            <a:r>
              <a:rPr lang="en-GB" sz="1800" i="1" u="sng" dirty="0" err="1"/>
              <a:t>Bhusate</a:t>
            </a:r>
            <a:r>
              <a:rPr lang="en-GB" sz="1800" dirty="0"/>
              <a:t>: </a:t>
            </a:r>
            <a:r>
              <a:rPr lang="en-GB" sz="1800" b="1" dirty="0">
                <a:solidFill>
                  <a:srgbClr val="FF0000"/>
                </a:solidFill>
              </a:rPr>
              <a:t>25 years and 9 months </a:t>
            </a:r>
            <a:r>
              <a:rPr lang="en-GB" sz="1800" dirty="0"/>
              <a:t>after expiry, “very strong” claim: </a:t>
            </a:r>
            <a:r>
              <a:rPr lang="en-GB" sz="1800" i="1" dirty="0"/>
              <a:t>“The claimant was effectively powerless to do anything in the absence of agreement or engagement by the claimant's stepchildren…The 2nd to 5th defendants obstructed the sale of 62 Brookside Road by insisting on a sale at a price they agreed and having obstructed the sale they did nothing to break the impasse for a further 23 years.”</a:t>
            </a:r>
            <a:endParaRPr lang="en-GB" sz="1800" dirty="0"/>
          </a:p>
          <a:p>
            <a:r>
              <a:rPr lang="en-GB" sz="1800" i="1" u="sng" dirty="0"/>
              <a:t>Berger</a:t>
            </a:r>
            <a:r>
              <a:rPr lang="en-GB" sz="1800" i="1" dirty="0"/>
              <a:t>:</a:t>
            </a:r>
            <a:r>
              <a:rPr lang="en-GB" sz="1800" dirty="0"/>
              <a:t> </a:t>
            </a:r>
            <a:r>
              <a:rPr lang="en-GB" sz="1800" b="1" dirty="0">
                <a:solidFill>
                  <a:srgbClr val="FF0000"/>
                </a:solidFill>
              </a:rPr>
              <a:t>6 years </a:t>
            </a:r>
            <a:r>
              <a:rPr lang="en-GB" sz="1800" dirty="0"/>
              <a:t>after expiry, </a:t>
            </a:r>
            <a:r>
              <a:rPr lang="en-GB" sz="1800" b="1" dirty="0">
                <a:solidFill>
                  <a:srgbClr val="FF0000"/>
                </a:solidFill>
              </a:rPr>
              <a:t>delay could not be explained</a:t>
            </a:r>
            <a:r>
              <a:rPr lang="en-GB" sz="1800" dirty="0"/>
              <a:t>, the Court of Appeal had </a:t>
            </a:r>
            <a:r>
              <a:rPr lang="en-GB" sz="1800" i="1" dirty="0"/>
              <a:t>“no doubt that the appellant has an arguable case”</a:t>
            </a:r>
          </a:p>
          <a:p>
            <a:r>
              <a:rPr lang="en-GB" sz="1800" dirty="0"/>
              <a:t>Negligence by solicitors</a:t>
            </a:r>
          </a:p>
          <a:p>
            <a:r>
              <a:rPr lang="en-GB" sz="1800" dirty="0"/>
              <a:t>Negotiations taking place</a:t>
            </a:r>
          </a:p>
          <a:p>
            <a:endParaRPr lang="en-GB" sz="1800" dirty="0"/>
          </a:p>
          <a:p>
            <a:endParaRPr lang="en-GB" sz="1800" i="1" dirty="0"/>
          </a:p>
          <a:p>
            <a:endParaRPr lang="en-GB" sz="1800" i="1" dirty="0"/>
          </a:p>
          <a:p>
            <a:endParaRPr lang="en-GB" sz="1800" dirty="0"/>
          </a:p>
          <a:p>
            <a:endParaRPr lang="en-GB" sz="1800" i="1" u="sng" dirty="0"/>
          </a:p>
          <a:p>
            <a:endParaRPr lang="en-GB" sz="1800" dirty="0"/>
          </a:p>
        </p:txBody>
      </p:sp>
      <p:pic>
        <p:nvPicPr>
          <p:cNvPr id="4" name="Picture 3">
            <a:extLst>
              <a:ext uri="{FF2B5EF4-FFF2-40B4-BE49-F238E27FC236}">
                <a16:creationId xmlns:a16="http://schemas.microsoft.com/office/drawing/2014/main" id="{94276231-BE29-02C5-6CA8-B0A39FCEA0DA}"/>
              </a:ext>
            </a:extLst>
          </p:cNvPr>
          <p:cNvPicPr>
            <a:picLocks noChangeAspect="1"/>
          </p:cNvPicPr>
          <p:nvPr/>
        </p:nvPicPr>
        <p:blipFill>
          <a:blip r:embed="rId3"/>
          <a:stretch>
            <a:fillRect/>
          </a:stretch>
        </p:blipFill>
        <p:spPr>
          <a:xfrm>
            <a:off x="7385212" y="1160604"/>
            <a:ext cx="787448" cy="787448"/>
          </a:xfrm>
          <a:prstGeom prst="rect">
            <a:avLst/>
          </a:prstGeom>
        </p:spPr>
      </p:pic>
      <p:pic>
        <p:nvPicPr>
          <p:cNvPr id="5" name="Picture 4">
            <a:extLst>
              <a:ext uri="{FF2B5EF4-FFF2-40B4-BE49-F238E27FC236}">
                <a16:creationId xmlns:a16="http://schemas.microsoft.com/office/drawing/2014/main" id="{BC18B301-15E7-D84F-1F4B-B5A3CC9B7282}"/>
              </a:ext>
            </a:extLst>
          </p:cNvPr>
          <p:cNvPicPr>
            <a:picLocks noChangeAspect="1"/>
          </p:cNvPicPr>
          <p:nvPr/>
        </p:nvPicPr>
        <p:blipFill>
          <a:blip r:embed="rId3"/>
          <a:stretch>
            <a:fillRect/>
          </a:stretch>
        </p:blipFill>
        <p:spPr>
          <a:xfrm>
            <a:off x="10775781" y="1744160"/>
            <a:ext cx="787449" cy="787449"/>
          </a:xfrm>
          <a:prstGeom prst="rect">
            <a:avLst/>
          </a:prstGeom>
        </p:spPr>
      </p:pic>
      <p:pic>
        <p:nvPicPr>
          <p:cNvPr id="6" name="Picture 5">
            <a:extLst>
              <a:ext uri="{FF2B5EF4-FFF2-40B4-BE49-F238E27FC236}">
                <a16:creationId xmlns:a16="http://schemas.microsoft.com/office/drawing/2014/main" id="{854F9C85-A290-0D82-D8BE-3DD0BA6D108F}"/>
              </a:ext>
            </a:extLst>
          </p:cNvPr>
          <p:cNvPicPr>
            <a:picLocks noChangeAspect="1"/>
          </p:cNvPicPr>
          <p:nvPr/>
        </p:nvPicPr>
        <p:blipFill>
          <a:blip r:embed="rId3"/>
          <a:stretch>
            <a:fillRect/>
          </a:stretch>
        </p:blipFill>
        <p:spPr>
          <a:xfrm>
            <a:off x="10963608" y="2864885"/>
            <a:ext cx="749855" cy="749855"/>
          </a:xfrm>
          <a:prstGeom prst="rect">
            <a:avLst/>
          </a:prstGeom>
        </p:spPr>
      </p:pic>
      <p:pic>
        <p:nvPicPr>
          <p:cNvPr id="7" name="Graphic 6" descr="Badge Cross with solid fill">
            <a:extLst>
              <a:ext uri="{FF2B5EF4-FFF2-40B4-BE49-F238E27FC236}">
                <a16:creationId xmlns:a16="http://schemas.microsoft.com/office/drawing/2014/main" id="{C872A562-8EDB-1411-9FDB-23FCF6CEA0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910867" y="3969644"/>
            <a:ext cx="652364" cy="652364"/>
          </a:xfrm>
          <a:prstGeom prst="rect">
            <a:avLst/>
          </a:prstGeom>
        </p:spPr>
      </p:pic>
    </p:spTree>
    <p:extLst>
      <p:ext uri="{BB962C8B-B14F-4D97-AF65-F5344CB8AC3E}">
        <p14:creationId xmlns:p14="http://schemas.microsoft.com/office/powerpoint/2010/main" val="28300534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CD68A-E53B-56F8-DEBA-8C608E8C5F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449CE0-0BF9-97A5-F0D1-CB0718004112}"/>
              </a:ext>
            </a:extLst>
          </p:cNvPr>
          <p:cNvSpPr>
            <a:spLocks noGrp="1"/>
          </p:cNvSpPr>
          <p:nvPr>
            <p:ph type="title"/>
          </p:nvPr>
        </p:nvSpPr>
        <p:spPr/>
        <p:txBody>
          <a:bodyPr>
            <a:noAutofit/>
          </a:bodyPr>
          <a:lstStyle/>
          <a:p>
            <a:r>
              <a:rPr lang="en-GB" sz="4000" dirty="0"/>
              <a:t>Was there a conscious decision not to bring the claim?</a:t>
            </a:r>
          </a:p>
        </p:txBody>
      </p:sp>
      <p:sp>
        <p:nvSpPr>
          <p:cNvPr id="3" name="Content Placeholder 2">
            <a:extLst>
              <a:ext uri="{FF2B5EF4-FFF2-40B4-BE49-F238E27FC236}">
                <a16:creationId xmlns:a16="http://schemas.microsoft.com/office/drawing/2014/main" id="{EAD57557-4C88-1249-2885-220D8DECF8FC}"/>
              </a:ext>
            </a:extLst>
          </p:cNvPr>
          <p:cNvSpPr>
            <a:spLocks noGrp="1"/>
          </p:cNvSpPr>
          <p:nvPr>
            <p:ph idx="1"/>
          </p:nvPr>
        </p:nvSpPr>
        <p:spPr>
          <a:xfrm>
            <a:off x="785190" y="1600204"/>
            <a:ext cx="6694602" cy="4029072"/>
          </a:xfrm>
        </p:spPr>
        <p:txBody>
          <a:bodyPr>
            <a:normAutofit fontScale="62500" lnSpcReduction="20000"/>
          </a:bodyPr>
          <a:lstStyle/>
          <a:p>
            <a:r>
              <a:rPr lang="en-GB" dirty="0"/>
              <a:t>Where there is a conscious decision not to bring the claim permission will not usually be given (see </a:t>
            </a:r>
            <a:r>
              <a:rPr lang="en-GB" i="1" u="sng" dirty="0"/>
              <a:t>Escritt</a:t>
            </a:r>
            <a:r>
              <a:rPr lang="en-GB" dirty="0"/>
              <a:t>, but note </a:t>
            </a:r>
            <a:r>
              <a:rPr lang="en-GB" i="1" u="sng" dirty="0"/>
              <a:t>Re C (Deceased)</a:t>
            </a:r>
            <a:r>
              <a:rPr lang="en-GB" dirty="0"/>
              <a:t>)</a:t>
            </a:r>
          </a:p>
          <a:p>
            <a:r>
              <a:rPr lang="en-GB" i="1" u="sng" dirty="0"/>
              <a:t>The Estate of Neil Douglas Archibald v Stewart</a:t>
            </a:r>
            <a:r>
              <a:rPr lang="en-GB" u="sng" dirty="0"/>
              <a:t> [2023] EWHC 2515 (Ch)</a:t>
            </a:r>
            <a:r>
              <a:rPr lang="en-GB" dirty="0"/>
              <a:t>: the applicant chose not to bring the claim until after they learned that the trust fund would not be dealt with as requested by them:</a:t>
            </a:r>
          </a:p>
          <a:p>
            <a:pPr marL="0" indent="0">
              <a:buNone/>
            </a:pPr>
            <a:endParaRPr lang="en-GB" dirty="0"/>
          </a:p>
          <a:p>
            <a:pPr marL="0" indent="0" algn="ctr">
              <a:buNone/>
            </a:pPr>
            <a:r>
              <a:rPr lang="en-GB" sz="2900" i="1" dirty="0"/>
              <a:t>“a claimant who seeks to ride two horses in this way cannot expect the sympathy of the court. The 1975 Act is not a bargaining tool, nor something for a beneficiary to fall back on if he or she is disappointed with trustees' decision as to how they should exercise the discretionary powers conferred upon them”</a:t>
            </a:r>
          </a:p>
          <a:p>
            <a:pPr marL="0" indent="0" algn="ctr">
              <a:buNone/>
            </a:pPr>
            <a:r>
              <a:rPr lang="en-GB" sz="2900" dirty="0"/>
              <a:t>(Deputy Master Francis at [65])</a:t>
            </a:r>
          </a:p>
          <a:p>
            <a:endParaRPr lang="en-GB" i="1" dirty="0"/>
          </a:p>
          <a:p>
            <a:endParaRPr lang="en-GB" i="1" dirty="0"/>
          </a:p>
          <a:p>
            <a:endParaRPr lang="en-GB" dirty="0"/>
          </a:p>
          <a:p>
            <a:endParaRPr lang="en-GB" i="1" u="sng" dirty="0"/>
          </a:p>
          <a:p>
            <a:endParaRPr lang="en-GB" dirty="0"/>
          </a:p>
        </p:txBody>
      </p:sp>
      <p:pic>
        <p:nvPicPr>
          <p:cNvPr id="4098" name="Picture 2" descr="Where in the World…? Lifestyle, Culture, Landscapes, Cityscapes ...">
            <a:extLst>
              <a:ext uri="{FF2B5EF4-FFF2-40B4-BE49-F238E27FC236}">
                <a16:creationId xmlns:a16="http://schemas.microsoft.com/office/drawing/2014/main" id="{C324FAF8-6514-7FAE-D6E4-8BF8214FCC1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699248" y="1600204"/>
            <a:ext cx="4251960" cy="28355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0587F112-7DFF-0604-7CDA-1622C490ADF1}"/>
              </a:ext>
            </a:extLst>
          </p:cNvPr>
          <p:cNvPicPr>
            <a:picLocks noChangeAspect="1"/>
          </p:cNvPicPr>
          <p:nvPr/>
        </p:nvPicPr>
        <p:blipFill>
          <a:blip r:embed="rId5"/>
          <a:stretch>
            <a:fillRect/>
          </a:stretch>
        </p:blipFill>
        <p:spPr>
          <a:xfrm>
            <a:off x="5885617" y="5103889"/>
            <a:ext cx="1054680" cy="1050773"/>
          </a:xfrm>
          <a:prstGeom prst="rect">
            <a:avLst/>
          </a:prstGeom>
        </p:spPr>
      </p:pic>
    </p:spTree>
    <p:extLst>
      <p:ext uri="{BB962C8B-B14F-4D97-AF65-F5344CB8AC3E}">
        <p14:creationId xmlns:p14="http://schemas.microsoft.com/office/powerpoint/2010/main" val="16424813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EA9E5-1A40-7D13-A20C-340466C2F63A}"/>
            </a:ext>
          </a:extLst>
        </p:cNvPr>
        <p:cNvGrpSpPr/>
        <p:nvPr/>
      </p:nvGrpSpPr>
      <p:grpSpPr>
        <a:xfrm>
          <a:off x="0" y="0"/>
          <a:ext cx="0" cy="0"/>
          <a:chOff x="0" y="0"/>
          <a:chExt cx="0" cy="0"/>
        </a:xfrm>
      </p:grpSpPr>
      <p:pic>
        <p:nvPicPr>
          <p:cNvPr id="6" name="Picture 5" descr="A purple and white background&#10;&#10;AI-generated content may be incorrect.">
            <a:extLst>
              <a:ext uri="{FF2B5EF4-FFF2-40B4-BE49-F238E27FC236}">
                <a16:creationId xmlns:a16="http://schemas.microsoft.com/office/drawing/2014/main" id="{367C2AA8-D6C8-8081-C917-E8F2CEB5A8AF}"/>
              </a:ext>
            </a:extLst>
          </p:cNvPr>
          <p:cNvPicPr>
            <a:picLocks noChangeAspect="1"/>
          </p:cNvPicPr>
          <p:nvPr/>
        </p:nvPicPr>
        <p:blipFill>
          <a:blip r:embed="rId3"/>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398105BF-4B74-02A9-A4B4-5A9BA2E880AC}"/>
              </a:ext>
            </a:extLst>
          </p:cNvPr>
          <p:cNvSpPr txBox="1"/>
          <p:nvPr/>
        </p:nvSpPr>
        <p:spPr>
          <a:xfrm>
            <a:off x="785192" y="1448640"/>
            <a:ext cx="483041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Introduction</a:t>
            </a:r>
            <a:endParaRPr kumimoji="0" lang="en-ES"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F60C758B-B959-5C90-C169-ECBFC4225711}"/>
              </a:ext>
            </a:extLst>
          </p:cNvPr>
          <p:cNvSpPr txBox="1"/>
          <p:nvPr/>
        </p:nvSpPr>
        <p:spPr>
          <a:xfrm>
            <a:off x="855124" y="4755727"/>
            <a:ext cx="4094563"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history of section 4</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When does the 6 months run from?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Should a caveat be used?</a:t>
            </a:r>
          </a:p>
        </p:txBody>
      </p:sp>
    </p:spTree>
    <p:extLst>
      <p:ext uri="{BB962C8B-B14F-4D97-AF65-F5344CB8AC3E}">
        <p14:creationId xmlns:p14="http://schemas.microsoft.com/office/powerpoint/2010/main" val="39762484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EA9E5-1A40-7D13-A20C-340466C2F63A}"/>
            </a:ext>
          </a:extLst>
        </p:cNvPr>
        <p:cNvGrpSpPr/>
        <p:nvPr/>
      </p:nvGrpSpPr>
      <p:grpSpPr>
        <a:xfrm>
          <a:off x="0" y="0"/>
          <a:ext cx="0" cy="0"/>
          <a:chOff x="0" y="0"/>
          <a:chExt cx="0" cy="0"/>
        </a:xfrm>
      </p:grpSpPr>
      <p:pic>
        <p:nvPicPr>
          <p:cNvPr id="6" name="Picture 5" descr="A purple and white background&#10;&#10;AI-generated content may be incorrect.">
            <a:extLst>
              <a:ext uri="{FF2B5EF4-FFF2-40B4-BE49-F238E27FC236}">
                <a16:creationId xmlns:a16="http://schemas.microsoft.com/office/drawing/2014/main" id="{367C2AA8-D6C8-8081-C917-E8F2CEB5A8AF}"/>
              </a:ext>
            </a:extLst>
          </p:cNvPr>
          <p:cNvPicPr>
            <a:picLocks noChangeAspect="1"/>
          </p:cNvPicPr>
          <p:nvPr/>
        </p:nvPicPr>
        <p:blipFill>
          <a:blip r:embed="rId3"/>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398105BF-4B74-02A9-A4B4-5A9BA2E880AC}"/>
              </a:ext>
            </a:extLst>
          </p:cNvPr>
          <p:cNvSpPr txBox="1"/>
          <p:nvPr/>
        </p:nvSpPr>
        <p:spPr>
          <a:xfrm>
            <a:off x="785192" y="1448640"/>
            <a:ext cx="483041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Negotiations </a:t>
            </a:r>
            <a:endParaRPr kumimoji="0" lang="en-ES"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F60C758B-B959-5C90-C169-ECBFC4225711}"/>
              </a:ext>
            </a:extLst>
          </p:cNvPr>
          <p:cNvSpPr txBox="1"/>
          <p:nvPr/>
        </p:nvSpPr>
        <p:spPr>
          <a:xfrm>
            <a:off x="855124" y="4755727"/>
            <a:ext cx="5039490" cy="1200329"/>
          </a:xfrm>
          <a:prstGeom prst="rect">
            <a:avLst/>
          </a:prstGeom>
          <a:noFill/>
        </p:spPr>
        <p:txBody>
          <a:bodyPr wrap="square" rtlCol="0">
            <a:spAutoFit/>
          </a:bodyPr>
          <a:lstStyle/>
          <a:p>
            <a:pPr marL="285750" lvl="0" indent="-285750">
              <a:buFont typeface="Arial" panose="020B0604020202020204" pitchFamily="34" charset="0"/>
              <a:buChar char="•"/>
              <a:defRPr/>
            </a:pPr>
            <a:r>
              <a:rPr lang="en-GB" dirty="0">
                <a:solidFill>
                  <a:prstClr val="black"/>
                </a:solidFill>
                <a:latin typeface="Arial" panose="020B0604020202020204" pitchFamily="34" charset="0"/>
                <a:cs typeface="Arial" panose="020B0604020202020204" pitchFamily="34" charset="0"/>
              </a:rPr>
              <a:t>Were negotiations commenced within the time limit?</a:t>
            </a:r>
          </a:p>
          <a:p>
            <a:pPr marL="285750" lvl="0" indent="-285750">
              <a:buFont typeface="Arial" panose="020B0604020202020204" pitchFamily="34" charset="0"/>
              <a:buChar char="•"/>
              <a:defRPr/>
            </a:pPr>
            <a:r>
              <a:rPr lang="en-GB" dirty="0">
                <a:solidFill>
                  <a:prstClr val="black"/>
                </a:solidFill>
                <a:latin typeface="Arial" panose="020B0604020202020204" pitchFamily="34" charset="0"/>
                <a:cs typeface="Arial" panose="020B0604020202020204" pitchFamily="34" charset="0"/>
              </a:rPr>
              <a:t>Were negotiations commenced </a:t>
            </a:r>
            <a:r>
              <a:rPr lang="en-GB" i="1" dirty="0">
                <a:solidFill>
                  <a:prstClr val="black"/>
                </a:solidFill>
                <a:latin typeface="Arial" panose="020B0604020202020204" pitchFamily="34" charset="0"/>
                <a:cs typeface="Arial" panose="020B0604020202020204" pitchFamily="34" charset="0"/>
              </a:rPr>
              <a:t>after</a:t>
            </a:r>
            <a:r>
              <a:rPr lang="en-GB" dirty="0">
                <a:solidFill>
                  <a:prstClr val="black"/>
                </a:solidFill>
                <a:latin typeface="Arial" panose="020B0604020202020204" pitchFamily="34" charset="0"/>
                <a:cs typeface="Arial" panose="020B0604020202020204" pitchFamily="34" charset="0"/>
              </a:rPr>
              <a:t> the limit?</a:t>
            </a:r>
          </a:p>
        </p:txBody>
      </p:sp>
    </p:spTree>
    <p:extLst>
      <p:ext uri="{BB962C8B-B14F-4D97-AF65-F5344CB8AC3E}">
        <p14:creationId xmlns:p14="http://schemas.microsoft.com/office/powerpoint/2010/main" val="23066590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34F5D-0104-832F-7609-3031A57C43C5}"/>
              </a:ext>
            </a:extLst>
          </p:cNvPr>
          <p:cNvSpPr>
            <a:spLocks noGrp="1"/>
          </p:cNvSpPr>
          <p:nvPr>
            <p:ph type="title"/>
          </p:nvPr>
        </p:nvSpPr>
        <p:spPr/>
        <p:txBody>
          <a:bodyPr>
            <a:normAutofit fontScale="90000"/>
          </a:bodyPr>
          <a:lstStyle/>
          <a:p>
            <a:r>
              <a:rPr lang="en-GB" dirty="0"/>
              <a:t>Negotiations commenced </a:t>
            </a:r>
            <a:r>
              <a:rPr lang="en-GB" i="1" dirty="0"/>
              <a:t>before</a:t>
            </a:r>
            <a:r>
              <a:rPr lang="en-GB" dirty="0"/>
              <a:t> the time limit</a:t>
            </a:r>
            <a:endParaRPr lang="en-GB" u="sng" dirty="0"/>
          </a:p>
        </p:txBody>
      </p:sp>
      <p:sp>
        <p:nvSpPr>
          <p:cNvPr id="3" name="Content Placeholder 2">
            <a:extLst>
              <a:ext uri="{FF2B5EF4-FFF2-40B4-BE49-F238E27FC236}">
                <a16:creationId xmlns:a16="http://schemas.microsoft.com/office/drawing/2014/main" id="{64B21A1D-94B3-11CA-D857-966916A61F1D}"/>
              </a:ext>
            </a:extLst>
          </p:cNvPr>
          <p:cNvSpPr>
            <a:spLocks noGrp="1"/>
          </p:cNvSpPr>
          <p:nvPr>
            <p:ph idx="1"/>
          </p:nvPr>
        </p:nvSpPr>
        <p:spPr/>
        <p:txBody>
          <a:bodyPr>
            <a:normAutofit fontScale="70000" lnSpcReduction="20000"/>
          </a:bodyPr>
          <a:lstStyle/>
          <a:p>
            <a:r>
              <a:rPr lang="en-GB" dirty="0"/>
              <a:t>If delay has occurred because the parties have been attempting to negotiate settlement the court is likely to grant permission</a:t>
            </a:r>
          </a:p>
          <a:p>
            <a:r>
              <a:rPr lang="en-GB" dirty="0"/>
              <a:t>The </a:t>
            </a:r>
            <a:r>
              <a:rPr lang="en-GB" b="1" dirty="0">
                <a:solidFill>
                  <a:srgbClr val="FF0000"/>
                </a:solidFill>
              </a:rPr>
              <a:t>content</a:t>
            </a:r>
            <a:r>
              <a:rPr lang="en-GB" dirty="0"/>
              <a:t> and the </a:t>
            </a:r>
            <a:r>
              <a:rPr lang="en-GB" b="1" dirty="0">
                <a:solidFill>
                  <a:srgbClr val="FF0000"/>
                </a:solidFill>
              </a:rPr>
              <a:t>extent</a:t>
            </a:r>
            <a:r>
              <a:rPr lang="en-GB" dirty="0"/>
              <a:t> of the negotiations should be considered: </a:t>
            </a:r>
            <a:r>
              <a:rPr lang="en-GB" i="1" u="sng" dirty="0"/>
              <a:t>Re Hendry</a:t>
            </a:r>
            <a:r>
              <a:rPr lang="en-GB" i="1" dirty="0"/>
              <a:t> </a:t>
            </a:r>
            <a:r>
              <a:rPr lang="en-GB" dirty="0"/>
              <a:t>at [40]:</a:t>
            </a:r>
          </a:p>
          <a:p>
            <a:pPr marL="0" indent="0">
              <a:buNone/>
            </a:pPr>
            <a:endParaRPr lang="en-GB" dirty="0"/>
          </a:p>
          <a:p>
            <a:pPr marL="0" indent="0" algn="ctr">
              <a:buNone/>
            </a:pPr>
            <a:r>
              <a:rPr lang="en-GB" i="1" dirty="0"/>
              <a:t>“In the technical sense there were "negotiations“…However in order for there to be effective negotiations between the parties I would have expected [the claimant’s solicitors], as a minimum, to set out </a:t>
            </a:r>
            <a:r>
              <a:rPr lang="en-GB" i="1" u="sng" dirty="0"/>
              <a:t>some considered analysis </a:t>
            </a:r>
            <a:r>
              <a:rPr lang="en-GB" i="1" dirty="0"/>
              <a:t>of [the claimant’s] claim. Asserting that [the claimant] "thinks she is entitled to half of the estate in accordance with the divorce rule" does not provide a platform for proper negotiations between the parties.”</a:t>
            </a:r>
          </a:p>
          <a:p>
            <a:endParaRPr lang="en-GB" dirty="0"/>
          </a:p>
        </p:txBody>
      </p:sp>
    </p:spTree>
    <p:extLst>
      <p:ext uri="{BB962C8B-B14F-4D97-AF65-F5344CB8AC3E}">
        <p14:creationId xmlns:p14="http://schemas.microsoft.com/office/powerpoint/2010/main" val="3017366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49CA9-F0BD-143D-0A9C-3C8411A092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610F10-429A-33E5-B950-8434D36E8236}"/>
              </a:ext>
            </a:extLst>
          </p:cNvPr>
          <p:cNvSpPr>
            <a:spLocks noGrp="1"/>
          </p:cNvSpPr>
          <p:nvPr>
            <p:ph type="title"/>
          </p:nvPr>
        </p:nvSpPr>
        <p:spPr/>
        <p:txBody>
          <a:bodyPr>
            <a:noAutofit/>
          </a:bodyPr>
          <a:lstStyle/>
          <a:p>
            <a:r>
              <a:rPr lang="en-GB" sz="3600" dirty="0"/>
              <a:t>Negotiations commenced </a:t>
            </a:r>
            <a:r>
              <a:rPr lang="en-GB" sz="3600" i="1" dirty="0"/>
              <a:t>after</a:t>
            </a:r>
            <a:r>
              <a:rPr lang="en-GB" sz="3600" dirty="0"/>
              <a:t> the time limit (1)</a:t>
            </a:r>
            <a:endParaRPr lang="en-GB" sz="3600" u="sng" dirty="0"/>
          </a:p>
        </p:txBody>
      </p:sp>
      <p:sp>
        <p:nvSpPr>
          <p:cNvPr id="3" name="Content Placeholder 2">
            <a:extLst>
              <a:ext uri="{FF2B5EF4-FFF2-40B4-BE49-F238E27FC236}">
                <a16:creationId xmlns:a16="http://schemas.microsoft.com/office/drawing/2014/main" id="{2F4246EF-FAA8-6189-1366-5D2E47FF6886}"/>
              </a:ext>
            </a:extLst>
          </p:cNvPr>
          <p:cNvSpPr>
            <a:spLocks noGrp="1"/>
          </p:cNvSpPr>
          <p:nvPr>
            <p:ph idx="1"/>
          </p:nvPr>
        </p:nvSpPr>
        <p:spPr>
          <a:xfrm>
            <a:off x="785190" y="1417638"/>
            <a:ext cx="10797210" cy="4211638"/>
          </a:xfrm>
        </p:spPr>
        <p:txBody>
          <a:bodyPr>
            <a:normAutofit lnSpcReduction="10000"/>
          </a:bodyPr>
          <a:lstStyle/>
          <a:p>
            <a:pPr marL="0" indent="0" algn="ctr">
              <a:buNone/>
            </a:pPr>
            <a:r>
              <a:rPr lang="en-GB" sz="2000" i="1" dirty="0"/>
              <a:t>“… </a:t>
            </a:r>
            <a:r>
              <a:rPr lang="en-GB" sz="2000" i="1" u="sng" dirty="0"/>
              <a:t>without prejudice negotiations rather than the issue of proceedings should be encouraged</a:t>
            </a:r>
            <a:r>
              <a:rPr lang="en-GB" sz="2000" i="1" dirty="0"/>
              <a:t>. Although the potential claimant will have to take a risk if an application is made subsequently to extend time in circumstances where negotiations have failed, if both parties have been </a:t>
            </a:r>
            <a:r>
              <a:rPr lang="en-GB" sz="2000" i="1" u="sng" dirty="0"/>
              <a:t>legally represented</a:t>
            </a:r>
            <a:r>
              <a:rPr lang="en-GB" sz="2000" i="1" dirty="0"/>
              <a:t>, it seems to me that </a:t>
            </a:r>
            <a:r>
              <a:rPr lang="en-GB" sz="2000" i="1" u="sng" dirty="0"/>
              <a:t>it would be unlikely that the court would refuse to endorse the approach</a:t>
            </a:r>
            <a:r>
              <a:rPr lang="en-GB" sz="2000" i="1" dirty="0"/>
              <a:t>. Obviously, the courts attitude will depend upon all of the circumstances in the particular case and may be influenced by whether some of the parties have not been privy to the moratorium agreement or the negotiations”</a:t>
            </a:r>
          </a:p>
          <a:p>
            <a:pPr marL="0" indent="0" algn="ctr">
              <a:buNone/>
            </a:pPr>
            <a:endParaRPr lang="en-GB" sz="2000" i="1" dirty="0"/>
          </a:p>
          <a:p>
            <a:pPr marL="0" indent="0" algn="ctr">
              <a:buNone/>
            </a:pPr>
            <a:r>
              <a:rPr lang="en-GB" sz="2000" i="1" dirty="0"/>
              <a:t>“…it may well be appropriate to give due weight to negotiations which take place </a:t>
            </a:r>
            <a:r>
              <a:rPr lang="en-GB" sz="2000" i="1" u="sng" dirty="0"/>
              <a:t>after that period has expired</a:t>
            </a:r>
            <a:r>
              <a:rPr lang="en-GB" sz="2000" i="1" dirty="0"/>
              <a:t>.”</a:t>
            </a:r>
          </a:p>
          <a:p>
            <a:pPr marL="0" indent="0" algn="ctr">
              <a:buNone/>
            </a:pPr>
            <a:endParaRPr lang="en-GB" sz="2000" i="1" dirty="0"/>
          </a:p>
          <a:p>
            <a:pPr marL="0" indent="0" algn="ctr">
              <a:buNone/>
            </a:pPr>
            <a:r>
              <a:rPr lang="en-GB" sz="2000" dirty="0"/>
              <a:t>(</a:t>
            </a:r>
            <a:r>
              <a:rPr lang="en-GB" sz="2000" i="1" u="sng" dirty="0"/>
              <a:t>Cowan v Foreman</a:t>
            </a:r>
            <a:r>
              <a:rPr lang="en-GB" sz="2000" dirty="0"/>
              <a:t> at [73] and [75] per Lady Justice Asplin)</a:t>
            </a:r>
          </a:p>
        </p:txBody>
      </p:sp>
    </p:spTree>
    <p:extLst>
      <p:ext uri="{BB962C8B-B14F-4D97-AF65-F5344CB8AC3E}">
        <p14:creationId xmlns:p14="http://schemas.microsoft.com/office/powerpoint/2010/main" val="27552119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5CCF9-587D-3BB2-46C3-FF0AEEA766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1B4AC0-8DF4-A8D5-1645-0E643870F790}"/>
              </a:ext>
            </a:extLst>
          </p:cNvPr>
          <p:cNvSpPr>
            <a:spLocks noGrp="1"/>
          </p:cNvSpPr>
          <p:nvPr>
            <p:ph type="title"/>
          </p:nvPr>
        </p:nvSpPr>
        <p:spPr/>
        <p:txBody>
          <a:bodyPr>
            <a:noAutofit/>
          </a:bodyPr>
          <a:lstStyle/>
          <a:p>
            <a:r>
              <a:rPr lang="en-GB" sz="3600" dirty="0"/>
              <a:t>Negotiations commenced </a:t>
            </a:r>
            <a:r>
              <a:rPr lang="en-GB" sz="3600" i="1" u="sng" dirty="0"/>
              <a:t>after</a:t>
            </a:r>
            <a:r>
              <a:rPr lang="en-GB" sz="3600" dirty="0"/>
              <a:t> the time limit (2)</a:t>
            </a:r>
            <a:endParaRPr lang="en-GB" sz="3600" u="sng" dirty="0"/>
          </a:p>
        </p:txBody>
      </p:sp>
      <p:sp>
        <p:nvSpPr>
          <p:cNvPr id="3" name="Content Placeholder 2">
            <a:extLst>
              <a:ext uri="{FF2B5EF4-FFF2-40B4-BE49-F238E27FC236}">
                <a16:creationId xmlns:a16="http://schemas.microsoft.com/office/drawing/2014/main" id="{9C805D5E-F92E-63A5-77E6-2526B9FF951C}"/>
              </a:ext>
            </a:extLst>
          </p:cNvPr>
          <p:cNvSpPr>
            <a:spLocks noGrp="1"/>
          </p:cNvSpPr>
          <p:nvPr>
            <p:ph idx="1"/>
          </p:nvPr>
        </p:nvSpPr>
        <p:spPr>
          <a:xfrm>
            <a:off x="785190" y="1417638"/>
            <a:ext cx="10797210" cy="4211638"/>
          </a:xfrm>
        </p:spPr>
        <p:txBody>
          <a:bodyPr>
            <a:normAutofit lnSpcReduction="10000"/>
          </a:bodyPr>
          <a:lstStyle/>
          <a:p>
            <a:pPr marL="0" indent="0" algn="ctr">
              <a:buNone/>
            </a:pPr>
            <a:r>
              <a:rPr lang="en-GB" sz="2000" i="1" dirty="0"/>
              <a:t>“I agree with Asplin LJ, that whilst the decision always rests with the court, where there is </a:t>
            </a:r>
            <a:r>
              <a:rPr lang="en-GB" sz="2000" i="1" u="sng" dirty="0"/>
              <a:t>a properly evidenced agreement</a:t>
            </a:r>
            <a:r>
              <a:rPr lang="en-GB" sz="2000" b="1" i="1" dirty="0"/>
              <a:t> </a:t>
            </a:r>
            <a:r>
              <a:rPr lang="en-GB" sz="2000" i="1" dirty="0"/>
              <a:t>to which no objection has been taken by </a:t>
            </a:r>
            <a:r>
              <a:rPr lang="en-GB" sz="2000" i="1" u="sng" dirty="0"/>
              <a:t>the executors and beneficiaries</a:t>
            </a:r>
            <a:r>
              <a:rPr lang="en-GB" sz="2000" i="1" dirty="0"/>
              <a:t>, it is unlikely that in the ordinary way, a judge would dismiss an application for an extension of time.”</a:t>
            </a:r>
          </a:p>
          <a:p>
            <a:pPr marL="0" indent="0" algn="ctr">
              <a:buNone/>
            </a:pPr>
            <a:endParaRPr lang="en-GB" sz="2000" i="1" dirty="0"/>
          </a:p>
          <a:p>
            <a:pPr marL="0" indent="0" algn="ctr">
              <a:buNone/>
            </a:pPr>
            <a:r>
              <a:rPr lang="en-GB" sz="2000" i="1" dirty="0"/>
              <a:t>“I should stress however, that if parties choose the standstill route, there should be clear </a:t>
            </a:r>
            <a:r>
              <a:rPr lang="en-GB" sz="2000" i="1" u="sng" dirty="0"/>
              <a:t>written agreement</a:t>
            </a:r>
            <a:r>
              <a:rPr lang="en-GB" sz="2000" b="1" i="1" dirty="0"/>
              <a:t> </a:t>
            </a:r>
            <a:r>
              <a:rPr lang="en-GB" sz="2000" i="1" dirty="0"/>
              <a:t>setting out the </a:t>
            </a:r>
            <a:r>
              <a:rPr lang="en-GB" sz="2000" i="1" u="sng" dirty="0"/>
              <a:t>terms/duration</a:t>
            </a:r>
            <a:r>
              <a:rPr lang="en-GB" sz="2000" b="1" i="1" dirty="0"/>
              <a:t> </a:t>
            </a:r>
            <a:r>
              <a:rPr lang="en-GB" sz="2000" i="1" dirty="0"/>
              <a:t>of such an agreement and </a:t>
            </a:r>
            <a:r>
              <a:rPr lang="en-GB" sz="2000" i="1" u="sng" dirty="0"/>
              <a:t>each of the potential parties</a:t>
            </a:r>
            <a:r>
              <a:rPr lang="en-GB" sz="2000" b="1" i="1" dirty="0"/>
              <a:t> </a:t>
            </a:r>
            <a:r>
              <a:rPr lang="en-GB" sz="2000" i="1" dirty="0"/>
              <a:t>should be included in the agreement. In the event that proceedings have, in due course to be issued, the </a:t>
            </a:r>
            <a:r>
              <a:rPr lang="en-GB" sz="2000" i="1" u="sng" dirty="0"/>
              <a:t>court should be presented with a consent application</a:t>
            </a:r>
            <a:r>
              <a:rPr lang="en-GB" sz="2000" b="1" i="1" dirty="0"/>
              <a:t> </a:t>
            </a:r>
            <a:r>
              <a:rPr lang="en-GB" sz="2000" i="1" dirty="0"/>
              <a:t>for permission to be granted notwithstanding that six months has elapsed.”</a:t>
            </a:r>
          </a:p>
          <a:p>
            <a:pPr marL="0" indent="0" algn="ctr">
              <a:buNone/>
            </a:pPr>
            <a:endParaRPr lang="en-GB" sz="2000" i="1" dirty="0"/>
          </a:p>
          <a:p>
            <a:pPr marL="0" indent="0" algn="ctr">
              <a:buNone/>
            </a:pPr>
            <a:r>
              <a:rPr lang="en-GB" sz="2000" dirty="0"/>
              <a:t>(</a:t>
            </a:r>
            <a:r>
              <a:rPr lang="en-GB" sz="2000" i="1" u="sng" dirty="0"/>
              <a:t>Cowan v Foreman</a:t>
            </a:r>
            <a:r>
              <a:rPr lang="en-GB" sz="2000" dirty="0"/>
              <a:t> at [90]-[91] per Lady Justice King)</a:t>
            </a:r>
          </a:p>
          <a:p>
            <a:pPr marL="0" indent="0" algn="ctr">
              <a:buNone/>
            </a:pPr>
            <a:endParaRPr lang="en-GB" sz="2000" dirty="0"/>
          </a:p>
        </p:txBody>
      </p:sp>
    </p:spTree>
    <p:extLst>
      <p:ext uri="{BB962C8B-B14F-4D97-AF65-F5344CB8AC3E}">
        <p14:creationId xmlns:p14="http://schemas.microsoft.com/office/powerpoint/2010/main" val="10589738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AF141-FA88-FD60-7EDB-363B33DE5C18}"/>
              </a:ext>
            </a:extLst>
          </p:cNvPr>
          <p:cNvSpPr>
            <a:spLocks noGrp="1"/>
          </p:cNvSpPr>
          <p:nvPr>
            <p:ph type="title"/>
          </p:nvPr>
        </p:nvSpPr>
        <p:spPr/>
        <p:txBody>
          <a:bodyPr>
            <a:normAutofit fontScale="90000"/>
          </a:bodyPr>
          <a:lstStyle/>
          <a:p>
            <a:r>
              <a:rPr lang="en-GB" dirty="0"/>
              <a:t>Practical Points: agreements not to take a “time” point</a:t>
            </a:r>
          </a:p>
        </p:txBody>
      </p:sp>
      <p:sp>
        <p:nvSpPr>
          <p:cNvPr id="3" name="Content Placeholder 2">
            <a:extLst>
              <a:ext uri="{FF2B5EF4-FFF2-40B4-BE49-F238E27FC236}">
                <a16:creationId xmlns:a16="http://schemas.microsoft.com/office/drawing/2014/main" id="{0F93B2B3-378D-6B98-47C0-62C4984ACAE4}"/>
              </a:ext>
            </a:extLst>
          </p:cNvPr>
          <p:cNvSpPr>
            <a:spLocks noGrp="1"/>
          </p:cNvSpPr>
          <p:nvPr>
            <p:ph idx="1"/>
          </p:nvPr>
        </p:nvSpPr>
        <p:spPr/>
        <p:txBody>
          <a:bodyPr>
            <a:normAutofit fontScale="77500" lnSpcReduction="20000"/>
          </a:bodyPr>
          <a:lstStyle/>
          <a:p>
            <a:r>
              <a:rPr lang="en-GB" dirty="0"/>
              <a:t>Written agreement</a:t>
            </a:r>
          </a:p>
          <a:p>
            <a:r>
              <a:rPr lang="en-GB" dirty="0"/>
              <a:t>Include the personal representatives and the beneficiaries i.e. the potential defendants to a claim</a:t>
            </a:r>
          </a:p>
          <a:p>
            <a:r>
              <a:rPr lang="en-GB" dirty="0"/>
              <a:t>Ensure the parties are legally represented</a:t>
            </a:r>
          </a:p>
          <a:p>
            <a:r>
              <a:rPr lang="en-GB" dirty="0"/>
              <a:t>Define the terms of the agreement and the duration e.g. period in which a claim will be brought after notice is given</a:t>
            </a:r>
          </a:p>
          <a:p>
            <a:r>
              <a:rPr lang="en-GB" dirty="0"/>
              <a:t>Could ask to the defendants to enter the agreement as part of pre-action correspondence</a:t>
            </a:r>
          </a:p>
          <a:p>
            <a:r>
              <a:rPr lang="en-GB" dirty="0"/>
              <a:t>Consider any tax implications of a variation of the estate outside s 19 of the 1975 Act</a:t>
            </a:r>
          </a:p>
          <a:p>
            <a:endParaRPr lang="en-GB" dirty="0"/>
          </a:p>
          <a:p>
            <a:endParaRPr lang="en-GB" dirty="0"/>
          </a:p>
        </p:txBody>
      </p:sp>
    </p:spTree>
    <p:extLst>
      <p:ext uri="{BB962C8B-B14F-4D97-AF65-F5344CB8AC3E}">
        <p14:creationId xmlns:p14="http://schemas.microsoft.com/office/powerpoint/2010/main" val="28273707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EA9E5-1A40-7D13-A20C-340466C2F63A}"/>
            </a:ext>
          </a:extLst>
        </p:cNvPr>
        <p:cNvGrpSpPr/>
        <p:nvPr/>
      </p:nvGrpSpPr>
      <p:grpSpPr>
        <a:xfrm>
          <a:off x="0" y="0"/>
          <a:ext cx="0" cy="0"/>
          <a:chOff x="0" y="0"/>
          <a:chExt cx="0" cy="0"/>
        </a:xfrm>
      </p:grpSpPr>
      <p:pic>
        <p:nvPicPr>
          <p:cNvPr id="6" name="Picture 5" descr="A purple and white background&#10;&#10;AI-generated content may be incorrect.">
            <a:extLst>
              <a:ext uri="{FF2B5EF4-FFF2-40B4-BE49-F238E27FC236}">
                <a16:creationId xmlns:a16="http://schemas.microsoft.com/office/drawing/2014/main" id="{367C2AA8-D6C8-8081-C917-E8F2CEB5A8AF}"/>
              </a:ext>
            </a:extLst>
          </p:cNvPr>
          <p:cNvPicPr>
            <a:picLocks noChangeAspect="1"/>
          </p:cNvPicPr>
          <p:nvPr/>
        </p:nvPicPr>
        <p:blipFill>
          <a:blip r:embed="rId3"/>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398105BF-4B74-02A9-A4B4-5A9BA2E880AC}"/>
              </a:ext>
            </a:extLst>
          </p:cNvPr>
          <p:cNvSpPr txBox="1"/>
          <p:nvPr/>
        </p:nvSpPr>
        <p:spPr>
          <a:xfrm>
            <a:off x="785192" y="1448640"/>
            <a:ext cx="483041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Has The Estate Been Distributed</a:t>
            </a:r>
            <a:endParaRPr kumimoji="0" lang="en-ES"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F60C758B-B959-5C90-C169-ECBFC4225711}"/>
              </a:ext>
            </a:extLst>
          </p:cNvPr>
          <p:cNvSpPr txBox="1"/>
          <p:nvPr/>
        </p:nvSpPr>
        <p:spPr>
          <a:xfrm>
            <a:off x="855124" y="4755727"/>
            <a:ext cx="5240876" cy="1477328"/>
          </a:xfrm>
          <a:prstGeom prst="rect">
            <a:avLst/>
          </a:prstGeom>
          <a:noFill/>
        </p:spPr>
        <p:txBody>
          <a:bodyPr wrap="square" rtlCol="0">
            <a:spAutoFit/>
          </a:bodyPr>
          <a:lstStyle/>
          <a:p>
            <a:pPr marL="285750" lvl="0" indent="-285750">
              <a:buFont typeface="Arial" panose="020B0604020202020204" pitchFamily="34" charset="0"/>
              <a:buChar char="•"/>
              <a:defRPr/>
            </a:pPr>
            <a:r>
              <a:rPr lang="en-GB" dirty="0">
                <a:solidFill>
                  <a:prstClr val="black"/>
                </a:solidFill>
                <a:latin typeface="Arial" panose="020B0604020202020204" pitchFamily="34" charset="0"/>
                <a:cs typeface="Arial" panose="020B0604020202020204" pitchFamily="34" charset="0"/>
              </a:rPr>
              <a:t>Section 20(1) of the 1975 Act</a:t>
            </a:r>
          </a:p>
          <a:p>
            <a:pPr marL="285750" lvl="0" indent="-285750">
              <a:buFont typeface="Arial" panose="020B0604020202020204" pitchFamily="34" charset="0"/>
              <a:buChar char="•"/>
              <a:defRPr/>
            </a:pPr>
            <a:r>
              <a:rPr lang="en-GB" dirty="0" err="1">
                <a:solidFill>
                  <a:prstClr val="black"/>
                </a:solidFill>
                <a:latin typeface="Arial" panose="020B0604020202020204" pitchFamily="34" charset="0"/>
                <a:cs typeface="Arial" panose="020B0604020202020204" pitchFamily="34" charset="0"/>
              </a:rPr>
              <a:t>Megarry</a:t>
            </a:r>
            <a:r>
              <a:rPr lang="en-GB" dirty="0">
                <a:solidFill>
                  <a:prstClr val="black"/>
                </a:solidFill>
                <a:latin typeface="Arial" panose="020B0604020202020204" pitchFamily="34" charset="0"/>
                <a:cs typeface="Arial" panose="020B0604020202020204" pitchFamily="34" charset="0"/>
              </a:rPr>
              <a:t> VC in </a:t>
            </a:r>
            <a:r>
              <a:rPr lang="en-GB" i="1" dirty="0">
                <a:solidFill>
                  <a:prstClr val="black"/>
                </a:solidFill>
                <a:latin typeface="Arial" panose="020B0604020202020204" pitchFamily="34" charset="0"/>
                <a:cs typeface="Arial" panose="020B0604020202020204" pitchFamily="34" charset="0"/>
              </a:rPr>
              <a:t>Re Salmon</a:t>
            </a:r>
          </a:p>
          <a:p>
            <a:pPr marL="285750" lvl="0" indent="-285750">
              <a:buFont typeface="Arial" panose="020B0604020202020204" pitchFamily="34" charset="0"/>
              <a:buChar char="•"/>
              <a:defRPr/>
            </a:pPr>
            <a:r>
              <a:rPr lang="en-GB" dirty="0">
                <a:solidFill>
                  <a:prstClr val="black"/>
                </a:solidFill>
                <a:latin typeface="Arial" panose="020B0604020202020204" pitchFamily="34" charset="0"/>
                <a:cs typeface="Arial" panose="020B0604020202020204" pitchFamily="34" charset="0"/>
              </a:rPr>
              <a:t>To what extent has the estate been distributed?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463857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563FF-BD2A-57BF-B9B2-D1FA3602E5B8}"/>
              </a:ext>
            </a:extLst>
          </p:cNvPr>
          <p:cNvSpPr>
            <a:spLocks noGrp="1"/>
          </p:cNvSpPr>
          <p:nvPr>
            <p:ph type="title"/>
          </p:nvPr>
        </p:nvSpPr>
        <p:spPr/>
        <p:txBody>
          <a:bodyPr/>
          <a:lstStyle/>
          <a:p>
            <a:r>
              <a:rPr lang="en-GB" dirty="0"/>
              <a:t>Section 20(1) of the 1975 Act</a:t>
            </a:r>
          </a:p>
        </p:txBody>
      </p:sp>
      <p:sp>
        <p:nvSpPr>
          <p:cNvPr id="3" name="Content Placeholder 2">
            <a:extLst>
              <a:ext uri="{FF2B5EF4-FFF2-40B4-BE49-F238E27FC236}">
                <a16:creationId xmlns:a16="http://schemas.microsoft.com/office/drawing/2014/main" id="{419B9002-6677-2AE6-9F7A-DC24D2821C53}"/>
              </a:ext>
            </a:extLst>
          </p:cNvPr>
          <p:cNvSpPr>
            <a:spLocks noGrp="1"/>
          </p:cNvSpPr>
          <p:nvPr>
            <p:ph idx="1"/>
          </p:nvPr>
        </p:nvSpPr>
        <p:spPr/>
        <p:txBody>
          <a:bodyPr>
            <a:normAutofit fontScale="77500" lnSpcReduction="20000"/>
          </a:bodyPr>
          <a:lstStyle/>
          <a:p>
            <a:pPr marL="0" indent="0">
              <a:buNone/>
            </a:pPr>
            <a:r>
              <a:rPr lang="en-GB" i="1" dirty="0"/>
              <a:t>“The provisions of this Act </a:t>
            </a:r>
            <a:r>
              <a:rPr lang="en-GB" i="1" u="sng" dirty="0"/>
              <a:t>shall not render the personal representative of a deceased person liable for having distributed any part of the estate of the deceased, after the end of the period of six months from the date on which representation with respect to the estate of the deceased is first taken out</a:t>
            </a:r>
            <a:r>
              <a:rPr lang="en-GB" i="1" dirty="0"/>
              <a:t>, on the ground that he ought to have taken into account the possibility—</a:t>
            </a:r>
          </a:p>
          <a:p>
            <a:pPr marL="400050" lvl="1" indent="0">
              <a:buNone/>
            </a:pPr>
            <a:r>
              <a:rPr lang="en-GB" i="1" dirty="0"/>
              <a:t>(a)  that the court might permit the making of an application for an order under section 2 of this Act after the end of that period, or</a:t>
            </a:r>
          </a:p>
          <a:p>
            <a:pPr marL="400050" lvl="1" indent="0">
              <a:buNone/>
            </a:pPr>
            <a:r>
              <a:rPr lang="en-GB" i="1" dirty="0"/>
              <a:t>(b)  that, where an order has been made under the said section 2, the court might exercise in relation thereto the powers conferred on it by section 6 of this Act,</a:t>
            </a:r>
          </a:p>
          <a:p>
            <a:pPr marL="0" indent="0">
              <a:buNone/>
            </a:pPr>
            <a:r>
              <a:rPr lang="en-GB" i="1" dirty="0"/>
              <a:t>but this subsection </a:t>
            </a:r>
            <a:r>
              <a:rPr lang="en-GB" i="1" u="sng" dirty="0"/>
              <a:t>shall not prejudice any power to recover, by reason of the making of an order under this Act, any part of the estate so distributed</a:t>
            </a:r>
            <a:r>
              <a:rPr lang="en-GB" i="1" dirty="0"/>
              <a:t>.”</a:t>
            </a:r>
          </a:p>
        </p:txBody>
      </p:sp>
    </p:spTree>
    <p:extLst>
      <p:ext uri="{BB962C8B-B14F-4D97-AF65-F5344CB8AC3E}">
        <p14:creationId xmlns:p14="http://schemas.microsoft.com/office/powerpoint/2010/main" val="30270395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7EB49-5082-B38E-2134-5E42113AC670}"/>
              </a:ext>
            </a:extLst>
          </p:cNvPr>
          <p:cNvSpPr>
            <a:spLocks noGrp="1"/>
          </p:cNvSpPr>
          <p:nvPr>
            <p:ph type="title"/>
          </p:nvPr>
        </p:nvSpPr>
        <p:spPr>
          <a:xfrm>
            <a:off x="785190" y="274636"/>
            <a:ext cx="4124740" cy="2487613"/>
          </a:xfrm>
        </p:spPr>
        <p:txBody>
          <a:bodyPr>
            <a:noAutofit/>
          </a:bodyPr>
          <a:lstStyle/>
          <a:p>
            <a:r>
              <a:rPr lang="en-GB" sz="3600" dirty="0" err="1"/>
              <a:t>Megarry</a:t>
            </a:r>
            <a:r>
              <a:rPr lang="en-GB" sz="3600" dirty="0"/>
              <a:t> VC in</a:t>
            </a:r>
            <a:br>
              <a:rPr lang="en-GB" sz="3600" dirty="0"/>
            </a:br>
            <a:r>
              <a:rPr lang="en-GB" sz="3600" i="1" dirty="0"/>
              <a:t>Re Salmon </a:t>
            </a:r>
            <a:r>
              <a:rPr lang="en-GB" sz="3600" dirty="0"/>
              <a:t>at 176</a:t>
            </a:r>
          </a:p>
        </p:txBody>
      </p:sp>
      <p:sp>
        <p:nvSpPr>
          <p:cNvPr id="3" name="Content Placeholder 2">
            <a:extLst>
              <a:ext uri="{FF2B5EF4-FFF2-40B4-BE49-F238E27FC236}">
                <a16:creationId xmlns:a16="http://schemas.microsoft.com/office/drawing/2014/main" id="{263D60CC-D26C-024E-CF69-D4F86EBEFB48}"/>
              </a:ext>
            </a:extLst>
          </p:cNvPr>
          <p:cNvSpPr>
            <a:spLocks noGrp="1"/>
          </p:cNvSpPr>
          <p:nvPr>
            <p:ph idx="1"/>
          </p:nvPr>
        </p:nvSpPr>
        <p:spPr>
          <a:xfrm>
            <a:off x="5428389" y="631806"/>
            <a:ext cx="6154011" cy="5629845"/>
          </a:xfrm>
        </p:spPr>
        <p:txBody>
          <a:bodyPr>
            <a:normAutofit fontScale="92500" lnSpcReduction="20000"/>
          </a:bodyPr>
          <a:lstStyle/>
          <a:p>
            <a:pPr marL="0" indent="0" algn="ctr">
              <a:buNone/>
            </a:pPr>
            <a:r>
              <a:rPr lang="en-GB" sz="2400" i="1" dirty="0"/>
              <a:t>“So far as the beneficiaries are concerned, </a:t>
            </a:r>
            <a:r>
              <a:rPr lang="en-GB" sz="2400" i="1" u="sng" dirty="0"/>
              <a:t>there will usually be a real psychological change when the estate is distributed</a:t>
            </a:r>
            <a:r>
              <a:rPr lang="en-GB" sz="2400" i="1" dirty="0"/>
              <a:t>…After the distribution, they have the money itself, and know the exact amount…For most people, there is a real difference between the bird in the hand and the bird in the bush…If it is always prejudicial to claimants not to receive money that they are entitled to receive at the earliest possible moment, it is likely to be even more prejudicial to have taken away from them money that they have actually received and have begun to enjoy. </a:t>
            </a:r>
            <a:r>
              <a:rPr lang="en-GB" sz="2400" i="1" u="sng" dirty="0"/>
              <a:t>The point is strengthened if they have changed their position in reliance on what they have received</a:t>
            </a:r>
            <a:r>
              <a:rPr lang="en-GB" sz="2400" i="1" dirty="0"/>
              <a:t>, as by making purchases or gifts that they otherwise would not have made.”</a:t>
            </a:r>
          </a:p>
        </p:txBody>
      </p:sp>
      <p:pic>
        <p:nvPicPr>
          <p:cNvPr id="5122" name="Picture 2" descr="6,422 Baby Bird Hand Stock Photos - Free &amp; Royalty-Free Stock Photos ...">
            <a:extLst>
              <a:ext uri="{FF2B5EF4-FFF2-40B4-BE49-F238E27FC236}">
                <a16:creationId xmlns:a16="http://schemas.microsoft.com/office/drawing/2014/main" id="{F1D5C109-8BC1-5981-5F1D-50652329CF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783"/>
          <a:stretch>
            <a:fillRect/>
          </a:stretch>
        </p:blipFill>
        <p:spPr bwMode="auto">
          <a:xfrm>
            <a:off x="873608" y="2513771"/>
            <a:ext cx="1857375" cy="24060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A92C790C-EB7A-209A-BF88-827C9337D7D9}"/>
              </a:ext>
            </a:extLst>
          </p:cNvPr>
          <p:cNvPicPr>
            <a:picLocks noChangeAspect="1"/>
          </p:cNvPicPr>
          <p:nvPr/>
        </p:nvPicPr>
        <p:blipFill>
          <a:blip r:embed="rId3"/>
          <a:srcRect l="33643" t="12009" r="21074"/>
          <a:stretch>
            <a:fillRect/>
          </a:stretch>
        </p:blipFill>
        <p:spPr>
          <a:xfrm>
            <a:off x="3135046" y="2513770"/>
            <a:ext cx="1857374" cy="2406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815020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85E92-7886-E40D-D3E2-5D52501D97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0B905E-DCD8-B726-25C7-00C3011C0B3F}"/>
              </a:ext>
            </a:extLst>
          </p:cNvPr>
          <p:cNvSpPr>
            <a:spLocks noGrp="1"/>
          </p:cNvSpPr>
          <p:nvPr>
            <p:ph type="title"/>
          </p:nvPr>
        </p:nvSpPr>
        <p:spPr/>
        <p:txBody>
          <a:bodyPr>
            <a:normAutofit fontScale="90000"/>
          </a:bodyPr>
          <a:lstStyle/>
          <a:p>
            <a:r>
              <a:rPr lang="en-GB" dirty="0"/>
              <a:t>To what extent has the estate been distributed?</a:t>
            </a:r>
          </a:p>
        </p:txBody>
      </p:sp>
      <p:sp>
        <p:nvSpPr>
          <p:cNvPr id="3" name="Content Placeholder 2">
            <a:extLst>
              <a:ext uri="{FF2B5EF4-FFF2-40B4-BE49-F238E27FC236}">
                <a16:creationId xmlns:a16="http://schemas.microsoft.com/office/drawing/2014/main" id="{1222ADE5-5CDF-487E-05D4-597C5D4AD3EC}"/>
              </a:ext>
            </a:extLst>
          </p:cNvPr>
          <p:cNvSpPr>
            <a:spLocks noGrp="1"/>
          </p:cNvSpPr>
          <p:nvPr>
            <p:ph idx="1"/>
          </p:nvPr>
        </p:nvSpPr>
        <p:spPr>
          <a:xfrm>
            <a:off x="785190" y="1600204"/>
            <a:ext cx="9561445" cy="4029072"/>
          </a:xfrm>
        </p:spPr>
        <p:txBody>
          <a:bodyPr>
            <a:normAutofit fontScale="70000" lnSpcReduction="20000"/>
          </a:bodyPr>
          <a:lstStyle/>
          <a:p>
            <a:r>
              <a:rPr lang="en-GB" dirty="0"/>
              <a:t>Consider: the </a:t>
            </a:r>
            <a:r>
              <a:rPr lang="en-GB" b="1" dirty="0">
                <a:solidFill>
                  <a:srgbClr val="FF0000"/>
                </a:solidFill>
              </a:rPr>
              <a:t>extent</a:t>
            </a:r>
            <a:r>
              <a:rPr lang="en-GB" dirty="0"/>
              <a:t> of the distribution, how recently it was distributed, the </a:t>
            </a:r>
            <a:r>
              <a:rPr lang="en-GB" b="1" dirty="0">
                <a:solidFill>
                  <a:srgbClr val="FF0000"/>
                </a:solidFill>
              </a:rPr>
              <a:t>nature of the assets</a:t>
            </a:r>
            <a:r>
              <a:rPr lang="en-GB" dirty="0"/>
              <a:t> distributed/remaining, whether there has been a </a:t>
            </a:r>
            <a:r>
              <a:rPr lang="en-GB" b="1" dirty="0">
                <a:solidFill>
                  <a:srgbClr val="FF0000"/>
                </a:solidFill>
              </a:rPr>
              <a:t>change of position</a:t>
            </a:r>
          </a:p>
          <a:p>
            <a:r>
              <a:rPr lang="en-GB" i="1" u="sng" dirty="0"/>
              <a:t>Re Longley </a:t>
            </a:r>
            <a:r>
              <a:rPr lang="en-GB" u="sng" dirty="0"/>
              <a:t>[1981] CLY 2885</a:t>
            </a:r>
            <a:r>
              <a:rPr lang="en-GB" dirty="0"/>
              <a:t>: </a:t>
            </a:r>
            <a:r>
              <a:rPr lang="en-GB" b="1" dirty="0">
                <a:solidFill>
                  <a:srgbClr val="FF0000"/>
                </a:solidFill>
              </a:rPr>
              <a:t>14 months </a:t>
            </a:r>
            <a:r>
              <a:rPr lang="en-GB" dirty="0"/>
              <a:t>after expiry, distribution had taken place, no negotiations, had a claim against her former solicitors</a:t>
            </a:r>
          </a:p>
          <a:p>
            <a:r>
              <a:rPr lang="en-GB" i="1" u="sng" dirty="0"/>
              <a:t>Re </a:t>
            </a:r>
            <a:r>
              <a:rPr lang="en-GB" i="1" u="sng" dirty="0" err="1"/>
              <a:t>Bhusate</a:t>
            </a:r>
            <a:r>
              <a:rPr lang="en-GB" i="1" dirty="0"/>
              <a:t> </a:t>
            </a:r>
            <a:r>
              <a:rPr lang="en-GB" dirty="0"/>
              <a:t>at [143]: </a:t>
            </a:r>
            <a:r>
              <a:rPr lang="en-GB" i="1" dirty="0"/>
              <a:t>“…whether the relevant estate has been distributed must always be </a:t>
            </a:r>
            <a:r>
              <a:rPr lang="en-GB" b="1" i="1" dirty="0">
                <a:solidFill>
                  <a:srgbClr val="FF0000"/>
                </a:solidFill>
              </a:rPr>
              <a:t>an important consideration </a:t>
            </a:r>
            <a:r>
              <a:rPr lang="en-GB" i="1" dirty="0"/>
              <a:t>in an application under Section 4…one would normally expect </a:t>
            </a:r>
            <a:r>
              <a:rPr lang="en-GB" b="1" i="1" dirty="0">
                <a:solidFill>
                  <a:srgbClr val="FF0000"/>
                </a:solidFill>
              </a:rPr>
              <a:t>the fact that an estate has not been administered or distributed to be a positive factor in favour of the applicant </a:t>
            </a:r>
            <a:r>
              <a:rPr lang="en-GB" i="1" dirty="0"/>
              <a:t>on an application under Section 4…”</a:t>
            </a:r>
          </a:p>
        </p:txBody>
      </p:sp>
      <p:pic>
        <p:nvPicPr>
          <p:cNvPr id="4" name="Picture 3">
            <a:extLst>
              <a:ext uri="{FF2B5EF4-FFF2-40B4-BE49-F238E27FC236}">
                <a16:creationId xmlns:a16="http://schemas.microsoft.com/office/drawing/2014/main" id="{31AD0250-20D2-84CE-F9D5-B11055D9ACC3}"/>
              </a:ext>
            </a:extLst>
          </p:cNvPr>
          <p:cNvPicPr>
            <a:picLocks noChangeAspect="1"/>
          </p:cNvPicPr>
          <p:nvPr/>
        </p:nvPicPr>
        <p:blipFill>
          <a:blip r:embed="rId3"/>
          <a:stretch>
            <a:fillRect/>
          </a:stretch>
        </p:blipFill>
        <p:spPr>
          <a:xfrm>
            <a:off x="10202927" y="2462796"/>
            <a:ext cx="893031" cy="889724"/>
          </a:xfrm>
          <a:prstGeom prst="rect">
            <a:avLst/>
          </a:prstGeom>
        </p:spPr>
      </p:pic>
      <p:pic>
        <p:nvPicPr>
          <p:cNvPr id="5" name="Graphic 4" descr="Badge Tick with solid fill">
            <a:extLst>
              <a:ext uri="{FF2B5EF4-FFF2-40B4-BE49-F238E27FC236}">
                <a16:creationId xmlns:a16="http://schemas.microsoft.com/office/drawing/2014/main" id="{3E38D96C-0D5B-9742-3720-F9717C4C4B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02927" y="3429000"/>
            <a:ext cx="993914" cy="993914"/>
          </a:xfrm>
          <a:prstGeom prst="rect">
            <a:avLst/>
          </a:prstGeom>
        </p:spPr>
      </p:pic>
    </p:spTree>
    <p:extLst>
      <p:ext uri="{BB962C8B-B14F-4D97-AF65-F5344CB8AC3E}">
        <p14:creationId xmlns:p14="http://schemas.microsoft.com/office/powerpoint/2010/main" val="6797650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EA9E5-1A40-7D13-A20C-340466C2F63A}"/>
            </a:ext>
          </a:extLst>
        </p:cNvPr>
        <p:cNvGrpSpPr/>
        <p:nvPr/>
      </p:nvGrpSpPr>
      <p:grpSpPr>
        <a:xfrm>
          <a:off x="0" y="0"/>
          <a:ext cx="0" cy="0"/>
          <a:chOff x="0" y="0"/>
          <a:chExt cx="0" cy="0"/>
        </a:xfrm>
      </p:grpSpPr>
      <p:pic>
        <p:nvPicPr>
          <p:cNvPr id="6" name="Picture 5" descr="A purple and white background&#10;&#10;AI-generated content may be incorrect.">
            <a:extLst>
              <a:ext uri="{FF2B5EF4-FFF2-40B4-BE49-F238E27FC236}">
                <a16:creationId xmlns:a16="http://schemas.microsoft.com/office/drawing/2014/main" id="{367C2AA8-D6C8-8081-C917-E8F2CEB5A8AF}"/>
              </a:ext>
            </a:extLst>
          </p:cNvPr>
          <p:cNvPicPr>
            <a:picLocks noChangeAspect="1"/>
          </p:cNvPicPr>
          <p:nvPr/>
        </p:nvPicPr>
        <p:blipFill>
          <a:blip r:embed="rId3"/>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398105BF-4B74-02A9-A4B4-5A9BA2E880AC}"/>
              </a:ext>
            </a:extLst>
          </p:cNvPr>
          <p:cNvSpPr txBox="1"/>
          <p:nvPr/>
        </p:nvSpPr>
        <p:spPr>
          <a:xfrm>
            <a:off x="785192" y="1448640"/>
            <a:ext cx="483041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Recourse to Other Remedies</a:t>
            </a:r>
            <a:endParaRPr kumimoji="0" lang="en-ES"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F60C758B-B959-5C90-C169-ECBFC4225711}"/>
              </a:ext>
            </a:extLst>
          </p:cNvPr>
          <p:cNvSpPr txBox="1"/>
          <p:nvPr/>
        </p:nvSpPr>
        <p:spPr>
          <a:xfrm>
            <a:off x="855124" y="5016987"/>
            <a:ext cx="5240876" cy="646331"/>
          </a:xfrm>
          <a:prstGeom prst="rect">
            <a:avLst/>
          </a:prstGeom>
          <a:noFill/>
        </p:spPr>
        <p:txBody>
          <a:bodyPr wrap="square" rtlCol="0">
            <a:spAutoFit/>
          </a:bodyPr>
          <a:lstStyle/>
          <a:p>
            <a:pPr marL="285750" lvl="0" indent="-285750">
              <a:buFont typeface="Arial" panose="020B0604020202020204" pitchFamily="34" charset="0"/>
              <a:buChar char="•"/>
              <a:defRPr/>
            </a:pPr>
            <a:r>
              <a:rPr lang="en-GB" dirty="0">
                <a:solidFill>
                  <a:prstClr val="black"/>
                </a:solidFill>
                <a:latin typeface="Arial" panose="020B0604020202020204" pitchFamily="34" charset="0"/>
                <a:cs typeface="Arial" panose="020B0604020202020204" pitchFamily="34" charset="0"/>
              </a:rPr>
              <a:t>What weight should be given to this factor?</a:t>
            </a:r>
          </a:p>
          <a:p>
            <a:pPr marL="285750" lvl="0" indent="-285750">
              <a:buFont typeface="Arial" panose="020B0604020202020204" pitchFamily="34" charset="0"/>
              <a:buChar char="•"/>
              <a:defRPr/>
            </a:pPr>
            <a:r>
              <a:rPr lang="en-GB" dirty="0">
                <a:solidFill>
                  <a:prstClr val="black"/>
                </a:solidFill>
                <a:latin typeface="Arial" panose="020B0604020202020204" pitchFamily="34" charset="0"/>
                <a:cs typeface="Arial" panose="020B0604020202020204" pitchFamily="34" charset="0"/>
              </a:rPr>
              <a:t>Case law examples</a:t>
            </a:r>
          </a:p>
        </p:txBody>
      </p:sp>
    </p:spTree>
    <p:extLst>
      <p:ext uri="{BB962C8B-B14F-4D97-AF65-F5344CB8AC3E}">
        <p14:creationId xmlns:p14="http://schemas.microsoft.com/office/powerpoint/2010/main" val="2425426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B43BE-1EB2-3EF8-FF28-EF9F1CFF7AF0}"/>
              </a:ext>
            </a:extLst>
          </p:cNvPr>
          <p:cNvSpPr>
            <a:spLocks noGrp="1"/>
          </p:cNvSpPr>
          <p:nvPr>
            <p:ph type="title"/>
          </p:nvPr>
        </p:nvSpPr>
        <p:spPr/>
        <p:txBody>
          <a:bodyPr/>
          <a:lstStyle/>
          <a:p>
            <a:r>
              <a:rPr lang="en-GB" dirty="0"/>
              <a:t>THE HISTORY OF SECTION 4</a:t>
            </a:r>
          </a:p>
        </p:txBody>
      </p:sp>
      <p:sp>
        <p:nvSpPr>
          <p:cNvPr id="3" name="Content Placeholder 2">
            <a:extLst>
              <a:ext uri="{FF2B5EF4-FFF2-40B4-BE49-F238E27FC236}">
                <a16:creationId xmlns:a16="http://schemas.microsoft.com/office/drawing/2014/main" id="{61C9F5C1-B241-A5D9-5ADC-A53E4F233570}"/>
              </a:ext>
            </a:extLst>
          </p:cNvPr>
          <p:cNvSpPr>
            <a:spLocks noGrp="1"/>
          </p:cNvSpPr>
          <p:nvPr>
            <p:ph idx="1"/>
          </p:nvPr>
        </p:nvSpPr>
        <p:spPr>
          <a:xfrm>
            <a:off x="785190" y="1600204"/>
            <a:ext cx="11051676" cy="4029072"/>
          </a:xfrm>
        </p:spPr>
        <p:txBody>
          <a:bodyPr>
            <a:normAutofit fontScale="92500" lnSpcReduction="10000"/>
          </a:bodyPr>
          <a:lstStyle/>
          <a:p>
            <a:r>
              <a:rPr lang="en-GB" sz="3000" dirty="0"/>
              <a:t>Inheritance (Family Provision) Act 1938: s 2(1) and s 4(1)</a:t>
            </a:r>
          </a:p>
          <a:p>
            <a:r>
              <a:rPr lang="en-GB" sz="3000" dirty="0"/>
              <a:t>Intestates’ Estates Act 1952</a:t>
            </a:r>
          </a:p>
          <a:p>
            <a:r>
              <a:rPr lang="en-GB" sz="3000" dirty="0"/>
              <a:t>Family Provision Act 1966: s 5(2)</a:t>
            </a:r>
          </a:p>
          <a:p>
            <a:r>
              <a:rPr lang="en-GB" sz="3000" dirty="0"/>
              <a:t>Inheritance (Provision for Family and Dependants) Act 1975: s 4</a:t>
            </a:r>
            <a:endParaRPr lang="en-GB" sz="2200" i="1" dirty="0"/>
          </a:p>
          <a:p>
            <a:pPr marL="0" indent="0" algn="ctr">
              <a:buNone/>
            </a:pPr>
            <a:r>
              <a:rPr lang="en-GB" sz="2200" i="1" dirty="0"/>
              <a:t>“an application for an order under section 2 of the Act shall not, except with the permission of the court, be made after the end of the period of six months from the date on which representation with respect to the estate of the deceased is first taken out.”</a:t>
            </a:r>
          </a:p>
          <a:p>
            <a:r>
              <a:rPr lang="en-GB" sz="2800" dirty="0"/>
              <a:t>Inheritance and Trustees’ Powers Act 2014: Schedule 2 (para 6)</a:t>
            </a:r>
          </a:p>
          <a:p>
            <a:pPr marL="0" indent="0" algn="ctr">
              <a:buNone/>
            </a:pPr>
            <a:r>
              <a:rPr lang="en-GB" sz="2200" i="1" dirty="0"/>
              <a:t>“(but nothing prevents the making of an application before such representation is first taken out)”</a:t>
            </a:r>
          </a:p>
          <a:p>
            <a:endParaRPr lang="en-GB" dirty="0"/>
          </a:p>
        </p:txBody>
      </p:sp>
    </p:spTree>
    <p:extLst>
      <p:ext uri="{BB962C8B-B14F-4D97-AF65-F5344CB8AC3E}">
        <p14:creationId xmlns:p14="http://schemas.microsoft.com/office/powerpoint/2010/main" val="14440953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B08C2-7387-F87C-72B6-6C047FE92DE2}"/>
              </a:ext>
            </a:extLst>
          </p:cNvPr>
          <p:cNvSpPr>
            <a:spLocks noGrp="1"/>
          </p:cNvSpPr>
          <p:nvPr>
            <p:ph type="title"/>
          </p:nvPr>
        </p:nvSpPr>
        <p:spPr/>
        <p:txBody>
          <a:bodyPr>
            <a:normAutofit fontScale="90000"/>
          </a:bodyPr>
          <a:lstStyle/>
          <a:p>
            <a:r>
              <a:rPr lang="en-GB" dirty="0"/>
              <a:t>What weight should be given to this factor?</a:t>
            </a:r>
          </a:p>
        </p:txBody>
      </p:sp>
      <p:sp>
        <p:nvSpPr>
          <p:cNvPr id="3" name="Content Placeholder 2">
            <a:extLst>
              <a:ext uri="{FF2B5EF4-FFF2-40B4-BE49-F238E27FC236}">
                <a16:creationId xmlns:a16="http://schemas.microsoft.com/office/drawing/2014/main" id="{ED8705E7-7533-1D5C-23C7-EBF7567557E2}"/>
              </a:ext>
            </a:extLst>
          </p:cNvPr>
          <p:cNvSpPr>
            <a:spLocks noGrp="1"/>
          </p:cNvSpPr>
          <p:nvPr>
            <p:ph idx="1"/>
          </p:nvPr>
        </p:nvSpPr>
        <p:spPr/>
        <p:txBody>
          <a:bodyPr>
            <a:normAutofit fontScale="92500" lnSpcReduction="20000"/>
          </a:bodyPr>
          <a:lstStyle/>
          <a:p>
            <a:r>
              <a:rPr lang="en-GB" sz="1800" i="1" u="sng" dirty="0"/>
              <a:t>Re Adams</a:t>
            </a:r>
            <a:r>
              <a:rPr lang="en-GB" sz="1800" dirty="0"/>
              <a:t>: appeal succeeded as the judge had placed to great an emphasis on the fact the delay was due to the negligence of the solicitors and </a:t>
            </a:r>
            <a:r>
              <a:rPr lang="en-GB" sz="1800" b="1" dirty="0">
                <a:solidFill>
                  <a:srgbClr val="FF0000"/>
                </a:solidFill>
              </a:rPr>
              <a:t>failed to give sufficient weight to the other factors</a:t>
            </a:r>
            <a:r>
              <a:rPr lang="en-GB" sz="1800" dirty="0"/>
              <a:t>. It was considered that it would be </a:t>
            </a:r>
            <a:r>
              <a:rPr lang="en-GB" sz="1800" b="1" dirty="0">
                <a:solidFill>
                  <a:srgbClr val="FF0000"/>
                </a:solidFill>
              </a:rPr>
              <a:t>a windfall for the respondent</a:t>
            </a:r>
            <a:r>
              <a:rPr lang="en-GB" sz="1800" dirty="0"/>
              <a:t>, and </a:t>
            </a:r>
            <a:r>
              <a:rPr lang="en-GB" sz="1800" b="1" dirty="0">
                <a:solidFill>
                  <a:srgbClr val="FF0000"/>
                </a:solidFill>
              </a:rPr>
              <a:t>the remedy and loss of a chance are difficult to assess.</a:t>
            </a:r>
            <a:endParaRPr lang="en-GB" sz="1800" dirty="0"/>
          </a:p>
          <a:p>
            <a:pPr marL="0" indent="0" algn="ctr">
              <a:buNone/>
            </a:pPr>
            <a:endParaRPr lang="en-GB" sz="1800" i="1" dirty="0"/>
          </a:p>
          <a:p>
            <a:pPr marL="0" indent="0" algn="ctr">
              <a:buNone/>
            </a:pPr>
            <a:r>
              <a:rPr lang="en-GB" sz="1800" i="1" dirty="0"/>
              <a:t>“…the right approach is to consider the justice of the case as between the parties, first of all, and to take into account all the matters set out…in In re Salmon. </a:t>
            </a:r>
            <a:r>
              <a:rPr lang="en-GB" sz="1800" i="1" u="sng" dirty="0"/>
              <a:t>It is only, having done that computation, one finds that the plaintiff on the one hand has suffered severe prejudice and the defendant on the other hand has suffered sever prejudice, or will if the limitation period is extended, that the claim for damages against the plaintiff’s solicitors becomes relevant</a:t>
            </a:r>
            <a:r>
              <a:rPr lang="en-GB" sz="1800" i="1" dirty="0"/>
              <a:t>. In other words if, as in this case, all the indications are on the plaintiff’s side and all point to extending time, and prejudice on the defendant’s side is what I would call purely formal in the sense that they have lost the benefit of such protection as s4 gives them, then the claim for damages against solicitors is of little weight…But quite a different situation would arise if the defendants were in a position to show that they have suffered, or would suffer real prejudice in one way or another if the time period was extended. Then, at that point, the alternative remedy in the plaintiff becomes highly relevant.”’</a:t>
            </a:r>
          </a:p>
          <a:p>
            <a:pPr marL="0" indent="0" algn="ctr">
              <a:buNone/>
            </a:pPr>
            <a:r>
              <a:rPr lang="en-GB" sz="1800" dirty="0"/>
              <a:t>(per Lord Justice Ormrod at 1059B-D)</a:t>
            </a:r>
          </a:p>
        </p:txBody>
      </p:sp>
      <p:pic>
        <p:nvPicPr>
          <p:cNvPr id="4" name="Graphic 3" descr="Badge Tick with solid fill">
            <a:extLst>
              <a:ext uri="{FF2B5EF4-FFF2-40B4-BE49-F238E27FC236}">
                <a16:creationId xmlns:a16="http://schemas.microsoft.com/office/drawing/2014/main" id="{E9A51F00-0054-D063-01AF-61611F85B2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88485" y="4982736"/>
            <a:ext cx="993914" cy="993914"/>
          </a:xfrm>
          <a:prstGeom prst="rect">
            <a:avLst/>
          </a:prstGeom>
        </p:spPr>
      </p:pic>
    </p:spTree>
    <p:extLst>
      <p:ext uri="{BB962C8B-B14F-4D97-AF65-F5344CB8AC3E}">
        <p14:creationId xmlns:p14="http://schemas.microsoft.com/office/powerpoint/2010/main" val="10782469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26E06-DDCF-B004-DD2B-208A99C1A9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A2AD6D-03D7-4AC6-B1E4-088875B4502F}"/>
              </a:ext>
            </a:extLst>
          </p:cNvPr>
          <p:cNvSpPr>
            <a:spLocks noGrp="1"/>
          </p:cNvSpPr>
          <p:nvPr>
            <p:ph type="title"/>
          </p:nvPr>
        </p:nvSpPr>
        <p:spPr/>
        <p:txBody>
          <a:bodyPr>
            <a:normAutofit/>
          </a:bodyPr>
          <a:lstStyle/>
          <a:p>
            <a:r>
              <a:rPr lang="en-GB" dirty="0"/>
              <a:t>Case law examples</a:t>
            </a:r>
          </a:p>
        </p:txBody>
      </p:sp>
      <p:sp>
        <p:nvSpPr>
          <p:cNvPr id="3" name="Content Placeholder 2">
            <a:extLst>
              <a:ext uri="{FF2B5EF4-FFF2-40B4-BE49-F238E27FC236}">
                <a16:creationId xmlns:a16="http://schemas.microsoft.com/office/drawing/2014/main" id="{F4F0E05F-7421-6050-84F9-386460C2046F}"/>
              </a:ext>
            </a:extLst>
          </p:cNvPr>
          <p:cNvSpPr>
            <a:spLocks noGrp="1"/>
          </p:cNvSpPr>
          <p:nvPr>
            <p:ph idx="1"/>
          </p:nvPr>
        </p:nvSpPr>
        <p:spPr>
          <a:xfrm>
            <a:off x="785190" y="1600204"/>
            <a:ext cx="9236039" cy="4029072"/>
          </a:xfrm>
        </p:spPr>
        <p:txBody>
          <a:bodyPr>
            <a:normAutofit fontScale="70000" lnSpcReduction="20000"/>
          </a:bodyPr>
          <a:lstStyle/>
          <a:p>
            <a:r>
              <a:rPr lang="en-GB" i="1" u="sng" dirty="0"/>
              <a:t>Collier-White</a:t>
            </a:r>
            <a:r>
              <a:rPr lang="en-GB" dirty="0"/>
              <a:t>: held that the claim against her solicitors is a very different claim from the Inheritance Act claim which she wishes to pursue and </a:t>
            </a:r>
            <a:r>
              <a:rPr lang="en-GB" b="1" dirty="0">
                <a:solidFill>
                  <a:srgbClr val="FF0000"/>
                </a:solidFill>
              </a:rPr>
              <a:t>limiting the applicant to a loss of chance claim against her solicitors would be prejudicial </a:t>
            </a:r>
            <a:r>
              <a:rPr lang="en-GB" dirty="0"/>
              <a:t>to the applicant</a:t>
            </a:r>
          </a:p>
          <a:p>
            <a:pPr marL="0" indent="0">
              <a:buNone/>
            </a:pPr>
            <a:endParaRPr lang="en-GB" dirty="0"/>
          </a:p>
          <a:p>
            <a:pPr fontAlgn="base"/>
            <a:r>
              <a:rPr lang="en-GB" i="1" u="sng" dirty="0"/>
              <a:t>Re Hendry</a:t>
            </a:r>
            <a:r>
              <a:rPr lang="en-GB" dirty="0"/>
              <a:t>: </a:t>
            </a:r>
            <a:r>
              <a:rPr lang="en-GB" b="1" dirty="0">
                <a:solidFill>
                  <a:srgbClr val="FF0000"/>
                </a:solidFill>
              </a:rPr>
              <a:t>2 months </a:t>
            </a:r>
            <a:r>
              <a:rPr lang="en-GB" dirty="0"/>
              <a:t>after expiry, solicitors had accepted their error, not distributed, could note explain delay, had been advised by solicitors of the claim and the time limit around a year before the expiry</a:t>
            </a:r>
          </a:p>
          <a:p>
            <a:pPr marL="0" indent="0" fontAlgn="base">
              <a:buNone/>
            </a:pPr>
            <a:endParaRPr lang="en-GB" dirty="0"/>
          </a:p>
          <a:p>
            <a:pPr fontAlgn="base"/>
            <a:r>
              <a:rPr lang="en-GB" i="1" u="sng" dirty="0"/>
              <a:t>Re Longley</a:t>
            </a:r>
            <a:r>
              <a:rPr lang="en-GB" dirty="0"/>
              <a:t>: </a:t>
            </a:r>
            <a:r>
              <a:rPr lang="en-GB" b="1" dirty="0">
                <a:solidFill>
                  <a:srgbClr val="FF0000"/>
                </a:solidFill>
              </a:rPr>
              <a:t>14 months </a:t>
            </a:r>
            <a:r>
              <a:rPr lang="en-GB" dirty="0"/>
              <a:t>after expiry, estate had been distributed, no negotiations, and a good case for negligence</a:t>
            </a:r>
          </a:p>
        </p:txBody>
      </p:sp>
      <p:pic>
        <p:nvPicPr>
          <p:cNvPr id="4" name="Picture 3">
            <a:extLst>
              <a:ext uri="{FF2B5EF4-FFF2-40B4-BE49-F238E27FC236}">
                <a16:creationId xmlns:a16="http://schemas.microsoft.com/office/drawing/2014/main" id="{13B1E11E-04DB-BF02-9528-95F1CDA7FBFF}"/>
              </a:ext>
            </a:extLst>
          </p:cNvPr>
          <p:cNvPicPr>
            <a:picLocks noChangeAspect="1"/>
          </p:cNvPicPr>
          <p:nvPr/>
        </p:nvPicPr>
        <p:blipFill>
          <a:blip r:embed="rId3"/>
          <a:stretch>
            <a:fillRect/>
          </a:stretch>
        </p:blipFill>
        <p:spPr>
          <a:xfrm>
            <a:off x="9768000" y="4739552"/>
            <a:ext cx="893031" cy="889724"/>
          </a:xfrm>
          <a:prstGeom prst="rect">
            <a:avLst/>
          </a:prstGeom>
        </p:spPr>
      </p:pic>
      <p:pic>
        <p:nvPicPr>
          <p:cNvPr id="5" name="Picture 4">
            <a:extLst>
              <a:ext uri="{FF2B5EF4-FFF2-40B4-BE49-F238E27FC236}">
                <a16:creationId xmlns:a16="http://schemas.microsoft.com/office/drawing/2014/main" id="{879AE630-97A1-BD32-DD76-B0738129B114}"/>
              </a:ext>
            </a:extLst>
          </p:cNvPr>
          <p:cNvPicPr>
            <a:picLocks noChangeAspect="1"/>
          </p:cNvPicPr>
          <p:nvPr/>
        </p:nvPicPr>
        <p:blipFill>
          <a:blip r:embed="rId3"/>
          <a:stretch>
            <a:fillRect/>
          </a:stretch>
        </p:blipFill>
        <p:spPr>
          <a:xfrm>
            <a:off x="9844597" y="3313683"/>
            <a:ext cx="893031" cy="889724"/>
          </a:xfrm>
          <a:prstGeom prst="rect">
            <a:avLst/>
          </a:prstGeom>
        </p:spPr>
      </p:pic>
      <p:pic>
        <p:nvPicPr>
          <p:cNvPr id="6" name="Graphic 5" descr="Badge Tick with solid fill">
            <a:extLst>
              <a:ext uri="{FF2B5EF4-FFF2-40B4-BE49-F238E27FC236}">
                <a16:creationId xmlns:a16="http://schemas.microsoft.com/office/drawing/2014/main" id="{58CC8EF5-930B-F039-FE96-FFBE48A8602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13888" y="1788142"/>
            <a:ext cx="993914" cy="993914"/>
          </a:xfrm>
          <a:prstGeom prst="rect">
            <a:avLst/>
          </a:prstGeom>
        </p:spPr>
      </p:pic>
    </p:spTree>
    <p:extLst>
      <p:ext uri="{BB962C8B-B14F-4D97-AF65-F5344CB8AC3E}">
        <p14:creationId xmlns:p14="http://schemas.microsoft.com/office/powerpoint/2010/main" val="30860066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EA9E5-1A40-7D13-A20C-340466C2F63A}"/>
            </a:ext>
          </a:extLst>
        </p:cNvPr>
        <p:cNvGrpSpPr/>
        <p:nvPr/>
      </p:nvGrpSpPr>
      <p:grpSpPr>
        <a:xfrm>
          <a:off x="0" y="0"/>
          <a:ext cx="0" cy="0"/>
          <a:chOff x="0" y="0"/>
          <a:chExt cx="0" cy="0"/>
        </a:xfrm>
      </p:grpSpPr>
      <p:pic>
        <p:nvPicPr>
          <p:cNvPr id="6" name="Picture 5" descr="A purple and white background&#10;&#10;AI-generated content may be incorrect.">
            <a:extLst>
              <a:ext uri="{FF2B5EF4-FFF2-40B4-BE49-F238E27FC236}">
                <a16:creationId xmlns:a16="http://schemas.microsoft.com/office/drawing/2014/main" id="{367C2AA8-D6C8-8081-C917-E8F2CEB5A8AF}"/>
              </a:ext>
            </a:extLst>
          </p:cNvPr>
          <p:cNvPicPr>
            <a:picLocks noChangeAspect="1"/>
          </p:cNvPicPr>
          <p:nvPr/>
        </p:nvPicPr>
        <p:blipFill>
          <a:blip r:embed="rId3"/>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398105BF-4B74-02A9-A4B4-5A9BA2E880AC}"/>
              </a:ext>
            </a:extLst>
          </p:cNvPr>
          <p:cNvSpPr txBox="1"/>
          <p:nvPr/>
        </p:nvSpPr>
        <p:spPr>
          <a:xfrm>
            <a:off x="785191" y="1448640"/>
            <a:ext cx="586053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Some Practical Points to Take Away</a:t>
            </a:r>
            <a:endParaRPr kumimoji="0" lang="en-ES"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138239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9FA6E-4C84-40A0-6DF5-73AE14666D66}"/>
              </a:ext>
            </a:extLst>
          </p:cNvPr>
          <p:cNvSpPr>
            <a:spLocks noGrp="1"/>
          </p:cNvSpPr>
          <p:nvPr>
            <p:ph type="title"/>
          </p:nvPr>
        </p:nvSpPr>
        <p:spPr/>
        <p:txBody>
          <a:bodyPr/>
          <a:lstStyle/>
          <a:p>
            <a:r>
              <a:rPr lang="en-GB" dirty="0"/>
              <a:t>PRACTICAL POINTS TO TAKE AWAY:</a:t>
            </a:r>
          </a:p>
        </p:txBody>
      </p:sp>
      <p:sp>
        <p:nvSpPr>
          <p:cNvPr id="3" name="Content Placeholder 2">
            <a:extLst>
              <a:ext uri="{FF2B5EF4-FFF2-40B4-BE49-F238E27FC236}">
                <a16:creationId xmlns:a16="http://schemas.microsoft.com/office/drawing/2014/main" id="{32720328-EFDF-1B64-D5E7-297BD70FEF73}"/>
              </a:ext>
            </a:extLst>
          </p:cNvPr>
          <p:cNvSpPr>
            <a:spLocks noGrp="1"/>
          </p:cNvSpPr>
          <p:nvPr>
            <p:ph idx="1"/>
          </p:nvPr>
        </p:nvSpPr>
        <p:spPr>
          <a:xfrm>
            <a:off x="785190" y="1417638"/>
            <a:ext cx="10797210" cy="4358694"/>
          </a:xfrm>
        </p:spPr>
        <p:txBody>
          <a:bodyPr>
            <a:normAutofit fontScale="62500" lnSpcReduction="20000"/>
          </a:bodyPr>
          <a:lstStyle/>
          <a:p>
            <a:r>
              <a:rPr lang="en-GB" dirty="0"/>
              <a:t>Where there are related proceedings afoot concerning the validity or construction of a will, proceedings can be issued to protect the claim (certainly notify the personal representatives and the beneficiaries) and depending on the circumstances consolidation may be appropriate (directions can be sought from the court)</a:t>
            </a:r>
          </a:p>
          <a:p>
            <a:r>
              <a:rPr lang="en-GB" dirty="0"/>
              <a:t>Keep the personal representatives and beneficiaries informed of the intention to bring a claim – this will minimise the prejudice to the defendants and risk of distribution/change of position</a:t>
            </a:r>
          </a:p>
          <a:p>
            <a:r>
              <a:rPr lang="en-GB" dirty="0"/>
              <a:t>Keep a record of the steps taken (so that any delay can be explained) – it will need to be shown that the applicant has acted promptly</a:t>
            </a:r>
          </a:p>
          <a:p>
            <a:r>
              <a:rPr lang="en-GB" dirty="0"/>
              <a:t>Depending on the circumstances, consider making a “stand still” agreement so that negotiations can take place and the issuing of proceedings avoided – this should be written, include the potential parties to the claim, and the parties should be legally represented</a:t>
            </a:r>
          </a:p>
          <a:p>
            <a:r>
              <a:rPr lang="en-GB" dirty="0"/>
              <a:t>NB: leave to extend the time limit should be applied for in the claim form</a:t>
            </a:r>
          </a:p>
          <a:p>
            <a:endParaRPr lang="en-GB" dirty="0"/>
          </a:p>
        </p:txBody>
      </p:sp>
    </p:spTree>
    <p:extLst>
      <p:ext uri="{BB962C8B-B14F-4D97-AF65-F5344CB8AC3E}">
        <p14:creationId xmlns:p14="http://schemas.microsoft.com/office/powerpoint/2010/main" val="39110028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C68EA-3D6D-36B4-22C9-AAC9A5D00A2F}"/>
            </a:ext>
          </a:extLst>
        </p:cNvPr>
        <p:cNvGrpSpPr/>
        <p:nvPr/>
      </p:nvGrpSpPr>
      <p:grpSpPr>
        <a:xfrm>
          <a:off x="0" y="0"/>
          <a:ext cx="0" cy="0"/>
          <a:chOff x="0" y="0"/>
          <a:chExt cx="0" cy="0"/>
        </a:xfrm>
      </p:grpSpPr>
      <p:pic>
        <p:nvPicPr>
          <p:cNvPr id="7" name="Picture 6" descr="A purple and white background&#10;&#10;AI-generated content may be incorrect.">
            <a:extLst>
              <a:ext uri="{FF2B5EF4-FFF2-40B4-BE49-F238E27FC236}">
                <a16:creationId xmlns:a16="http://schemas.microsoft.com/office/drawing/2014/main" id="{74683521-00B0-83C0-36EF-866FDA5D7FE8}"/>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59B94A93-E1BA-D9C7-3CA2-AF7FAD39ABC2}"/>
              </a:ext>
            </a:extLst>
          </p:cNvPr>
          <p:cNvSpPr txBox="1"/>
          <p:nvPr/>
        </p:nvSpPr>
        <p:spPr>
          <a:xfrm>
            <a:off x="855124" y="5198181"/>
            <a:ext cx="5240876" cy="678134"/>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E51919"/>
                </a:solidFill>
                <a:effectLst/>
                <a:uLnTx/>
                <a:uFillTx/>
                <a:latin typeface="Arial" panose="020B0604020202020204" pitchFamily="34" charset="0"/>
                <a:ea typeface="+mn-ea"/>
                <a:cs typeface="Arial" panose="020B0604020202020204" pitchFamily="34" charset="0"/>
              </a:rPr>
              <a:t>Laura Webster</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51919"/>
                </a:solidFill>
                <a:effectLst/>
                <a:uLnTx/>
                <a:uFillTx/>
                <a:latin typeface="Arial" panose="020B0604020202020204" pitchFamily="34" charset="0"/>
                <a:ea typeface="+mn-ea"/>
                <a:cs typeface="Arial" panose="020B0604020202020204" pitchFamily="34" charset="0"/>
              </a:rPr>
              <a:t>Laura.Webster@NewSquareChambers.co.uk</a:t>
            </a:r>
          </a:p>
        </p:txBody>
      </p:sp>
      <p:sp>
        <p:nvSpPr>
          <p:cNvPr id="3" name="TextBox 2">
            <a:extLst>
              <a:ext uri="{FF2B5EF4-FFF2-40B4-BE49-F238E27FC236}">
                <a16:creationId xmlns:a16="http://schemas.microsoft.com/office/drawing/2014/main" id="{3C48E2E7-B43E-5A76-53C7-7AC896C098D7}"/>
              </a:ext>
            </a:extLst>
          </p:cNvPr>
          <p:cNvSpPr txBox="1"/>
          <p:nvPr/>
        </p:nvSpPr>
        <p:spPr>
          <a:xfrm>
            <a:off x="794717" y="1562940"/>
            <a:ext cx="693005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Thank you for joining</a:t>
            </a:r>
            <a:endParaRPr kumimoji="0" lang="en-ES"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307677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F9857-ADC6-3637-95D0-A795FB0C0835}"/>
              </a:ext>
            </a:extLst>
          </p:cNvPr>
          <p:cNvSpPr>
            <a:spLocks noGrp="1"/>
          </p:cNvSpPr>
          <p:nvPr>
            <p:ph type="title"/>
          </p:nvPr>
        </p:nvSpPr>
        <p:spPr/>
        <p:txBody>
          <a:bodyPr>
            <a:normAutofit fontScale="90000"/>
          </a:bodyPr>
          <a:lstStyle/>
          <a:p>
            <a:r>
              <a:rPr lang="en-GB" dirty="0"/>
              <a:t>WHEN DOES THE 6 MONTHS RUN FROM?</a:t>
            </a:r>
          </a:p>
        </p:txBody>
      </p:sp>
      <p:pic>
        <p:nvPicPr>
          <p:cNvPr id="3074" name="Picture 2" descr="Single – Sparks – Beat The Clock – Simply-Listening">
            <a:extLst>
              <a:ext uri="{FF2B5EF4-FFF2-40B4-BE49-F238E27FC236}">
                <a16:creationId xmlns:a16="http://schemas.microsoft.com/office/drawing/2014/main" id="{DE1483B0-92F1-A860-A4D4-F0F5B794771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599298" y="690000"/>
            <a:ext cx="4807512" cy="48075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a:extLst>
              <a:ext uri="{FF2B5EF4-FFF2-40B4-BE49-F238E27FC236}">
                <a16:creationId xmlns:a16="http://schemas.microsoft.com/office/drawing/2014/main" id="{35C0A241-79F3-05A5-885A-8271D38377D6}"/>
              </a:ext>
            </a:extLst>
          </p:cNvPr>
          <p:cNvSpPr txBox="1"/>
          <p:nvPr/>
        </p:nvSpPr>
        <p:spPr>
          <a:xfrm rot="21074976">
            <a:off x="668302" y="3423318"/>
            <a:ext cx="5748690" cy="646331"/>
          </a:xfrm>
          <a:prstGeom prst="rect">
            <a:avLst/>
          </a:prstGeom>
          <a:noFill/>
        </p:spPr>
        <p:txBody>
          <a:bodyPr wrap="none" rtlCol="0">
            <a:spAutoFit/>
          </a:bodyPr>
          <a:lstStyle/>
          <a:p>
            <a:r>
              <a:rPr lang="en-GB" sz="3600" dirty="0">
                <a:latin typeface="ADLaM Display" panose="020F0502020204030204" pitchFamily="2" charset="0"/>
                <a:ea typeface="ADLaM Display" panose="020F0502020204030204" pitchFamily="2" charset="0"/>
                <a:cs typeface="ADLaM Display" panose="020F0502020204030204" pitchFamily="2" charset="0"/>
              </a:rPr>
              <a:t>You </a:t>
            </a:r>
            <a:r>
              <a:rPr lang="en-GB" sz="3600" dirty="0" err="1">
                <a:latin typeface="ADLaM Display" panose="020F0502020204030204" pitchFamily="2" charset="0"/>
                <a:ea typeface="ADLaM Display" panose="020F0502020204030204" pitchFamily="2" charset="0"/>
                <a:cs typeface="ADLaM Display" panose="020F0502020204030204" pitchFamily="2" charset="0"/>
              </a:rPr>
              <a:t>gotta</a:t>
            </a:r>
            <a:r>
              <a:rPr lang="en-GB" sz="3600" dirty="0">
                <a:latin typeface="ADLaM Display" panose="020F0502020204030204" pitchFamily="2" charset="0"/>
                <a:ea typeface="ADLaM Display" panose="020F0502020204030204" pitchFamily="2" charset="0"/>
                <a:cs typeface="ADLaM Display" panose="020F0502020204030204" pitchFamily="2" charset="0"/>
              </a:rPr>
              <a:t> beat the clock!</a:t>
            </a:r>
          </a:p>
        </p:txBody>
      </p:sp>
    </p:spTree>
    <p:extLst>
      <p:ext uri="{BB962C8B-B14F-4D97-AF65-F5344CB8AC3E}">
        <p14:creationId xmlns:p14="http://schemas.microsoft.com/office/powerpoint/2010/main" val="14583032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ED258-F9D5-A302-CCBB-C5622DA2B909}"/>
              </a:ext>
            </a:extLst>
          </p:cNvPr>
          <p:cNvSpPr>
            <a:spLocks noGrp="1"/>
          </p:cNvSpPr>
          <p:nvPr>
            <p:ph type="title"/>
          </p:nvPr>
        </p:nvSpPr>
        <p:spPr/>
        <p:txBody>
          <a:bodyPr>
            <a:noAutofit/>
          </a:bodyPr>
          <a:lstStyle/>
          <a:p>
            <a:r>
              <a:rPr lang="en-GB" sz="4000" dirty="0"/>
              <a:t>Grants to be left out according to s 23(1) of the 1975 Act?</a:t>
            </a:r>
          </a:p>
        </p:txBody>
      </p:sp>
      <p:sp>
        <p:nvSpPr>
          <p:cNvPr id="3" name="Content Placeholder 2">
            <a:extLst>
              <a:ext uri="{FF2B5EF4-FFF2-40B4-BE49-F238E27FC236}">
                <a16:creationId xmlns:a16="http://schemas.microsoft.com/office/drawing/2014/main" id="{01DD3B3F-2229-F2B1-F283-B2EA0834D4EA}"/>
              </a:ext>
            </a:extLst>
          </p:cNvPr>
          <p:cNvSpPr>
            <a:spLocks noGrp="1"/>
          </p:cNvSpPr>
          <p:nvPr>
            <p:ph idx="1"/>
          </p:nvPr>
        </p:nvSpPr>
        <p:spPr/>
        <p:txBody>
          <a:bodyPr>
            <a:normAutofit fontScale="92500" lnSpcReduction="10000"/>
          </a:bodyPr>
          <a:lstStyle/>
          <a:p>
            <a:pPr marL="514350" indent="-514350">
              <a:buFont typeface="+mj-lt"/>
              <a:buAutoNum type="alphaLcParenR"/>
            </a:pPr>
            <a:r>
              <a:rPr lang="en-GB" dirty="0"/>
              <a:t>a grant </a:t>
            </a:r>
            <a:r>
              <a:rPr lang="en-GB" b="1" dirty="0">
                <a:solidFill>
                  <a:srgbClr val="FF0000"/>
                </a:solidFill>
              </a:rPr>
              <a:t>limited to settled land or to trust property</a:t>
            </a:r>
          </a:p>
          <a:p>
            <a:pPr marL="514350" indent="-514350">
              <a:buFont typeface="+mj-lt"/>
              <a:buAutoNum type="alphaLcParenR"/>
            </a:pPr>
            <a:r>
              <a:rPr lang="en-GB" dirty="0"/>
              <a:t>any other grant that </a:t>
            </a:r>
            <a:r>
              <a:rPr lang="en-GB" b="1" dirty="0">
                <a:solidFill>
                  <a:srgbClr val="FF0000"/>
                </a:solidFill>
              </a:rPr>
              <a:t>does not permit any of the estate to be distributed</a:t>
            </a:r>
          </a:p>
          <a:p>
            <a:pPr marL="514350" indent="-514350">
              <a:buFont typeface="+mj-lt"/>
              <a:buAutoNum type="alphaLcParenR"/>
            </a:pPr>
            <a:r>
              <a:rPr lang="en-GB" dirty="0"/>
              <a:t>a grant </a:t>
            </a:r>
            <a:r>
              <a:rPr lang="en-GB" b="1" dirty="0">
                <a:solidFill>
                  <a:srgbClr val="FF0000"/>
                </a:solidFill>
              </a:rPr>
              <a:t>limited to real estate or to personal estate </a:t>
            </a:r>
            <a:r>
              <a:rPr lang="en-GB" dirty="0"/>
              <a:t>(unless a grant limited to the remainder of the estate has previously been made or is made at the same time)</a:t>
            </a:r>
          </a:p>
          <a:p>
            <a:pPr marL="514350" indent="-514350">
              <a:buFont typeface="+mj-lt"/>
              <a:buAutoNum type="alphaLcParenR"/>
            </a:pPr>
            <a:r>
              <a:rPr lang="en-GB" dirty="0"/>
              <a:t>a grant, or its equivalent, </a:t>
            </a:r>
            <a:r>
              <a:rPr lang="en-GB" b="1" dirty="0">
                <a:solidFill>
                  <a:srgbClr val="FF0000"/>
                </a:solidFill>
              </a:rPr>
              <a:t>made outside the UK </a:t>
            </a:r>
            <a:r>
              <a:rPr lang="en-GB" dirty="0"/>
              <a:t>(save a grant sealed under s 2 of the Colonial Probates Act 1892)  </a:t>
            </a:r>
          </a:p>
          <a:p>
            <a:endParaRPr lang="en-GB" dirty="0"/>
          </a:p>
        </p:txBody>
      </p:sp>
    </p:spTree>
    <p:extLst>
      <p:ext uri="{BB962C8B-B14F-4D97-AF65-F5344CB8AC3E}">
        <p14:creationId xmlns:p14="http://schemas.microsoft.com/office/powerpoint/2010/main" val="3004925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68A0C-F63B-B216-D3F3-A2F23FBD18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023EFA-8600-F4DA-687F-D87979F0658E}"/>
              </a:ext>
            </a:extLst>
          </p:cNvPr>
          <p:cNvSpPr>
            <a:spLocks noGrp="1"/>
          </p:cNvSpPr>
          <p:nvPr>
            <p:ph type="title"/>
          </p:nvPr>
        </p:nvSpPr>
        <p:spPr/>
        <p:txBody>
          <a:bodyPr>
            <a:noAutofit/>
          </a:bodyPr>
          <a:lstStyle/>
          <a:p>
            <a:r>
              <a:rPr lang="en-GB" sz="4000" dirty="0"/>
              <a:t>What about grants for a particular purpose and successive grants?</a:t>
            </a:r>
          </a:p>
        </p:txBody>
      </p:sp>
      <p:sp>
        <p:nvSpPr>
          <p:cNvPr id="3" name="Content Placeholder 2">
            <a:extLst>
              <a:ext uri="{FF2B5EF4-FFF2-40B4-BE49-F238E27FC236}">
                <a16:creationId xmlns:a16="http://schemas.microsoft.com/office/drawing/2014/main" id="{C1E2E6D3-DC94-D3E8-A7AB-2F5AB902E6B5}"/>
              </a:ext>
            </a:extLst>
          </p:cNvPr>
          <p:cNvSpPr>
            <a:spLocks noGrp="1"/>
          </p:cNvSpPr>
          <p:nvPr>
            <p:ph idx="1"/>
          </p:nvPr>
        </p:nvSpPr>
        <p:spPr/>
        <p:txBody>
          <a:bodyPr>
            <a:normAutofit fontScale="70000" lnSpcReduction="20000"/>
          </a:bodyPr>
          <a:lstStyle/>
          <a:p>
            <a:r>
              <a:rPr lang="en-GB" dirty="0"/>
              <a:t>Grants that are limited for a particular purpose which does not allow the estate to be distributed (caught by s 23(1)(b) if died after 1 October 2014)</a:t>
            </a:r>
          </a:p>
          <a:p>
            <a:pPr lvl="1"/>
            <a:r>
              <a:rPr lang="en-GB" dirty="0"/>
              <a:t>grant </a:t>
            </a:r>
            <a:r>
              <a:rPr lang="en-GB" b="1" i="1" dirty="0">
                <a:solidFill>
                  <a:srgbClr val="FF0000"/>
                </a:solidFill>
              </a:rPr>
              <a:t>ad </a:t>
            </a:r>
            <a:r>
              <a:rPr lang="en-GB" b="1" i="1" dirty="0" err="1">
                <a:solidFill>
                  <a:srgbClr val="FF0000"/>
                </a:solidFill>
              </a:rPr>
              <a:t>colligenda</a:t>
            </a:r>
            <a:r>
              <a:rPr lang="en-GB" b="1" i="1" dirty="0">
                <a:solidFill>
                  <a:srgbClr val="FF0000"/>
                </a:solidFill>
              </a:rPr>
              <a:t> bona</a:t>
            </a:r>
          </a:p>
          <a:p>
            <a:pPr lvl="1"/>
            <a:r>
              <a:rPr lang="en-GB" dirty="0"/>
              <a:t>grant </a:t>
            </a:r>
            <a:r>
              <a:rPr lang="en-GB" b="1" i="1" dirty="0">
                <a:solidFill>
                  <a:srgbClr val="FF0000"/>
                </a:solidFill>
              </a:rPr>
              <a:t>ad litem </a:t>
            </a:r>
            <a:r>
              <a:rPr lang="en-GB" dirty="0"/>
              <a:t>(</a:t>
            </a:r>
            <a:r>
              <a:rPr lang="en-GB" i="1" u="sng" dirty="0"/>
              <a:t>Re Johnson (Paul Anthony) (Deceased) </a:t>
            </a:r>
            <a:r>
              <a:rPr lang="en-GB" u="sng" dirty="0"/>
              <a:t>[1987] CLY 3882</a:t>
            </a:r>
            <a:r>
              <a:rPr lang="en-GB" dirty="0"/>
              <a:t>)</a:t>
            </a:r>
            <a:endParaRPr lang="en-GB" u="sng" dirty="0"/>
          </a:p>
          <a:p>
            <a:r>
              <a:rPr lang="en-GB" b="1" dirty="0">
                <a:solidFill>
                  <a:srgbClr val="FF0000"/>
                </a:solidFill>
              </a:rPr>
              <a:t>Successive grants </a:t>
            </a:r>
            <a:r>
              <a:rPr lang="en-GB" dirty="0"/>
              <a:t>– it will be from the first valid or effective grant of representation (</a:t>
            </a:r>
            <a:r>
              <a:rPr lang="en-GB" i="1" u="sng" dirty="0"/>
              <a:t>Re Miller </a:t>
            </a:r>
            <a:r>
              <a:rPr lang="en-GB" u="sng" dirty="0"/>
              <a:t>[1969] 1 WLR 583</a:t>
            </a:r>
            <a:r>
              <a:rPr lang="en-GB" dirty="0"/>
              <a:t> – a confirmatory pronouncement in favour of the will in solemn form will not restart the clock):</a:t>
            </a:r>
          </a:p>
          <a:p>
            <a:pPr lvl="1"/>
            <a:r>
              <a:rPr lang="en-GB" dirty="0"/>
              <a:t>when a grant of probate </a:t>
            </a:r>
            <a:r>
              <a:rPr lang="en-GB" b="1" dirty="0">
                <a:solidFill>
                  <a:srgbClr val="FF0000"/>
                </a:solidFill>
              </a:rPr>
              <a:t>revokes</a:t>
            </a:r>
            <a:r>
              <a:rPr lang="en-GB" dirty="0">
                <a:solidFill>
                  <a:srgbClr val="FF0000"/>
                </a:solidFill>
              </a:rPr>
              <a:t> </a:t>
            </a:r>
            <a:r>
              <a:rPr lang="en-GB" dirty="0"/>
              <a:t>letters of administration because a will is subsequently found, the second grant is the only valid/effective one</a:t>
            </a:r>
          </a:p>
          <a:p>
            <a:pPr lvl="1"/>
            <a:r>
              <a:rPr lang="en-GB" dirty="0"/>
              <a:t>in respect of a </a:t>
            </a:r>
            <a:r>
              <a:rPr lang="en-GB" b="1" i="1" dirty="0">
                <a:solidFill>
                  <a:srgbClr val="FF0000"/>
                </a:solidFill>
              </a:rPr>
              <a:t>de </a:t>
            </a:r>
            <a:r>
              <a:rPr lang="en-GB" b="1" i="1" dirty="0" err="1">
                <a:solidFill>
                  <a:srgbClr val="FF0000"/>
                </a:solidFill>
              </a:rPr>
              <a:t>bonis</a:t>
            </a:r>
            <a:r>
              <a:rPr lang="en-GB" b="1" i="1" dirty="0">
                <a:solidFill>
                  <a:srgbClr val="FF0000"/>
                </a:solidFill>
              </a:rPr>
              <a:t> non</a:t>
            </a:r>
            <a:r>
              <a:rPr lang="en-GB" i="1" dirty="0"/>
              <a:t> </a:t>
            </a:r>
            <a:r>
              <a:rPr lang="en-GB" dirty="0"/>
              <a:t>grant, the first grant was valid/effective and the subsequent grant will not restart the clock</a:t>
            </a:r>
          </a:p>
        </p:txBody>
      </p:sp>
    </p:spTree>
    <p:extLst>
      <p:ext uri="{BB962C8B-B14F-4D97-AF65-F5344CB8AC3E}">
        <p14:creationId xmlns:p14="http://schemas.microsoft.com/office/powerpoint/2010/main" val="40275114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13AA7-2665-4BC8-9173-F2CBA8917413}"/>
              </a:ext>
            </a:extLst>
          </p:cNvPr>
          <p:cNvSpPr>
            <a:spLocks noGrp="1"/>
          </p:cNvSpPr>
          <p:nvPr>
            <p:ph type="title"/>
          </p:nvPr>
        </p:nvSpPr>
        <p:spPr>
          <a:xfrm>
            <a:off x="785190" y="274638"/>
            <a:ext cx="10797209" cy="1143000"/>
          </a:xfrm>
        </p:spPr>
        <p:txBody>
          <a:bodyPr anchor="ctr">
            <a:normAutofit/>
          </a:bodyPr>
          <a:lstStyle/>
          <a:p>
            <a:r>
              <a:rPr lang="en-GB" dirty="0"/>
              <a:t>Should a caveat be used?</a:t>
            </a:r>
          </a:p>
        </p:txBody>
      </p:sp>
      <p:sp>
        <p:nvSpPr>
          <p:cNvPr id="3" name="Content Placeholder 2">
            <a:extLst>
              <a:ext uri="{FF2B5EF4-FFF2-40B4-BE49-F238E27FC236}">
                <a16:creationId xmlns:a16="http://schemas.microsoft.com/office/drawing/2014/main" id="{51F6B3CC-FEEA-1A21-8436-CB8431DE359D}"/>
              </a:ext>
            </a:extLst>
          </p:cNvPr>
          <p:cNvSpPr>
            <a:spLocks noGrp="1"/>
          </p:cNvSpPr>
          <p:nvPr>
            <p:ph idx="1"/>
          </p:nvPr>
        </p:nvSpPr>
        <p:spPr>
          <a:xfrm>
            <a:off x="4157702" y="1600204"/>
            <a:ext cx="7424697" cy="4029072"/>
          </a:xfrm>
        </p:spPr>
        <p:txBody>
          <a:bodyPr>
            <a:normAutofit/>
          </a:bodyPr>
          <a:lstStyle/>
          <a:p>
            <a:pPr>
              <a:lnSpc>
                <a:spcPct val="100000"/>
              </a:lnSpc>
            </a:pPr>
            <a:r>
              <a:rPr lang="en-GB" sz="3600" b="1" dirty="0">
                <a:solidFill>
                  <a:srgbClr val="FF0000"/>
                </a:solidFill>
              </a:rPr>
              <a:t>NO! </a:t>
            </a:r>
            <a:r>
              <a:rPr lang="en-GB" sz="1500" dirty="0"/>
              <a:t>The use of a caveat to stop a grant is improper and </a:t>
            </a:r>
            <a:r>
              <a:rPr lang="en-GB" sz="1500" b="1" dirty="0">
                <a:solidFill>
                  <a:srgbClr val="FF0000"/>
                </a:solidFill>
              </a:rPr>
              <a:t>an abuse of process</a:t>
            </a:r>
            <a:r>
              <a:rPr lang="en-GB" sz="1500" b="1" dirty="0"/>
              <a:t> </a:t>
            </a:r>
            <a:r>
              <a:rPr lang="en-GB" sz="1500" dirty="0"/>
              <a:t>and </a:t>
            </a:r>
            <a:r>
              <a:rPr lang="en-GB" sz="1500" b="1" dirty="0">
                <a:solidFill>
                  <a:srgbClr val="FF0000"/>
                </a:solidFill>
              </a:rPr>
              <a:t>costs liabilities </a:t>
            </a:r>
            <a:r>
              <a:rPr lang="en-GB" sz="1500" dirty="0"/>
              <a:t>can be imposed on the applicant.</a:t>
            </a:r>
          </a:p>
          <a:p>
            <a:pPr>
              <a:lnSpc>
                <a:spcPct val="100000"/>
              </a:lnSpc>
            </a:pPr>
            <a:r>
              <a:rPr lang="en-GB" sz="1500" i="1" u="sng" dirty="0"/>
              <a:t>Parnall v Hurst </a:t>
            </a:r>
            <a:r>
              <a:rPr lang="en-GB" sz="1500" u="sng" dirty="0"/>
              <a:t>[2003] WTLR 997</a:t>
            </a:r>
            <a:r>
              <a:rPr lang="en-GB" sz="1500" dirty="0"/>
              <a:t> at [9]:</a:t>
            </a:r>
          </a:p>
          <a:p>
            <a:pPr marL="0" indent="0">
              <a:lnSpc>
                <a:spcPct val="100000"/>
              </a:lnSpc>
              <a:buNone/>
            </a:pPr>
            <a:endParaRPr lang="en-GB" sz="1500" dirty="0"/>
          </a:p>
          <a:p>
            <a:pPr marL="0" indent="0" algn="ctr">
              <a:lnSpc>
                <a:spcPct val="100000"/>
              </a:lnSpc>
              <a:buNone/>
            </a:pPr>
            <a:r>
              <a:rPr lang="en-GB" sz="1500" i="1" dirty="0"/>
              <a:t>“…had entered a caveat against the estate. Given that the intention of Tierney was to mount a claim under the Inheritance Act, this was </a:t>
            </a:r>
            <a:r>
              <a:rPr lang="en-GB" sz="1500" i="1" u="sng" dirty="0"/>
              <a:t>wholly inappropriate</a:t>
            </a:r>
            <a:r>
              <a:rPr lang="en-GB" sz="1500" i="1" dirty="0"/>
              <a:t>. It is elementary that the only proper object of a caveat is to prevent the issue of a grant in respect of a testamentary paper which, on the caveator’s case, is not the last valid will of the deceased. To enter a caveat where the caveator’s intention is to make an Inheritance Act claim is wholly wrong: first, because, ex </a:t>
            </a:r>
            <a:r>
              <a:rPr lang="en-GB" sz="1500" i="1" dirty="0" err="1"/>
              <a:t>hypothesi</a:t>
            </a:r>
            <a:r>
              <a:rPr lang="en-GB" sz="1500" i="1" dirty="0"/>
              <a:t>, </a:t>
            </a:r>
            <a:r>
              <a:rPr lang="en-GB" sz="1500" i="1" u="sng" dirty="0"/>
              <a:t>the validity of the will is admitted</a:t>
            </a:r>
            <a:r>
              <a:rPr lang="en-GB" sz="1500" i="1" dirty="0"/>
              <a:t>; second, because a delay in the grant of probate </a:t>
            </a:r>
            <a:r>
              <a:rPr lang="en-GB" sz="1500" i="1" u="sng" dirty="0"/>
              <a:t>entails a corresponding delay in getting the caveator’s claim on foot</a:t>
            </a:r>
            <a:r>
              <a:rPr lang="en-GB" sz="1500" i="1" dirty="0"/>
              <a:t>.” </a:t>
            </a:r>
          </a:p>
          <a:p>
            <a:pPr marL="0" indent="0" algn="ctr">
              <a:lnSpc>
                <a:spcPct val="100000"/>
              </a:lnSpc>
              <a:buNone/>
            </a:pPr>
            <a:r>
              <a:rPr lang="en-GB" sz="1500" dirty="0"/>
              <a:t>(NB: the caveator’s conduct was criticised through costs)</a:t>
            </a:r>
          </a:p>
        </p:txBody>
      </p:sp>
      <p:pic>
        <p:nvPicPr>
          <p:cNvPr id="5" name="Graphic 4" descr="No sign with solid fill">
            <a:extLst>
              <a:ext uri="{FF2B5EF4-FFF2-40B4-BE49-F238E27FC236}">
                <a16:creationId xmlns:a16="http://schemas.microsoft.com/office/drawing/2014/main" id="{712B08EC-7D51-58C9-169C-348514B064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5551" y="1417638"/>
            <a:ext cx="3182012" cy="3182012"/>
          </a:xfrm>
          <a:prstGeom prst="rect">
            <a:avLst/>
          </a:prstGeom>
        </p:spPr>
      </p:pic>
    </p:spTree>
    <p:extLst>
      <p:ext uri="{BB962C8B-B14F-4D97-AF65-F5344CB8AC3E}">
        <p14:creationId xmlns:p14="http://schemas.microsoft.com/office/powerpoint/2010/main" val="611024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EA9E5-1A40-7D13-A20C-340466C2F63A}"/>
            </a:ext>
          </a:extLst>
        </p:cNvPr>
        <p:cNvGrpSpPr/>
        <p:nvPr/>
      </p:nvGrpSpPr>
      <p:grpSpPr>
        <a:xfrm>
          <a:off x="0" y="0"/>
          <a:ext cx="0" cy="0"/>
          <a:chOff x="0" y="0"/>
          <a:chExt cx="0" cy="0"/>
        </a:xfrm>
      </p:grpSpPr>
      <p:pic>
        <p:nvPicPr>
          <p:cNvPr id="6" name="Picture 5" descr="A purple and white background&#10;&#10;AI-generated content may be incorrect.">
            <a:extLst>
              <a:ext uri="{FF2B5EF4-FFF2-40B4-BE49-F238E27FC236}">
                <a16:creationId xmlns:a16="http://schemas.microsoft.com/office/drawing/2014/main" id="{367C2AA8-D6C8-8081-C917-E8F2CEB5A8AF}"/>
              </a:ext>
            </a:extLst>
          </p:cNvPr>
          <p:cNvPicPr>
            <a:picLocks noChangeAspect="1"/>
          </p:cNvPicPr>
          <p:nvPr/>
        </p:nvPicPr>
        <p:blipFill>
          <a:blip r:embed="rId3"/>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398105BF-4B74-02A9-A4B4-5A9BA2E880AC}"/>
              </a:ext>
            </a:extLst>
          </p:cNvPr>
          <p:cNvSpPr txBox="1"/>
          <p:nvPr/>
        </p:nvSpPr>
        <p:spPr>
          <a:xfrm>
            <a:off x="785192" y="1448640"/>
            <a:ext cx="483041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Court’s Discretion </a:t>
            </a:r>
            <a:endParaRPr kumimoji="0" lang="en-ES"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F60C758B-B959-5C90-C169-ECBFC4225711}"/>
              </a:ext>
            </a:extLst>
          </p:cNvPr>
          <p:cNvSpPr txBox="1"/>
          <p:nvPr/>
        </p:nvSpPr>
        <p:spPr>
          <a:xfrm>
            <a:off x="855124" y="4755727"/>
            <a:ext cx="5088476" cy="646331"/>
          </a:xfrm>
          <a:prstGeom prst="rect">
            <a:avLst/>
          </a:prstGeom>
          <a:noFill/>
        </p:spPr>
        <p:txBody>
          <a:bodyPr wrap="square" rtlCol="0">
            <a:spAutoFit/>
          </a:bodyPr>
          <a:lstStyle/>
          <a:p>
            <a:pPr marL="285750" lvl="0" indent="-285750">
              <a:buFont typeface="Arial" panose="020B0604020202020204" pitchFamily="34" charset="0"/>
              <a:buChar char="•"/>
              <a:defRPr/>
            </a:pPr>
            <a:r>
              <a:rPr lang="nb-NO" i="1" dirty="0">
                <a:solidFill>
                  <a:prstClr val="black"/>
                </a:solidFill>
                <a:latin typeface="Arial" panose="020B0604020202020204" pitchFamily="34" charset="0"/>
                <a:cs typeface="Arial" panose="020B0604020202020204" pitchFamily="34" charset="0"/>
              </a:rPr>
              <a:t>Berger v Berger </a:t>
            </a:r>
            <a:r>
              <a:rPr lang="nb-NO" dirty="0">
                <a:solidFill>
                  <a:prstClr val="black"/>
                </a:solidFill>
                <a:latin typeface="Arial" panose="020B0604020202020204" pitchFamily="34" charset="0"/>
                <a:cs typeface="Arial" panose="020B0604020202020204" pitchFamily="34" charset="0"/>
              </a:rPr>
              <a:t>[2013] EWCA Civ 1305</a:t>
            </a:r>
          </a:p>
          <a:p>
            <a:pPr marL="285750" lvl="0" indent="-285750">
              <a:buFont typeface="Arial" panose="020B0604020202020204" pitchFamily="34" charset="0"/>
              <a:buChar char="•"/>
              <a:defRPr/>
            </a:pPr>
            <a:r>
              <a:rPr lang="de-DE" i="1" dirty="0"/>
              <a:t>Cowan v Foreman </a:t>
            </a:r>
            <a:r>
              <a:rPr lang="de-DE" dirty="0"/>
              <a:t>[2019] EWCA Civ 1336</a:t>
            </a:r>
            <a:endParaRPr lang="en-ES"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89359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C4276-0B3E-3940-43A3-07DB9043C935}"/>
              </a:ext>
            </a:extLst>
          </p:cNvPr>
          <p:cNvSpPr>
            <a:spLocks noGrp="1"/>
          </p:cNvSpPr>
          <p:nvPr>
            <p:ph type="title"/>
          </p:nvPr>
        </p:nvSpPr>
        <p:spPr/>
        <p:txBody>
          <a:bodyPr/>
          <a:lstStyle/>
          <a:p>
            <a:r>
              <a:rPr lang="en-GB" dirty="0"/>
              <a:t>THE COURT’S DISCRETION</a:t>
            </a:r>
          </a:p>
        </p:txBody>
      </p:sp>
      <p:sp>
        <p:nvSpPr>
          <p:cNvPr id="3" name="Content Placeholder 2">
            <a:extLst>
              <a:ext uri="{FF2B5EF4-FFF2-40B4-BE49-F238E27FC236}">
                <a16:creationId xmlns:a16="http://schemas.microsoft.com/office/drawing/2014/main" id="{B34FB633-0089-64ED-20AF-0B9C82562EAA}"/>
              </a:ext>
            </a:extLst>
          </p:cNvPr>
          <p:cNvSpPr>
            <a:spLocks noGrp="1"/>
          </p:cNvSpPr>
          <p:nvPr>
            <p:ph idx="1"/>
          </p:nvPr>
        </p:nvSpPr>
        <p:spPr/>
        <p:txBody>
          <a:bodyPr>
            <a:normAutofit fontScale="70000" lnSpcReduction="20000"/>
          </a:bodyPr>
          <a:lstStyle/>
          <a:p>
            <a:r>
              <a:rPr lang="en-GB" b="1" dirty="0">
                <a:solidFill>
                  <a:srgbClr val="FF0000"/>
                </a:solidFill>
              </a:rPr>
              <a:t>General discretion</a:t>
            </a:r>
            <a:r>
              <a:rPr lang="en-GB" dirty="0"/>
              <a:t>; the court will </a:t>
            </a:r>
            <a:r>
              <a:rPr lang="en-GB" b="1" dirty="0">
                <a:solidFill>
                  <a:srgbClr val="FF0000"/>
                </a:solidFill>
              </a:rPr>
              <a:t>weigh up the circumstances </a:t>
            </a:r>
            <a:r>
              <a:rPr lang="en-GB" dirty="0"/>
              <a:t>of the case</a:t>
            </a:r>
          </a:p>
          <a:p>
            <a:r>
              <a:rPr lang="en-GB" dirty="0"/>
              <a:t>No criteria or principles are laid out in the 1975 Act, however </a:t>
            </a:r>
            <a:r>
              <a:rPr lang="en-GB" b="1" dirty="0">
                <a:solidFill>
                  <a:srgbClr val="FF0000"/>
                </a:solidFill>
              </a:rPr>
              <a:t>guidance as to the relevant factors </a:t>
            </a:r>
            <a:r>
              <a:rPr lang="en-GB" dirty="0"/>
              <a:t>and the courts approach is in the case law: </a:t>
            </a:r>
            <a:r>
              <a:rPr lang="en-GB" i="1" u="sng" dirty="0"/>
              <a:t>Re Salmon </a:t>
            </a:r>
            <a:r>
              <a:rPr lang="en-GB" u="sng" dirty="0"/>
              <a:t>[1981] Ch 167</a:t>
            </a:r>
            <a:r>
              <a:rPr lang="en-GB" dirty="0"/>
              <a:t> as extended by </a:t>
            </a:r>
            <a:r>
              <a:rPr lang="en-GB" i="1" u="sng" dirty="0"/>
              <a:t>Re Dennis </a:t>
            </a:r>
            <a:r>
              <a:rPr lang="en-GB" u="sng" dirty="0"/>
              <a:t>[1981] 2 All ER 140</a:t>
            </a:r>
            <a:r>
              <a:rPr lang="en-GB" i="1" dirty="0"/>
              <a:t> </a:t>
            </a:r>
            <a:r>
              <a:rPr lang="en-GB" dirty="0"/>
              <a:t>(both applied in </a:t>
            </a:r>
            <a:r>
              <a:rPr lang="de-DE" i="1" u="sng" dirty="0"/>
              <a:t>Berger v Berger </a:t>
            </a:r>
            <a:r>
              <a:rPr lang="de-DE" u="sng" dirty="0"/>
              <a:t>[2013] EWCA Civ 1305</a:t>
            </a:r>
            <a:r>
              <a:rPr lang="de-DE" dirty="0"/>
              <a:t>) and </a:t>
            </a:r>
            <a:r>
              <a:rPr lang="de-DE" i="1" u="sng" dirty="0"/>
              <a:t>Cowan v Foreman </a:t>
            </a:r>
            <a:r>
              <a:rPr lang="de-DE" u="sng" dirty="0"/>
              <a:t>[2019] EWCA Civ 1336</a:t>
            </a:r>
          </a:p>
          <a:p>
            <a:pPr marL="0" indent="0">
              <a:buNone/>
            </a:pPr>
            <a:endParaRPr lang="en-GB" i="1" dirty="0"/>
          </a:p>
          <a:p>
            <a:pPr marL="0" indent="0" algn="ctr">
              <a:buNone/>
            </a:pPr>
            <a:r>
              <a:rPr lang="en-GB" i="1" dirty="0"/>
              <a:t>“…the time limit is </a:t>
            </a:r>
            <a:r>
              <a:rPr lang="en-GB" i="1" u="sng" dirty="0">
                <a:solidFill>
                  <a:srgbClr val="0A2E25"/>
                </a:solidFill>
              </a:rPr>
              <a:t>a substantive provision</a:t>
            </a:r>
            <a:r>
              <a:rPr lang="en-GB" i="1" dirty="0">
                <a:solidFill>
                  <a:srgbClr val="0A2E25"/>
                </a:solidFill>
              </a:rPr>
              <a:t> </a:t>
            </a:r>
            <a:r>
              <a:rPr lang="en-GB" i="1" dirty="0"/>
              <a:t>laid down in the Act itself, and is not a mere procedural time limit imposed by rules of court which will be treated with the indulgence appropriate to procedural rules. </a:t>
            </a:r>
            <a:r>
              <a:rPr lang="en-GB" i="1" u="sng" dirty="0">
                <a:solidFill>
                  <a:srgbClr val="0A2E25"/>
                </a:solidFill>
              </a:rPr>
              <a:t>The burden on the applicant is thus, I think, no triviality</a:t>
            </a:r>
            <a:r>
              <a:rPr lang="en-GB" i="1" dirty="0"/>
              <a:t>: the applicant must make out a substantial case for it being just and proper for the court to exercise its statutory discretion to extend the time.”</a:t>
            </a:r>
          </a:p>
          <a:p>
            <a:pPr marL="0" indent="0" algn="ctr">
              <a:buNone/>
            </a:pPr>
            <a:r>
              <a:rPr lang="en-GB" dirty="0"/>
              <a:t>(</a:t>
            </a:r>
            <a:r>
              <a:rPr lang="en-GB" i="1" u="sng" dirty="0"/>
              <a:t>Re Salmon</a:t>
            </a:r>
            <a:r>
              <a:rPr lang="en-GB" i="1" dirty="0"/>
              <a:t> </a:t>
            </a:r>
            <a:r>
              <a:rPr lang="en-GB" dirty="0"/>
              <a:t>per Sir Robert </a:t>
            </a:r>
            <a:r>
              <a:rPr lang="en-GB" dirty="0" err="1"/>
              <a:t>Megarry</a:t>
            </a:r>
            <a:r>
              <a:rPr lang="en-GB" dirty="0"/>
              <a:t> VC at 175)</a:t>
            </a:r>
            <a:endParaRPr lang="de-DE" dirty="0"/>
          </a:p>
          <a:p>
            <a:endParaRPr lang="de-DE" dirty="0"/>
          </a:p>
          <a:p>
            <a:endParaRPr lang="en-GB" dirty="0"/>
          </a:p>
        </p:txBody>
      </p:sp>
    </p:spTree>
    <p:extLst>
      <p:ext uri="{BB962C8B-B14F-4D97-AF65-F5344CB8AC3E}">
        <p14:creationId xmlns:p14="http://schemas.microsoft.com/office/powerpoint/2010/main" val="726980845"/>
      </p:ext>
    </p:extLst>
  </p:cSld>
  <p:clrMapOvr>
    <a:masterClrMapping/>
  </p:clrMapOvr>
</p:sld>
</file>

<file path=ppt/theme/theme1.xml><?xml version="1.0" encoding="utf-8"?>
<a:theme xmlns:a="http://schemas.openxmlformats.org/drawingml/2006/main" name="New Square Chambers 2024 General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SC_Presentation_New" id="{D12176D6-7B8B-4306-B58E-413A4EC489B3}" vid="{9077AE19-8EDC-4A42-9B15-EFF75833EFC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EE490384DEC6849B27C36BF4794AD34" ma:contentTypeVersion="18" ma:contentTypeDescription="Create a new document." ma:contentTypeScope="" ma:versionID="c7f7b5b3c6f616e42d689c1f55db656c">
  <xsd:schema xmlns:xsd="http://www.w3.org/2001/XMLSchema" xmlns:xs="http://www.w3.org/2001/XMLSchema" xmlns:p="http://schemas.microsoft.com/office/2006/metadata/properties" xmlns:ns2="a8c1dceb-c7c3-4db3-be2a-ed3639cb0f83" xmlns:ns3="5dbaa1e8-66a8-4b88-b2fe-a31a9713a2a5" targetNamespace="http://schemas.microsoft.com/office/2006/metadata/properties" ma:root="true" ma:fieldsID="bde3bc629a5cfcdc7b961031033a7327" ns2:_="" ns3:_="">
    <xsd:import namespace="a8c1dceb-c7c3-4db3-be2a-ed3639cb0f83"/>
    <xsd:import namespace="5dbaa1e8-66a8-4b88-b2fe-a31a9713a2a5"/>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ObjectDetectorVersions" minOccurs="0"/>
                <xsd:element ref="ns3:SharedWithUsers" minOccurs="0"/>
                <xsd:element ref="ns3:SharedWithDetail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c1dceb-c7c3-4db3-be2a-ed3639cb0f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69d06c8-afe6-4057-a581-1aec5e3928e2"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ObjectDetectorVersions" ma:index="2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Location" ma:index="24"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dbaa1e8-66a8-4b88-b2fe-a31a9713a2a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0f7795c-380d-4497-8108-9bc76fca8a26}" ma:internalName="TaxCatchAll" ma:showField="CatchAllData" ma:web="5dbaa1e8-66a8-4b88-b2fe-a31a9713a2a5">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8c1dceb-c7c3-4db3-be2a-ed3639cb0f83">
      <Terms xmlns="http://schemas.microsoft.com/office/infopath/2007/PartnerControls"/>
    </lcf76f155ced4ddcb4097134ff3c332f>
    <TaxCatchAll xmlns="5dbaa1e8-66a8-4b88-b2fe-a31a9713a2a5" xsi:nil="true"/>
  </documentManagement>
</p:properties>
</file>

<file path=customXml/itemProps1.xml><?xml version="1.0" encoding="utf-8"?>
<ds:datastoreItem xmlns:ds="http://schemas.openxmlformats.org/officeDocument/2006/customXml" ds:itemID="{44D23CDA-34FB-48B7-B020-D71CDA053341}">
  <ds:schemaRefs>
    <ds:schemaRef ds:uri="http://schemas.microsoft.com/sharepoint/v3/contenttype/forms"/>
  </ds:schemaRefs>
</ds:datastoreItem>
</file>

<file path=customXml/itemProps2.xml><?xml version="1.0" encoding="utf-8"?>
<ds:datastoreItem xmlns:ds="http://schemas.openxmlformats.org/officeDocument/2006/customXml" ds:itemID="{75067A15-628F-4801-935A-72D8C39717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8c1dceb-c7c3-4db3-be2a-ed3639cb0f83"/>
    <ds:schemaRef ds:uri="5dbaa1e8-66a8-4b88-b2fe-a31a9713a2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F7C4B3B-438A-4385-959F-2098AA33366C}">
  <ds:schemaRefs>
    <ds:schemaRef ds:uri="5dbaa1e8-66a8-4b88-b2fe-a31a9713a2a5"/>
    <ds:schemaRef ds:uri="a8c1dceb-c7c3-4db3-be2a-ed3639cb0f83"/>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2653</TotalTime>
  <Words>4121</Words>
  <Application>Microsoft Office PowerPoint</Application>
  <PresentationFormat>Widescreen</PresentationFormat>
  <Paragraphs>199</Paragraphs>
  <Slides>34</Slides>
  <Notes>25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ADLaM Display</vt:lpstr>
      <vt:lpstr>Arboria Book</vt:lpstr>
      <vt:lpstr>Arial</vt:lpstr>
      <vt:lpstr>Calibri</vt:lpstr>
      <vt:lpstr>Open Sans</vt:lpstr>
      <vt:lpstr>Wingdings</vt:lpstr>
      <vt:lpstr>New Square Chambers 2024 General Theme</vt:lpstr>
      <vt:lpstr>PowerPoint Presentation</vt:lpstr>
      <vt:lpstr>PowerPoint Presentation</vt:lpstr>
      <vt:lpstr>THE HISTORY OF SECTION 4</vt:lpstr>
      <vt:lpstr>WHEN DOES THE 6 MONTHS RUN FROM?</vt:lpstr>
      <vt:lpstr>Grants to be left out according to s 23(1) of the 1975 Act?</vt:lpstr>
      <vt:lpstr>What about grants for a particular purpose and successive grants?</vt:lpstr>
      <vt:lpstr>Should a caveat be used?</vt:lpstr>
      <vt:lpstr>PowerPoint Presentation</vt:lpstr>
      <vt:lpstr>THE COURT’S DISCRETION</vt:lpstr>
      <vt:lpstr>BERGER v BERGER [2013] EWCA Civ 1305 at [44]</vt:lpstr>
      <vt:lpstr>COWAN v FOREMAN [2019] EWCA Civ 1336 at [44]-[48]</vt:lpstr>
      <vt:lpstr>PowerPoint Presentation</vt:lpstr>
      <vt:lpstr>There is a minimum threshold</vt:lpstr>
      <vt:lpstr>&amp; the merits are also a factor to consider</vt:lpstr>
      <vt:lpstr>PowerPoint Presentation</vt:lpstr>
      <vt:lpstr>How late is the claim?</vt:lpstr>
      <vt:lpstr>When did the applicant learn of their right to bring the claim?</vt:lpstr>
      <vt:lpstr>Is there an explanation for the delay?</vt:lpstr>
      <vt:lpstr>Was there a conscious decision not to bring the claim?</vt:lpstr>
      <vt:lpstr>PowerPoint Presentation</vt:lpstr>
      <vt:lpstr>Negotiations commenced before the time limit</vt:lpstr>
      <vt:lpstr>Negotiations commenced after the time limit (1)</vt:lpstr>
      <vt:lpstr>Negotiations commenced after the time limit (2)</vt:lpstr>
      <vt:lpstr>Practical Points: agreements not to take a “time” point</vt:lpstr>
      <vt:lpstr>PowerPoint Presentation</vt:lpstr>
      <vt:lpstr>Section 20(1) of the 1975 Act</vt:lpstr>
      <vt:lpstr>Megarry VC in Re Salmon at 176</vt:lpstr>
      <vt:lpstr>To what extent has the estate been distributed?</vt:lpstr>
      <vt:lpstr>PowerPoint Presentation</vt:lpstr>
      <vt:lpstr>What weight should be given to this factor?</vt:lpstr>
      <vt:lpstr>Case law examples</vt:lpstr>
      <vt:lpstr>PowerPoint Presentation</vt:lpstr>
      <vt:lpstr>PRACTICAL POINTS TO TAKE AWAY: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Crystal Fernandes</dc:creator>
  <cp:lastModifiedBy>Madeleine Whittaker</cp:lastModifiedBy>
  <cp:revision>17</cp:revision>
  <dcterms:created xsi:type="dcterms:W3CDTF">2023-12-11T07:05:32Z</dcterms:created>
  <dcterms:modified xsi:type="dcterms:W3CDTF">2025-06-18T11:43:42Z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0x0101007EE490384DEC6849B27C36BF4794AD34</vt:lpwstr>
  </property>
  <property fmtid="{D5CDD505-2E9C-101B-9397-08002B2CF9AE}" pid="3" name="MediaServiceImageTags">
    <vt:lpwstr/>
  </property>
</Properties>
</file>