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70"/>
  </p:notesMasterIdLst>
  <p:handoutMasterIdLst>
    <p:handoutMasterId r:id="rId71"/>
  </p:handoutMasterIdLst>
  <p:sldIdLst>
    <p:sldId id="262" r:id="rId5"/>
    <p:sldId id="289" r:id="rId6"/>
    <p:sldId id="264" r:id="rId7"/>
    <p:sldId id="261" r:id="rId8"/>
    <p:sldId id="295" r:id="rId9"/>
    <p:sldId id="296" r:id="rId10"/>
    <p:sldId id="324" r:id="rId11"/>
    <p:sldId id="325" r:id="rId12"/>
    <p:sldId id="328" r:id="rId13"/>
    <p:sldId id="329" r:id="rId14"/>
    <p:sldId id="330" r:id="rId15"/>
    <p:sldId id="332" r:id="rId16"/>
    <p:sldId id="333" r:id="rId17"/>
    <p:sldId id="331" r:id="rId18"/>
    <p:sldId id="265" r:id="rId19"/>
    <p:sldId id="339" r:id="rId20"/>
    <p:sldId id="300" r:id="rId21"/>
    <p:sldId id="340" r:id="rId22"/>
    <p:sldId id="303" r:id="rId23"/>
    <p:sldId id="304" r:id="rId24"/>
    <p:sldId id="305" r:id="rId25"/>
    <p:sldId id="306" r:id="rId26"/>
    <p:sldId id="307" r:id="rId27"/>
    <p:sldId id="274" r:id="rId28"/>
    <p:sldId id="281" r:id="rId29"/>
    <p:sldId id="310" r:id="rId30"/>
    <p:sldId id="311" r:id="rId31"/>
    <p:sldId id="334" r:id="rId32"/>
    <p:sldId id="335" r:id="rId33"/>
    <p:sldId id="336" r:id="rId34"/>
    <p:sldId id="337" r:id="rId35"/>
    <p:sldId id="338" r:id="rId36"/>
    <p:sldId id="276" r:id="rId37"/>
    <p:sldId id="266" r:id="rId38"/>
    <p:sldId id="287" r:id="rId39"/>
    <p:sldId id="286" r:id="rId40"/>
    <p:sldId id="308" r:id="rId41"/>
    <p:sldId id="288" r:id="rId42"/>
    <p:sldId id="293" r:id="rId43"/>
    <p:sldId id="309" r:id="rId44"/>
    <p:sldId id="313" r:id="rId45"/>
    <p:sldId id="314" r:id="rId46"/>
    <p:sldId id="318" r:id="rId47"/>
    <p:sldId id="319" r:id="rId48"/>
    <p:sldId id="321" r:id="rId49"/>
    <p:sldId id="320" r:id="rId50"/>
    <p:sldId id="322" r:id="rId51"/>
    <p:sldId id="323" r:id="rId52"/>
    <p:sldId id="341" r:id="rId53"/>
    <p:sldId id="352" r:id="rId54"/>
    <p:sldId id="277" r:id="rId55"/>
    <p:sldId id="278" r:id="rId56"/>
    <p:sldId id="294" r:id="rId57"/>
    <p:sldId id="342" r:id="rId58"/>
    <p:sldId id="343" r:id="rId59"/>
    <p:sldId id="344" r:id="rId60"/>
    <p:sldId id="345" r:id="rId61"/>
    <p:sldId id="346" r:id="rId62"/>
    <p:sldId id="347" r:id="rId63"/>
    <p:sldId id="348" r:id="rId64"/>
    <p:sldId id="350" r:id="rId65"/>
    <p:sldId id="349" r:id="rId66"/>
    <p:sldId id="291" r:id="rId67"/>
    <p:sldId id="353" r:id="rId68"/>
    <p:sldId id="263" r:id="rId69"/>
  </p:sldIdLst>
  <p:sldSz cx="12192000" cy="6858000"/>
  <p:notesSz cx="6858000" cy="9144000"/>
  <p:defaultTextStyle>
    <a:defPPr>
      <a:defRPr lang="en-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1919"/>
    <a:srgbClr val="0A2E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75200A-A31D-294F-97DC-3C6680A3C4AE}" v="31" dt="2025-05-27T12:09:48.809"/>
    <p1510:client id="{1E8EF7BF-F17E-C44A-A2AF-B284EC400A59}" v="12" dt="2025-05-27T18:27:49.5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5372" autoAdjust="0"/>
    <p:restoredTop sz="96327"/>
  </p:normalViewPr>
  <p:slideViewPr>
    <p:cSldViewPr snapToGrid="0">
      <p:cViewPr varScale="1">
        <p:scale>
          <a:sx n="103" d="100"/>
          <a:sy n="103" d="100"/>
        </p:scale>
        <p:origin x="114" y="27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9" d="100"/>
          <a:sy n="129" d="100"/>
        </p:scale>
        <p:origin x="1672"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88CC05-7980-A4E3-D8AA-A51198C53F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B1672963-B292-241C-EF2F-37DA92D41E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55AEE6-624A-46B7-AAD6-3715892F05FD}" type="datetimeFigureOut">
              <a:rPr lang="en-GB" smtClean="0"/>
              <a:t>28/05/2025</a:t>
            </a:fld>
            <a:endParaRPr lang="en-GB" dirty="0"/>
          </a:p>
        </p:txBody>
      </p:sp>
      <p:sp>
        <p:nvSpPr>
          <p:cNvPr id="4" name="Footer Placeholder 3">
            <a:extLst>
              <a:ext uri="{FF2B5EF4-FFF2-40B4-BE49-F238E27FC236}">
                <a16:creationId xmlns:a16="http://schemas.microsoft.com/office/drawing/2014/main" id="{AB9D0BC1-C16E-1286-6557-5906E3AE5C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08E6EAA8-587C-C062-7937-EDA9755AA7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7F6A5C-86CD-409B-B52E-2FE55A9817DD}" type="slidenum">
              <a:rPr lang="en-GB" smtClean="0"/>
              <a:t>‹#›</a:t>
            </a:fld>
            <a:endParaRPr lang="en-GB" dirty="0"/>
          </a:p>
        </p:txBody>
      </p:sp>
    </p:spTree>
    <p:extLst>
      <p:ext uri="{BB962C8B-B14F-4D97-AF65-F5344CB8AC3E}">
        <p14:creationId xmlns:p14="http://schemas.microsoft.com/office/powerpoint/2010/main" val="4135276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2F0D6-EC7A-6A46-8549-2A1E5527B24B}" type="datetimeFigureOut">
              <a:rPr lang="en-ES" smtClean="0"/>
              <a:t>05/28/2025</a:t>
            </a:fld>
            <a:endParaRPr lang="en-ES"/>
          </a:p>
        </p:txBody>
      </p:sp>
      <p:sp>
        <p:nvSpPr>
          <p:cNvPr id="4" name="Slide Image Placeholder 3"/>
          <p:cNvSpPr>
            <a:spLocks noGrp="1" noRot="1" noChangeAspect="1"/>
          </p:cNvSpPr>
          <p:nvPr>
            <p:ph type="sldImg" idx="2"/>
          </p:nvPr>
        </p:nvSpPr>
        <p:spPr>
          <a:xfrm>
            <a:off x="685800" y="1123544"/>
            <a:ext cx="5486400" cy="3086100"/>
          </a:xfrm>
          <a:prstGeom prst="rect">
            <a:avLst/>
          </a:prstGeom>
          <a:noFill/>
          <a:ln w="12700">
            <a:solidFill>
              <a:prstClr val="black"/>
            </a:solidFill>
          </a:ln>
        </p:spPr>
        <p:txBody>
          <a:bodyPr vert="horz" lIns="91440" tIns="45720" rIns="91440" bIns="45720" rtlCol="0" anchor="ctr"/>
          <a:lstStyle/>
          <a:p>
            <a:endParaRPr lang="en-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DC0345-B338-A042-820F-43F799424BD3}" type="slidenum">
              <a:rPr lang="en-ES" smtClean="0"/>
              <a:t>‹#›</a:t>
            </a:fld>
            <a:endParaRPr lang="en-ES"/>
          </a:p>
        </p:txBody>
      </p:sp>
    </p:spTree>
    <p:extLst>
      <p:ext uri="{BB962C8B-B14F-4D97-AF65-F5344CB8AC3E}">
        <p14:creationId xmlns:p14="http://schemas.microsoft.com/office/powerpoint/2010/main" val="1718114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39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1</a:t>
            </a:fld>
            <a:endParaRPr lang="en-ES"/>
          </a:p>
        </p:txBody>
      </p:sp>
    </p:spTree>
    <p:extLst>
      <p:ext uri="{BB962C8B-B14F-4D97-AF65-F5344CB8AC3E}">
        <p14:creationId xmlns:p14="http://schemas.microsoft.com/office/powerpoint/2010/main" val="4121494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D5971-0255-998C-F263-E5730E5008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6595D6-2591-AB2F-9069-AF67367BF266}"/>
              </a:ext>
            </a:extLst>
          </p:cNvPr>
          <p:cNvSpPr>
            <a:spLocks noGrp="1" noRot="1" noChangeAspect="1"/>
          </p:cNvSpPr>
          <p:nvPr>
            <p:ph type="sldImg"/>
          </p:nvPr>
        </p:nvSpPr>
        <p:spPr>
          <a:xfrm>
            <a:off x="685800" y="1123950"/>
            <a:ext cx="5486400" cy="3086100"/>
          </a:xfrm>
        </p:spPr>
      </p:sp>
      <p:sp>
        <p:nvSpPr>
          <p:cNvPr id="3" name="Notes Placeholder 2">
            <a:extLst>
              <a:ext uri="{FF2B5EF4-FFF2-40B4-BE49-F238E27FC236}">
                <a16:creationId xmlns:a16="http://schemas.microsoft.com/office/drawing/2014/main" id="{767FC902-FFE1-6B3F-12C8-9BD56CD179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FA0880C-0128-4216-73B4-331085676CCB}"/>
              </a:ext>
            </a:extLst>
          </p:cNvPr>
          <p:cNvSpPr>
            <a:spLocks noGrp="1"/>
          </p:cNvSpPr>
          <p:nvPr>
            <p:ph type="sldNum" sz="quarter" idx="5"/>
          </p:nvPr>
        </p:nvSpPr>
        <p:spPr/>
        <p:txBody>
          <a:bodyPr/>
          <a:lstStyle/>
          <a:p>
            <a:fld id="{80DC0345-B338-A042-820F-43F799424BD3}" type="slidenum">
              <a:rPr lang="en-ES" smtClean="0"/>
              <a:t>10</a:t>
            </a:fld>
            <a:endParaRPr lang="en-ES"/>
          </a:p>
        </p:txBody>
      </p:sp>
    </p:spTree>
    <p:extLst>
      <p:ext uri="{BB962C8B-B14F-4D97-AF65-F5344CB8AC3E}">
        <p14:creationId xmlns:p14="http://schemas.microsoft.com/office/powerpoint/2010/main" val="1270073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4F279-3101-1361-6F81-A5D52E5F4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338782-CEA5-3D69-AD82-139D51414161}"/>
              </a:ext>
            </a:extLst>
          </p:cNvPr>
          <p:cNvSpPr>
            <a:spLocks noGrp="1" noRot="1" noChangeAspect="1"/>
          </p:cNvSpPr>
          <p:nvPr>
            <p:ph type="sldImg"/>
          </p:nvPr>
        </p:nvSpPr>
        <p:spPr>
          <a:xfrm>
            <a:off x="685800" y="1123950"/>
            <a:ext cx="5486400" cy="3086100"/>
          </a:xfrm>
        </p:spPr>
      </p:sp>
      <p:sp>
        <p:nvSpPr>
          <p:cNvPr id="3" name="Notes Placeholder 2">
            <a:extLst>
              <a:ext uri="{FF2B5EF4-FFF2-40B4-BE49-F238E27FC236}">
                <a16:creationId xmlns:a16="http://schemas.microsoft.com/office/drawing/2014/main" id="{6FCA238A-E1FB-43BE-529D-3B25A86C9D2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EF23B0-B64F-B386-8895-0C53E2D9D4C2}"/>
              </a:ext>
            </a:extLst>
          </p:cNvPr>
          <p:cNvSpPr>
            <a:spLocks noGrp="1"/>
          </p:cNvSpPr>
          <p:nvPr>
            <p:ph type="sldNum" sz="quarter" idx="5"/>
          </p:nvPr>
        </p:nvSpPr>
        <p:spPr/>
        <p:txBody>
          <a:bodyPr/>
          <a:lstStyle/>
          <a:p>
            <a:fld id="{80DC0345-B338-A042-820F-43F799424BD3}" type="slidenum">
              <a:rPr lang="en-ES" smtClean="0"/>
              <a:t>11</a:t>
            </a:fld>
            <a:endParaRPr lang="en-ES"/>
          </a:p>
        </p:txBody>
      </p:sp>
    </p:spTree>
    <p:extLst>
      <p:ext uri="{BB962C8B-B14F-4D97-AF65-F5344CB8AC3E}">
        <p14:creationId xmlns:p14="http://schemas.microsoft.com/office/powerpoint/2010/main" val="3558116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5742D-5327-CDDE-CD1A-41A542D658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8AAFD5-AE8D-6221-4491-8539D3D6C3DE}"/>
              </a:ext>
            </a:extLst>
          </p:cNvPr>
          <p:cNvSpPr>
            <a:spLocks noGrp="1" noRot="1" noChangeAspect="1"/>
          </p:cNvSpPr>
          <p:nvPr>
            <p:ph type="sldImg"/>
          </p:nvPr>
        </p:nvSpPr>
        <p:spPr>
          <a:xfrm>
            <a:off x="685800" y="1123950"/>
            <a:ext cx="5486400" cy="3086100"/>
          </a:xfrm>
        </p:spPr>
      </p:sp>
      <p:sp>
        <p:nvSpPr>
          <p:cNvPr id="3" name="Notes Placeholder 2">
            <a:extLst>
              <a:ext uri="{FF2B5EF4-FFF2-40B4-BE49-F238E27FC236}">
                <a16:creationId xmlns:a16="http://schemas.microsoft.com/office/drawing/2014/main" id="{6C5C8031-0976-373C-2025-A9B31C836D9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3BA5AEA-A0A0-90B0-CE17-370618FFEDF3}"/>
              </a:ext>
            </a:extLst>
          </p:cNvPr>
          <p:cNvSpPr>
            <a:spLocks noGrp="1"/>
          </p:cNvSpPr>
          <p:nvPr>
            <p:ph type="sldNum" sz="quarter" idx="5"/>
          </p:nvPr>
        </p:nvSpPr>
        <p:spPr/>
        <p:txBody>
          <a:bodyPr/>
          <a:lstStyle/>
          <a:p>
            <a:fld id="{80DC0345-B338-A042-820F-43F799424BD3}" type="slidenum">
              <a:rPr lang="en-ES" smtClean="0"/>
              <a:t>12</a:t>
            </a:fld>
            <a:endParaRPr lang="en-ES"/>
          </a:p>
        </p:txBody>
      </p:sp>
    </p:spTree>
    <p:extLst>
      <p:ext uri="{BB962C8B-B14F-4D97-AF65-F5344CB8AC3E}">
        <p14:creationId xmlns:p14="http://schemas.microsoft.com/office/powerpoint/2010/main" val="2134478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53CF5-906D-3220-4EA7-FEDB99D711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F581E4-8372-E5CE-1B20-48096E6A068C}"/>
              </a:ext>
            </a:extLst>
          </p:cNvPr>
          <p:cNvSpPr>
            <a:spLocks noGrp="1" noRot="1" noChangeAspect="1"/>
          </p:cNvSpPr>
          <p:nvPr>
            <p:ph type="sldImg"/>
          </p:nvPr>
        </p:nvSpPr>
        <p:spPr>
          <a:xfrm>
            <a:off x="685800" y="1123950"/>
            <a:ext cx="5486400" cy="3086100"/>
          </a:xfrm>
        </p:spPr>
      </p:sp>
      <p:sp>
        <p:nvSpPr>
          <p:cNvPr id="3" name="Notes Placeholder 2">
            <a:extLst>
              <a:ext uri="{FF2B5EF4-FFF2-40B4-BE49-F238E27FC236}">
                <a16:creationId xmlns:a16="http://schemas.microsoft.com/office/drawing/2014/main" id="{666B3F71-E2D5-91CB-2467-1C35EFF6AEF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1550835-12E5-C149-D5EB-6B35B4B6EE84}"/>
              </a:ext>
            </a:extLst>
          </p:cNvPr>
          <p:cNvSpPr>
            <a:spLocks noGrp="1"/>
          </p:cNvSpPr>
          <p:nvPr>
            <p:ph type="sldNum" sz="quarter" idx="5"/>
          </p:nvPr>
        </p:nvSpPr>
        <p:spPr/>
        <p:txBody>
          <a:bodyPr/>
          <a:lstStyle/>
          <a:p>
            <a:fld id="{80DC0345-B338-A042-820F-43F799424BD3}" type="slidenum">
              <a:rPr lang="en-ES" smtClean="0"/>
              <a:t>13</a:t>
            </a:fld>
            <a:endParaRPr lang="en-ES"/>
          </a:p>
        </p:txBody>
      </p:sp>
    </p:spTree>
    <p:extLst>
      <p:ext uri="{BB962C8B-B14F-4D97-AF65-F5344CB8AC3E}">
        <p14:creationId xmlns:p14="http://schemas.microsoft.com/office/powerpoint/2010/main" val="483749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C9BA2-9C1B-10F1-6A6F-1DE4300127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C8820A-8BF3-0BFE-EDB8-6777C73D2EB2}"/>
              </a:ext>
            </a:extLst>
          </p:cNvPr>
          <p:cNvSpPr>
            <a:spLocks noGrp="1" noRot="1" noChangeAspect="1"/>
          </p:cNvSpPr>
          <p:nvPr>
            <p:ph type="sldImg"/>
          </p:nvPr>
        </p:nvSpPr>
        <p:spPr>
          <a:xfrm>
            <a:off x="685800" y="1123950"/>
            <a:ext cx="5486400" cy="3086100"/>
          </a:xfrm>
        </p:spPr>
      </p:sp>
      <p:sp>
        <p:nvSpPr>
          <p:cNvPr id="3" name="Notes Placeholder 2">
            <a:extLst>
              <a:ext uri="{FF2B5EF4-FFF2-40B4-BE49-F238E27FC236}">
                <a16:creationId xmlns:a16="http://schemas.microsoft.com/office/drawing/2014/main" id="{E6765A1B-93B2-9992-13BA-2221263194C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9E0133A-90C8-FFAC-C23F-038C63F3B41F}"/>
              </a:ext>
            </a:extLst>
          </p:cNvPr>
          <p:cNvSpPr>
            <a:spLocks noGrp="1"/>
          </p:cNvSpPr>
          <p:nvPr>
            <p:ph type="sldNum" sz="quarter" idx="5"/>
          </p:nvPr>
        </p:nvSpPr>
        <p:spPr/>
        <p:txBody>
          <a:bodyPr/>
          <a:lstStyle/>
          <a:p>
            <a:fld id="{80DC0345-B338-A042-820F-43F799424BD3}" type="slidenum">
              <a:rPr lang="en-ES" smtClean="0"/>
              <a:t>14</a:t>
            </a:fld>
            <a:endParaRPr lang="en-ES"/>
          </a:p>
        </p:txBody>
      </p:sp>
    </p:spTree>
    <p:extLst>
      <p:ext uri="{BB962C8B-B14F-4D97-AF65-F5344CB8AC3E}">
        <p14:creationId xmlns:p14="http://schemas.microsoft.com/office/powerpoint/2010/main" val="4281450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39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15</a:t>
            </a:fld>
            <a:endParaRPr lang="en-ES"/>
          </a:p>
        </p:txBody>
      </p:sp>
    </p:spTree>
    <p:extLst>
      <p:ext uri="{BB962C8B-B14F-4D97-AF65-F5344CB8AC3E}">
        <p14:creationId xmlns:p14="http://schemas.microsoft.com/office/powerpoint/2010/main" val="3519616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86DD4-2EF8-BBF6-DFDB-870024CE4B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60EE12-1D85-E008-9250-D5B60BE112B7}"/>
              </a:ext>
            </a:extLst>
          </p:cNvPr>
          <p:cNvSpPr>
            <a:spLocks noGrp="1" noRot="1" noChangeAspect="1"/>
          </p:cNvSpPr>
          <p:nvPr>
            <p:ph type="sldImg"/>
          </p:nvPr>
        </p:nvSpPr>
        <p:spPr>
          <a:xfrm>
            <a:off x="685800" y="1123950"/>
            <a:ext cx="5486400" cy="3086100"/>
          </a:xfrm>
        </p:spPr>
      </p:sp>
      <p:sp>
        <p:nvSpPr>
          <p:cNvPr id="3" name="Notes Placeholder 2">
            <a:extLst>
              <a:ext uri="{FF2B5EF4-FFF2-40B4-BE49-F238E27FC236}">
                <a16:creationId xmlns:a16="http://schemas.microsoft.com/office/drawing/2014/main" id="{68188606-6BAE-C6F4-0BD0-E07C668E4C7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F670B8-9EAC-0D05-F49F-3001A027F520}"/>
              </a:ext>
            </a:extLst>
          </p:cNvPr>
          <p:cNvSpPr>
            <a:spLocks noGrp="1"/>
          </p:cNvSpPr>
          <p:nvPr>
            <p:ph type="sldNum" sz="quarter" idx="5"/>
          </p:nvPr>
        </p:nvSpPr>
        <p:spPr/>
        <p:txBody>
          <a:bodyPr/>
          <a:lstStyle/>
          <a:p>
            <a:fld id="{80DC0345-B338-A042-820F-43F799424BD3}" type="slidenum">
              <a:rPr lang="en-ES" smtClean="0"/>
              <a:t>16</a:t>
            </a:fld>
            <a:endParaRPr lang="en-ES"/>
          </a:p>
        </p:txBody>
      </p:sp>
    </p:spTree>
    <p:extLst>
      <p:ext uri="{BB962C8B-B14F-4D97-AF65-F5344CB8AC3E}">
        <p14:creationId xmlns:p14="http://schemas.microsoft.com/office/powerpoint/2010/main" val="2798554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39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17</a:t>
            </a:fld>
            <a:endParaRPr lang="en-ES"/>
          </a:p>
        </p:txBody>
      </p:sp>
    </p:spTree>
    <p:extLst>
      <p:ext uri="{BB962C8B-B14F-4D97-AF65-F5344CB8AC3E}">
        <p14:creationId xmlns:p14="http://schemas.microsoft.com/office/powerpoint/2010/main" val="901570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70FAC-28B7-5387-FD21-6B88147445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57C048-886E-C9FF-3A65-8EC4271F6E48}"/>
              </a:ext>
            </a:extLst>
          </p:cNvPr>
          <p:cNvSpPr>
            <a:spLocks noGrp="1" noRot="1" noChangeAspect="1"/>
          </p:cNvSpPr>
          <p:nvPr>
            <p:ph type="sldImg"/>
          </p:nvPr>
        </p:nvSpPr>
        <p:spPr>
          <a:xfrm>
            <a:off x="685800" y="1123950"/>
            <a:ext cx="5486400" cy="3086100"/>
          </a:xfrm>
        </p:spPr>
      </p:sp>
      <p:sp>
        <p:nvSpPr>
          <p:cNvPr id="3" name="Notes Placeholder 2">
            <a:extLst>
              <a:ext uri="{FF2B5EF4-FFF2-40B4-BE49-F238E27FC236}">
                <a16:creationId xmlns:a16="http://schemas.microsoft.com/office/drawing/2014/main" id="{BC40034B-931F-1D8A-5703-773F215FDD5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E6E307A-0D49-C279-EBB0-47C5E5B29EBF}"/>
              </a:ext>
            </a:extLst>
          </p:cNvPr>
          <p:cNvSpPr>
            <a:spLocks noGrp="1"/>
          </p:cNvSpPr>
          <p:nvPr>
            <p:ph type="sldNum" sz="quarter" idx="5"/>
          </p:nvPr>
        </p:nvSpPr>
        <p:spPr/>
        <p:txBody>
          <a:bodyPr/>
          <a:lstStyle/>
          <a:p>
            <a:fld id="{80DC0345-B338-A042-820F-43F799424BD3}" type="slidenum">
              <a:rPr lang="en-ES" smtClean="0"/>
              <a:t>18</a:t>
            </a:fld>
            <a:endParaRPr lang="en-ES"/>
          </a:p>
        </p:txBody>
      </p:sp>
    </p:spTree>
    <p:extLst>
      <p:ext uri="{BB962C8B-B14F-4D97-AF65-F5344CB8AC3E}">
        <p14:creationId xmlns:p14="http://schemas.microsoft.com/office/powerpoint/2010/main" val="3092459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39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19</a:t>
            </a:fld>
            <a:endParaRPr lang="en-ES"/>
          </a:p>
        </p:txBody>
      </p:sp>
    </p:spTree>
    <p:extLst>
      <p:ext uri="{BB962C8B-B14F-4D97-AF65-F5344CB8AC3E}">
        <p14:creationId xmlns:p14="http://schemas.microsoft.com/office/powerpoint/2010/main" val="2405616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39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2</a:t>
            </a:fld>
            <a:endParaRPr lang="en-ES"/>
          </a:p>
        </p:txBody>
      </p:sp>
    </p:spTree>
    <p:extLst>
      <p:ext uri="{BB962C8B-B14F-4D97-AF65-F5344CB8AC3E}">
        <p14:creationId xmlns:p14="http://schemas.microsoft.com/office/powerpoint/2010/main" val="1945007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39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20</a:t>
            </a:fld>
            <a:endParaRPr lang="en-ES"/>
          </a:p>
        </p:txBody>
      </p:sp>
    </p:spTree>
    <p:extLst>
      <p:ext uri="{BB962C8B-B14F-4D97-AF65-F5344CB8AC3E}">
        <p14:creationId xmlns:p14="http://schemas.microsoft.com/office/powerpoint/2010/main" val="3099936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3950"/>
            <a:ext cx="5486400" cy="3086100"/>
          </a:xfrm>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5"/>
          </p:nvPr>
        </p:nvSpPr>
        <p:spPr/>
        <p:txBody>
          <a:bodyPr/>
          <a:lstStyle/>
          <a:p>
            <a:fld id="{80DC0345-B338-A042-820F-43F799424BD3}" type="slidenum">
              <a:rPr lang="en-ES" smtClean="0"/>
              <a:t>38</a:t>
            </a:fld>
            <a:endParaRPr lang="en-ES"/>
          </a:p>
        </p:txBody>
      </p:sp>
    </p:spTree>
    <p:extLst>
      <p:ext uri="{BB962C8B-B14F-4D97-AF65-F5344CB8AC3E}">
        <p14:creationId xmlns:p14="http://schemas.microsoft.com/office/powerpoint/2010/main" val="799552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395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39</a:t>
            </a:fld>
            <a:endParaRPr lang="en-ES"/>
          </a:p>
        </p:txBody>
      </p:sp>
    </p:spTree>
    <p:extLst>
      <p:ext uri="{BB962C8B-B14F-4D97-AF65-F5344CB8AC3E}">
        <p14:creationId xmlns:p14="http://schemas.microsoft.com/office/powerpoint/2010/main" val="2727627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395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40</a:t>
            </a:fld>
            <a:endParaRPr lang="en-ES"/>
          </a:p>
        </p:txBody>
      </p:sp>
    </p:spTree>
    <p:extLst>
      <p:ext uri="{BB962C8B-B14F-4D97-AF65-F5344CB8AC3E}">
        <p14:creationId xmlns:p14="http://schemas.microsoft.com/office/powerpoint/2010/main" val="5129064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39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51</a:t>
            </a:fld>
            <a:endParaRPr lang="en-ES"/>
          </a:p>
        </p:txBody>
      </p:sp>
    </p:spTree>
    <p:extLst>
      <p:ext uri="{BB962C8B-B14F-4D97-AF65-F5344CB8AC3E}">
        <p14:creationId xmlns:p14="http://schemas.microsoft.com/office/powerpoint/2010/main" val="789565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39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52</a:t>
            </a:fld>
            <a:endParaRPr lang="en-ES"/>
          </a:p>
        </p:txBody>
      </p:sp>
    </p:spTree>
    <p:extLst>
      <p:ext uri="{BB962C8B-B14F-4D97-AF65-F5344CB8AC3E}">
        <p14:creationId xmlns:p14="http://schemas.microsoft.com/office/powerpoint/2010/main" val="1972160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39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53</a:t>
            </a:fld>
            <a:endParaRPr lang="en-ES"/>
          </a:p>
        </p:txBody>
      </p:sp>
    </p:spTree>
    <p:extLst>
      <p:ext uri="{BB962C8B-B14F-4D97-AF65-F5344CB8AC3E}">
        <p14:creationId xmlns:p14="http://schemas.microsoft.com/office/powerpoint/2010/main" val="822797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12981-6BD7-7D26-097B-16425CA0B5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1BC90E-649A-9EF0-AC23-39D0447FF740}"/>
              </a:ext>
            </a:extLst>
          </p:cNvPr>
          <p:cNvSpPr>
            <a:spLocks noGrp="1" noRot="1" noChangeAspect="1"/>
          </p:cNvSpPr>
          <p:nvPr>
            <p:ph type="sldImg"/>
          </p:nvPr>
        </p:nvSpPr>
        <p:spPr>
          <a:xfrm>
            <a:off x="685800" y="1123950"/>
            <a:ext cx="5486400" cy="3086100"/>
          </a:xfrm>
        </p:spPr>
      </p:sp>
      <p:sp>
        <p:nvSpPr>
          <p:cNvPr id="3" name="Notes Placeholder 2">
            <a:extLst>
              <a:ext uri="{FF2B5EF4-FFF2-40B4-BE49-F238E27FC236}">
                <a16:creationId xmlns:a16="http://schemas.microsoft.com/office/drawing/2014/main" id="{F8489E38-1BE8-A3A3-9557-CAECBDFE972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096D307-CFA7-6B99-5C88-CB230D3FC706}"/>
              </a:ext>
            </a:extLst>
          </p:cNvPr>
          <p:cNvSpPr>
            <a:spLocks noGrp="1"/>
          </p:cNvSpPr>
          <p:nvPr>
            <p:ph type="sldNum" sz="quarter" idx="5"/>
          </p:nvPr>
        </p:nvSpPr>
        <p:spPr/>
        <p:txBody>
          <a:bodyPr/>
          <a:lstStyle/>
          <a:p>
            <a:fld id="{80DC0345-B338-A042-820F-43F799424BD3}" type="slidenum">
              <a:rPr lang="en-ES" smtClean="0"/>
              <a:t>54</a:t>
            </a:fld>
            <a:endParaRPr lang="en-ES"/>
          </a:p>
        </p:txBody>
      </p:sp>
    </p:spTree>
    <p:extLst>
      <p:ext uri="{BB962C8B-B14F-4D97-AF65-F5344CB8AC3E}">
        <p14:creationId xmlns:p14="http://schemas.microsoft.com/office/powerpoint/2010/main" val="583561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9E091-2D5E-3046-A4FA-8CDFA3C73A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FF490A-5921-D2E4-9B40-7F89653CA10F}"/>
              </a:ext>
            </a:extLst>
          </p:cNvPr>
          <p:cNvSpPr>
            <a:spLocks noGrp="1" noRot="1" noChangeAspect="1"/>
          </p:cNvSpPr>
          <p:nvPr>
            <p:ph type="sldImg"/>
          </p:nvPr>
        </p:nvSpPr>
        <p:spPr>
          <a:xfrm>
            <a:off x="685800" y="1123950"/>
            <a:ext cx="5486400" cy="3086100"/>
          </a:xfrm>
        </p:spPr>
      </p:sp>
      <p:sp>
        <p:nvSpPr>
          <p:cNvPr id="3" name="Notes Placeholder 2">
            <a:extLst>
              <a:ext uri="{FF2B5EF4-FFF2-40B4-BE49-F238E27FC236}">
                <a16:creationId xmlns:a16="http://schemas.microsoft.com/office/drawing/2014/main" id="{DE68086B-9661-A7FB-7872-8D461E05521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54567E2-ED53-8418-ACA4-DB6BFFB83A78}"/>
              </a:ext>
            </a:extLst>
          </p:cNvPr>
          <p:cNvSpPr>
            <a:spLocks noGrp="1"/>
          </p:cNvSpPr>
          <p:nvPr>
            <p:ph type="sldNum" sz="quarter" idx="5"/>
          </p:nvPr>
        </p:nvSpPr>
        <p:spPr/>
        <p:txBody>
          <a:bodyPr/>
          <a:lstStyle/>
          <a:p>
            <a:fld id="{80DC0345-B338-A042-820F-43F799424BD3}" type="slidenum">
              <a:rPr lang="en-ES" smtClean="0"/>
              <a:t>55</a:t>
            </a:fld>
            <a:endParaRPr lang="en-ES"/>
          </a:p>
        </p:txBody>
      </p:sp>
    </p:spTree>
    <p:extLst>
      <p:ext uri="{BB962C8B-B14F-4D97-AF65-F5344CB8AC3E}">
        <p14:creationId xmlns:p14="http://schemas.microsoft.com/office/powerpoint/2010/main" val="2792743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27D08-3685-5326-B778-9B29E68733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7E55B1-0DF7-D8B3-FA37-A0B794FF3BCC}"/>
              </a:ext>
            </a:extLst>
          </p:cNvPr>
          <p:cNvSpPr>
            <a:spLocks noGrp="1" noRot="1" noChangeAspect="1"/>
          </p:cNvSpPr>
          <p:nvPr>
            <p:ph type="sldImg"/>
          </p:nvPr>
        </p:nvSpPr>
        <p:spPr>
          <a:xfrm>
            <a:off x="685800" y="1123950"/>
            <a:ext cx="5486400" cy="3086100"/>
          </a:xfrm>
        </p:spPr>
      </p:sp>
      <p:sp>
        <p:nvSpPr>
          <p:cNvPr id="3" name="Notes Placeholder 2">
            <a:extLst>
              <a:ext uri="{FF2B5EF4-FFF2-40B4-BE49-F238E27FC236}">
                <a16:creationId xmlns:a16="http://schemas.microsoft.com/office/drawing/2014/main" id="{68BA2FDC-D841-5432-62E0-8AAE1D751F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6D9D902-940D-20CE-A207-A6047947905F}"/>
              </a:ext>
            </a:extLst>
          </p:cNvPr>
          <p:cNvSpPr>
            <a:spLocks noGrp="1"/>
          </p:cNvSpPr>
          <p:nvPr>
            <p:ph type="sldNum" sz="quarter" idx="5"/>
          </p:nvPr>
        </p:nvSpPr>
        <p:spPr/>
        <p:txBody>
          <a:bodyPr/>
          <a:lstStyle/>
          <a:p>
            <a:fld id="{80DC0345-B338-A042-820F-43F799424BD3}" type="slidenum">
              <a:rPr lang="en-ES" smtClean="0"/>
              <a:t>56</a:t>
            </a:fld>
            <a:endParaRPr lang="en-ES"/>
          </a:p>
        </p:txBody>
      </p:sp>
    </p:spTree>
    <p:extLst>
      <p:ext uri="{BB962C8B-B14F-4D97-AF65-F5344CB8AC3E}">
        <p14:creationId xmlns:p14="http://schemas.microsoft.com/office/powerpoint/2010/main" val="4068316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39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3</a:t>
            </a:fld>
            <a:endParaRPr lang="en-ES"/>
          </a:p>
        </p:txBody>
      </p:sp>
    </p:spTree>
    <p:extLst>
      <p:ext uri="{BB962C8B-B14F-4D97-AF65-F5344CB8AC3E}">
        <p14:creationId xmlns:p14="http://schemas.microsoft.com/office/powerpoint/2010/main" val="17568501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EB285-A37D-AC76-C640-A222E7772E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053FBC-7C96-EB45-7F67-7D0FE8066813}"/>
              </a:ext>
            </a:extLst>
          </p:cNvPr>
          <p:cNvSpPr>
            <a:spLocks noGrp="1" noRot="1" noChangeAspect="1"/>
          </p:cNvSpPr>
          <p:nvPr>
            <p:ph type="sldImg"/>
          </p:nvPr>
        </p:nvSpPr>
        <p:spPr>
          <a:xfrm>
            <a:off x="685800" y="1123950"/>
            <a:ext cx="5486400" cy="3086100"/>
          </a:xfrm>
        </p:spPr>
      </p:sp>
      <p:sp>
        <p:nvSpPr>
          <p:cNvPr id="3" name="Notes Placeholder 2">
            <a:extLst>
              <a:ext uri="{FF2B5EF4-FFF2-40B4-BE49-F238E27FC236}">
                <a16:creationId xmlns:a16="http://schemas.microsoft.com/office/drawing/2014/main" id="{3EB4D0B9-65AF-3830-55AB-E09840A920E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D041386-A53E-58F9-B08A-73A66AD7851A}"/>
              </a:ext>
            </a:extLst>
          </p:cNvPr>
          <p:cNvSpPr>
            <a:spLocks noGrp="1"/>
          </p:cNvSpPr>
          <p:nvPr>
            <p:ph type="sldNum" sz="quarter" idx="5"/>
          </p:nvPr>
        </p:nvSpPr>
        <p:spPr/>
        <p:txBody>
          <a:bodyPr/>
          <a:lstStyle/>
          <a:p>
            <a:fld id="{80DC0345-B338-A042-820F-43F799424BD3}" type="slidenum">
              <a:rPr lang="en-ES" smtClean="0"/>
              <a:t>57</a:t>
            </a:fld>
            <a:endParaRPr lang="en-ES"/>
          </a:p>
        </p:txBody>
      </p:sp>
    </p:spTree>
    <p:extLst>
      <p:ext uri="{BB962C8B-B14F-4D97-AF65-F5344CB8AC3E}">
        <p14:creationId xmlns:p14="http://schemas.microsoft.com/office/powerpoint/2010/main" val="2762045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1485A-5D75-F69C-2137-FBE1AC317F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0541A1-72E7-FABD-0322-1BDCDE6BBF71}"/>
              </a:ext>
            </a:extLst>
          </p:cNvPr>
          <p:cNvSpPr>
            <a:spLocks noGrp="1" noRot="1" noChangeAspect="1"/>
          </p:cNvSpPr>
          <p:nvPr>
            <p:ph type="sldImg"/>
          </p:nvPr>
        </p:nvSpPr>
        <p:spPr>
          <a:xfrm>
            <a:off x="685800" y="1123950"/>
            <a:ext cx="5486400" cy="3086100"/>
          </a:xfrm>
        </p:spPr>
      </p:sp>
      <p:sp>
        <p:nvSpPr>
          <p:cNvPr id="3" name="Notes Placeholder 2">
            <a:extLst>
              <a:ext uri="{FF2B5EF4-FFF2-40B4-BE49-F238E27FC236}">
                <a16:creationId xmlns:a16="http://schemas.microsoft.com/office/drawing/2014/main" id="{D116518C-BE57-9A52-EA22-CF4B572BD6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B79ED4E-A5BE-98DC-A5BF-A6501F2F208C}"/>
              </a:ext>
            </a:extLst>
          </p:cNvPr>
          <p:cNvSpPr>
            <a:spLocks noGrp="1"/>
          </p:cNvSpPr>
          <p:nvPr>
            <p:ph type="sldNum" sz="quarter" idx="5"/>
          </p:nvPr>
        </p:nvSpPr>
        <p:spPr/>
        <p:txBody>
          <a:bodyPr/>
          <a:lstStyle/>
          <a:p>
            <a:fld id="{80DC0345-B338-A042-820F-43F799424BD3}" type="slidenum">
              <a:rPr lang="en-ES" smtClean="0"/>
              <a:t>58</a:t>
            </a:fld>
            <a:endParaRPr lang="en-ES"/>
          </a:p>
        </p:txBody>
      </p:sp>
    </p:spTree>
    <p:extLst>
      <p:ext uri="{BB962C8B-B14F-4D97-AF65-F5344CB8AC3E}">
        <p14:creationId xmlns:p14="http://schemas.microsoft.com/office/powerpoint/2010/main" val="36443615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16729-6EE3-4EAF-78CA-83140981BF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D807F3-8DA5-8774-0AA0-BC5640662ED4}"/>
              </a:ext>
            </a:extLst>
          </p:cNvPr>
          <p:cNvSpPr>
            <a:spLocks noGrp="1" noRot="1" noChangeAspect="1"/>
          </p:cNvSpPr>
          <p:nvPr>
            <p:ph type="sldImg"/>
          </p:nvPr>
        </p:nvSpPr>
        <p:spPr>
          <a:xfrm>
            <a:off x="685800" y="1123950"/>
            <a:ext cx="5486400" cy="3086100"/>
          </a:xfrm>
        </p:spPr>
      </p:sp>
      <p:sp>
        <p:nvSpPr>
          <p:cNvPr id="3" name="Notes Placeholder 2">
            <a:extLst>
              <a:ext uri="{FF2B5EF4-FFF2-40B4-BE49-F238E27FC236}">
                <a16:creationId xmlns:a16="http://schemas.microsoft.com/office/drawing/2014/main" id="{8DBFBBFB-7137-1CB1-DD8F-DE6E820F12C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AB7D075-1774-6891-C6EC-82AB6AA92857}"/>
              </a:ext>
            </a:extLst>
          </p:cNvPr>
          <p:cNvSpPr>
            <a:spLocks noGrp="1"/>
          </p:cNvSpPr>
          <p:nvPr>
            <p:ph type="sldNum" sz="quarter" idx="5"/>
          </p:nvPr>
        </p:nvSpPr>
        <p:spPr/>
        <p:txBody>
          <a:bodyPr/>
          <a:lstStyle/>
          <a:p>
            <a:fld id="{80DC0345-B338-A042-820F-43F799424BD3}" type="slidenum">
              <a:rPr lang="en-ES" smtClean="0"/>
              <a:t>59</a:t>
            </a:fld>
            <a:endParaRPr lang="en-ES"/>
          </a:p>
        </p:txBody>
      </p:sp>
    </p:spTree>
    <p:extLst>
      <p:ext uri="{BB962C8B-B14F-4D97-AF65-F5344CB8AC3E}">
        <p14:creationId xmlns:p14="http://schemas.microsoft.com/office/powerpoint/2010/main" val="40078480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04A6D-B663-9187-FCFB-6B6A0C61D7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E96B9D-0CE4-6272-A6C5-883FEA5279BD}"/>
              </a:ext>
            </a:extLst>
          </p:cNvPr>
          <p:cNvSpPr>
            <a:spLocks noGrp="1" noRot="1" noChangeAspect="1"/>
          </p:cNvSpPr>
          <p:nvPr>
            <p:ph type="sldImg"/>
          </p:nvPr>
        </p:nvSpPr>
        <p:spPr>
          <a:xfrm>
            <a:off x="685800" y="1123950"/>
            <a:ext cx="5486400" cy="3086100"/>
          </a:xfrm>
        </p:spPr>
      </p:sp>
      <p:sp>
        <p:nvSpPr>
          <p:cNvPr id="3" name="Notes Placeholder 2">
            <a:extLst>
              <a:ext uri="{FF2B5EF4-FFF2-40B4-BE49-F238E27FC236}">
                <a16:creationId xmlns:a16="http://schemas.microsoft.com/office/drawing/2014/main" id="{03BE546E-4CA9-1A46-0ABC-7C8BDBF5921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564E81F-A121-6F85-C107-0805519FA50D}"/>
              </a:ext>
            </a:extLst>
          </p:cNvPr>
          <p:cNvSpPr>
            <a:spLocks noGrp="1"/>
          </p:cNvSpPr>
          <p:nvPr>
            <p:ph type="sldNum" sz="quarter" idx="5"/>
          </p:nvPr>
        </p:nvSpPr>
        <p:spPr/>
        <p:txBody>
          <a:bodyPr/>
          <a:lstStyle/>
          <a:p>
            <a:fld id="{80DC0345-B338-A042-820F-43F799424BD3}" type="slidenum">
              <a:rPr lang="en-ES" smtClean="0"/>
              <a:t>60</a:t>
            </a:fld>
            <a:endParaRPr lang="en-ES"/>
          </a:p>
        </p:txBody>
      </p:sp>
    </p:spTree>
    <p:extLst>
      <p:ext uri="{BB962C8B-B14F-4D97-AF65-F5344CB8AC3E}">
        <p14:creationId xmlns:p14="http://schemas.microsoft.com/office/powerpoint/2010/main" val="108885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AA0AC-97EA-0B88-5902-665C7A1A42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4F313F-15AB-1121-A3E0-96A16D3ECF0B}"/>
              </a:ext>
            </a:extLst>
          </p:cNvPr>
          <p:cNvSpPr>
            <a:spLocks noGrp="1" noRot="1" noChangeAspect="1"/>
          </p:cNvSpPr>
          <p:nvPr>
            <p:ph type="sldImg"/>
          </p:nvPr>
        </p:nvSpPr>
        <p:spPr>
          <a:xfrm>
            <a:off x="685800" y="1123950"/>
            <a:ext cx="5486400" cy="3086100"/>
          </a:xfrm>
        </p:spPr>
      </p:sp>
      <p:sp>
        <p:nvSpPr>
          <p:cNvPr id="3" name="Notes Placeholder 2">
            <a:extLst>
              <a:ext uri="{FF2B5EF4-FFF2-40B4-BE49-F238E27FC236}">
                <a16:creationId xmlns:a16="http://schemas.microsoft.com/office/drawing/2014/main" id="{3D63C974-6382-7EE1-270B-C033EEDC7D3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0DA3AFE-E785-3E7B-8AF3-318F349C6D84}"/>
              </a:ext>
            </a:extLst>
          </p:cNvPr>
          <p:cNvSpPr>
            <a:spLocks noGrp="1"/>
          </p:cNvSpPr>
          <p:nvPr>
            <p:ph type="sldNum" sz="quarter" idx="5"/>
          </p:nvPr>
        </p:nvSpPr>
        <p:spPr/>
        <p:txBody>
          <a:bodyPr/>
          <a:lstStyle/>
          <a:p>
            <a:fld id="{80DC0345-B338-A042-820F-43F799424BD3}" type="slidenum">
              <a:rPr lang="en-ES" smtClean="0"/>
              <a:t>61</a:t>
            </a:fld>
            <a:endParaRPr lang="en-ES"/>
          </a:p>
        </p:txBody>
      </p:sp>
    </p:spTree>
    <p:extLst>
      <p:ext uri="{BB962C8B-B14F-4D97-AF65-F5344CB8AC3E}">
        <p14:creationId xmlns:p14="http://schemas.microsoft.com/office/powerpoint/2010/main" val="3574230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8C949-233C-E86C-5192-D55C8A2F76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56E20-B359-DE4F-C3F5-E9E227267A53}"/>
              </a:ext>
            </a:extLst>
          </p:cNvPr>
          <p:cNvSpPr>
            <a:spLocks noGrp="1" noRot="1" noChangeAspect="1"/>
          </p:cNvSpPr>
          <p:nvPr>
            <p:ph type="sldImg"/>
          </p:nvPr>
        </p:nvSpPr>
        <p:spPr>
          <a:xfrm>
            <a:off x="685800" y="1123950"/>
            <a:ext cx="5486400" cy="3086100"/>
          </a:xfrm>
        </p:spPr>
      </p:sp>
      <p:sp>
        <p:nvSpPr>
          <p:cNvPr id="3" name="Notes Placeholder 2">
            <a:extLst>
              <a:ext uri="{FF2B5EF4-FFF2-40B4-BE49-F238E27FC236}">
                <a16:creationId xmlns:a16="http://schemas.microsoft.com/office/drawing/2014/main" id="{B28BF09F-9DC1-1AFD-158D-4F06D0F1C65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7F5B633-A024-CC40-2FBF-BD253A65FC33}"/>
              </a:ext>
            </a:extLst>
          </p:cNvPr>
          <p:cNvSpPr>
            <a:spLocks noGrp="1"/>
          </p:cNvSpPr>
          <p:nvPr>
            <p:ph type="sldNum" sz="quarter" idx="5"/>
          </p:nvPr>
        </p:nvSpPr>
        <p:spPr/>
        <p:txBody>
          <a:bodyPr/>
          <a:lstStyle/>
          <a:p>
            <a:fld id="{80DC0345-B338-A042-820F-43F799424BD3}" type="slidenum">
              <a:rPr lang="en-ES" smtClean="0"/>
              <a:t>62</a:t>
            </a:fld>
            <a:endParaRPr lang="en-ES"/>
          </a:p>
        </p:txBody>
      </p:sp>
    </p:spTree>
    <p:extLst>
      <p:ext uri="{BB962C8B-B14F-4D97-AF65-F5344CB8AC3E}">
        <p14:creationId xmlns:p14="http://schemas.microsoft.com/office/powerpoint/2010/main" val="13447804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39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63</a:t>
            </a:fld>
            <a:endParaRPr lang="en-ES"/>
          </a:p>
        </p:txBody>
      </p:sp>
    </p:spTree>
    <p:extLst>
      <p:ext uri="{BB962C8B-B14F-4D97-AF65-F5344CB8AC3E}">
        <p14:creationId xmlns:p14="http://schemas.microsoft.com/office/powerpoint/2010/main" val="3750117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39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65</a:t>
            </a:fld>
            <a:endParaRPr lang="en-ES"/>
          </a:p>
        </p:txBody>
      </p:sp>
    </p:spTree>
    <p:extLst>
      <p:ext uri="{BB962C8B-B14F-4D97-AF65-F5344CB8AC3E}">
        <p14:creationId xmlns:p14="http://schemas.microsoft.com/office/powerpoint/2010/main" val="328658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39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4</a:t>
            </a:fld>
            <a:endParaRPr lang="en-ES"/>
          </a:p>
        </p:txBody>
      </p:sp>
    </p:spTree>
    <p:extLst>
      <p:ext uri="{BB962C8B-B14F-4D97-AF65-F5344CB8AC3E}">
        <p14:creationId xmlns:p14="http://schemas.microsoft.com/office/powerpoint/2010/main" val="1486042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39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5</a:t>
            </a:fld>
            <a:endParaRPr lang="en-ES"/>
          </a:p>
        </p:txBody>
      </p:sp>
    </p:spTree>
    <p:extLst>
      <p:ext uri="{BB962C8B-B14F-4D97-AF65-F5344CB8AC3E}">
        <p14:creationId xmlns:p14="http://schemas.microsoft.com/office/powerpoint/2010/main" val="17924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39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6</a:t>
            </a:fld>
            <a:endParaRPr lang="en-ES"/>
          </a:p>
        </p:txBody>
      </p:sp>
    </p:spTree>
    <p:extLst>
      <p:ext uri="{BB962C8B-B14F-4D97-AF65-F5344CB8AC3E}">
        <p14:creationId xmlns:p14="http://schemas.microsoft.com/office/powerpoint/2010/main" val="3099059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B1A4D-3F9D-5249-B5A5-1799E123F6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2B070-ABA9-7CFE-2813-D73A3D4BE359}"/>
              </a:ext>
            </a:extLst>
          </p:cNvPr>
          <p:cNvSpPr>
            <a:spLocks noGrp="1" noRot="1" noChangeAspect="1"/>
          </p:cNvSpPr>
          <p:nvPr>
            <p:ph type="sldImg"/>
          </p:nvPr>
        </p:nvSpPr>
        <p:spPr>
          <a:xfrm>
            <a:off x="685800" y="1123950"/>
            <a:ext cx="5486400" cy="3086100"/>
          </a:xfrm>
        </p:spPr>
      </p:sp>
      <p:sp>
        <p:nvSpPr>
          <p:cNvPr id="3" name="Notes Placeholder 2">
            <a:extLst>
              <a:ext uri="{FF2B5EF4-FFF2-40B4-BE49-F238E27FC236}">
                <a16:creationId xmlns:a16="http://schemas.microsoft.com/office/drawing/2014/main" id="{2CE12F05-7585-2549-4544-9C57EDF16D8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4EDE9E3-14C0-7ED1-A158-0EFC6C1B5E50}"/>
              </a:ext>
            </a:extLst>
          </p:cNvPr>
          <p:cNvSpPr>
            <a:spLocks noGrp="1"/>
          </p:cNvSpPr>
          <p:nvPr>
            <p:ph type="sldNum" sz="quarter" idx="5"/>
          </p:nvPr>
        </p:nvSpPr>
        <p:spPr/>
        <p:txBody>
          <a:bodyPr/>
          <a:lstStyle/>
          <a:p>
            <a:fld id="{80DC0345-B338-A042-820F-43F799424BD3}" type="slidenum">
              <a:rPr lang="en-ES" smtClean="0"/>
              <a:t>7</a:t>
            </a:fld>
            <a:endParaRPr lang="en-ES"/>
          </a:p>
        </p:txBody>
      </p:sp>
    </p:spTree>
    <p:extLst>
      <p:ext uri="{BB962C8B-B14F-4D97-AF65-F5344CB8AC3E}">
        <p14:creationId xmlns:p14="http://schemas.microsoft.com/office/powerpoint/2010/main" val="743208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56BFF-A420-9092-FF11-0C2631D79A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FD125B-C753-BD81-E48D-D924258043D4}"/>
              </a:ext>
            </a:extLst>
          </p:cNvPr>
          <p:cNvSpPr>
            <a:spLocks noGrp="1" noRot="1" noChangeAspect="1"/>
          </p:cNvSpPr>
          <p:nvPr>
            <p:ph type="sldImg"/>
          </p:nvPr>
        </p:nvSpPr>
        <p:spPr>
          <a:xfrm>
            <a:off x="685800" y="1123950"/>
            <a:ext cx="5486400" cy="3086100"/>
          </a:xfrm>
        </p:spPr>
      </p:sp>
      <p:sp>
        <p:nvSpPr>
          <p:cNvPr id="3" name="Notes Placeholder 2">
            <a:extLst>
              <a:ext uri="{FF2B5EF4-FFF2-40B4-BE49-F238E27FC236}">
                <a16:creationId xmlns:a16="http://schemas.microsoft.com/office/drawing/2014/main" id="{475918BA-EB75-67FC-D8DE-D01138E396F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447359-5B81-0195-3BD6-51BB85BD3FD4}"/>
              </a:ext>
            </a:extLst>
          </p:cNvPr>
          <p:cNvSpPr>
            <a:spLocks noGrp="1"/>
          </p:cNvSpPr>
          <p:nvPr>
            <p:ph type="sldNum" sz="quarter" idx="5"/>
          </p:nvPr>
        </p:nvSpPr>
        <p:spPr/>
        <p:txBody>
          <a:bodyPr/>
          <a:lstStyle/>
          <a:p>
            <a:fld id="{80DC0345-B338-A042-820F-43F799424BD3}" type="slidenum">
              <a:rPr lang="en-ES" smtClean="0"/>
              <a:t>8</a:t>
            </a:fld>
            <a:endParaRPr lang="en-ES"/>
          </a:p>
        </p:txBody>
      </p:sp>
    </p:spTree>
    <p:extLst>
      <p:ext uri="{BB962C8B-B14F-4D97-AF65-F5344CB8AC3E}">
        <p14:creationId xmlns:p14="http://schemas.microsoft.com/office/powerpoint/2010/main" val="1792148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4082A-2CDD-52A9-0E9F-5ADDCAD1AE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BB6870-E36D-EF5D-701D-24E54A8DAF1D}"/>
              </a:ext>
            </a:extLst>
          </p:cNvPr>
          <p:cNvSpPr>
            <a:spLocks noGrp="1" noRot="1" noChangeAspect="1"/>
          </p:cNvSpPr>
          <p:nvPr>
            <p:ph type="sldImg"/>
          </p:nvPr>
        </p:nvSpPr>
        <p:spPr>
          <a:xfrm>
            <a:off x="685800" y="1123950"/>
            <a:ext cx="5486400" cy="3086100"/>
          </a:xfrm>
        </p:spPr>
      </p:sp>
      <p:sp>
        <p:nvSpPr>
          <p:cNvPr id="3" name="Notes Placeholder 2">
            <a:extLst>
              <a:ext uri="{FF2B5EF4-FFF2-40B4-BE49-F238E27FC236}">
                <a16:creationId xmlns:a16="http://schemas.microsoft.com/office/drawing/2014/main" id="{C4D395BF-07AD-9C63-F247-FA8A9B3B55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E83EE7B-6390-DA66-4DFB-5B80243C728A}"/>
              </a:ext>
            </a:extLst>
          </p:cNvPr>
          <p:cNvSpPr>
            <a:spLocks noGrp="1"/>
          </p:cNvSpPr>
          <p:nvPr>
            <p:ph type="sldNum" sz="quarter" idx="5"/>
          </p:nvPr>
        </p:nvSpPr>
        <p:spPr/>
        <p:txBody>
          <a:bodyPr/>
          <a:lstStyle/>
          <a:p>
            <a:fld id="{80DC0345-B338-A042-820F-43F799424BD3}" type="slidenum">
              <a:rPr lang="en-ES" smtClean="0"/>
              <a:t>9</a:t>
            </a:fld>
            <a:endParaRPr lang="en-ES"/>
          </a:p>
        </p:txBody>
      </p:sp>
    </p:spTree>
    <p:extLst>
      <p:ext uri="{BB962C8B-B14F-4D97-AF65-F5344CB8AC3E}">
        <p14:creationId xmlns:p14="http://schemas.microsoft.com/office/powerpoint/2010/main" val="37902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6AB34E-BDB2-7CE6-4666-454623F111C1}"/>
              </a:ext>
            </a:extLst>
          </p:cNvPr>
          <p:cNvPicPr>
            <a:picLocks noChangeAspect="1"/>
          </p:cNvPicPr>
          <p:nvPr userDrawn="1"/>
        </p:nvPicPr>
        <p:blipFill>
          <a:blip r:embed="rId2"/>
          <a:stretch>
            <a:fillRect/>
          </a:stretch>
        </p:blipFill>
        <p:spPr>
          <a:xfrm>
            <a:off x="0" y="0"/>
            <a:ext cx="12192000" cy="5448300"/>
          </a:xfrm>
          <a:prstGeom prst="rect">
            <a:avLst/>
          </a:prstGeom>
        </p:spPr>
      </p:pic>
      <p:pic>
        <p:nvPicPr>
          <p:cNvPr id="4" name="Picture 3">
            <a:extLst>
              <a:ext uri="{FF2B5EF4-FFF2-40B4-BE49-F238E27FC236}">
                <a16:creationId xmlns:a16="http://schemas.microsoft.com/office/drawing/2014/main" id="{073DFEF2-5A20-935F-3489-A692DBBF393F}"/>
              </a:ext>
            </a:extLst>
          </p:cNvPr>
          <p:cNvPicPr>
            <a:picLocks noChangeAspect="1"/>
          </p:cNvPicPr>
          <p:nvPr userDrawn="1"/>
        </p:nvPicPr>
        <p:blipFill>
          <a:blip r:embed="rId3"/>
          <a:stretch>
            <a:fillRect/>
          </a:stretch>
        </p:blipFill>
        <p:spPr>
          <a:xfrm>
            <a:off x="9724767" y="5458927"/>
            <a:ext cx="2144069" cy="1132716"/>
          </a:xfrm>
          <a:prstGeom prst="rect">
            <a:avLst/>
          </a:prstGeom>
        </p:spPr>
      </p:pic>
      <p:sp>
        <p:nvSpPr>
          <p:cNvPr id="11" name="Rectangle 10">
            <a:extLst>
              <a:ext uri="{FF2B5EF4-FFF2-40B4-BE49-F238E27FC236}">
                <a16:creationId xmlns:a16="http://schemas.microsoft.com/office/drawing/2014/main" id="{3B155A42-D247-2B92-DB95-A74528A40FC1}"/>
              </a:ext>
            </a:extLst>
          </p:cNvPr>
          <p:cNvSpPr/>
          <p:nvPr userDrawn="1"/>
        </p:nvSpPr>
        <p:spPr>
          <a:xfrm>
            <a:off x="533743" y="1705232"/>
            <a:ext cx="96452" cy="4090087"/>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pic>
        <p:nvPicPr>
          <p:cNvPr id="12" name="Picture 11">
            <a:extLst>
              <a:ext uri="{FF2B5EF4-FFF2-40B4-BE49-F238E27FC236}">
                <a16:creationId xmlns:a16="http://schemas.microsoft.com/office/drawing/2014/main" id="{3432F643-A95D-975F-A4A6-CC9B30653306}"/>
              </a:ext>
            </a:extLst>
          </p:cNvPr>
          <p:cNvPicPr>
            <a:picLocks noChangeAspect="1"/>
          </p:cNvPicPr>
          <p:nvPr userDrawn="1"/>
        </p:nvPicPr>
        <p:blipFill>
          <a:blip r:embed="rId4"/>
          <a:stretch>
            <a:fillRect/>
          </a:stretch>
        </p:blipFill>
        <p:spPr>
          <a:xfrm>
            <a:off x="533743" y="523789"/>
            <a:ext cx="3998500" cy="622334"/>
          </a:xfrm>
          <a:prstGeom prst="rect">
            <a:avLst/>
          </a:prstGeom>
        </p:spPr>
      </p:pic>
    </p:spTree>
    <p:extLst>
      <p:ext uri="{BB962C8B-B14F-4D97-AF65-F5344CB8AC3E}">
        <p14:creationId xmlns:p14="http://schemas.microsoft.com/office/powerpoint/2010/main" val="348391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356353"/>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pic>
        <p:nvPicPr>
          <p:cNvPr id="4" name="Picture 3">
            <a:extLst>
              <a:ext uri="{FF2B5EF4-FFF2-40B4-BE49-F238E27FC236}">
                <a16:creationId xmlns:a16="http://schemas.microsoft.com/office/drawing/2014/main" id="{27CCFB74-96B9-F114-B9E6-F67CB537D5A9}"/>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894135" y="5867124"/>
            <a:ext cx="3201504" cy="497076"/>
          </a:xfrm>
          <a:prstGeom prst="rect">
            <a:avLst/>
          </a:prstGeom>
        </p:spPr>
      </p:pic>
      <p:sp>
        <p:nvSpPr>
          <p:cNvPr id="5" name="Rectangle 4">
            <a:extLst>
              <a:ext uri="{FF2B5EF4-FFF2-40B4-BE49-F238E27FC236}">
                <a16:creationId xmlns:a16="http://schemas.microsoft.com/office/drawing/2014/main" id="{EB0F1D79-08DD-AEC0-2F8C-CC2E509BCC70}"/>
              </a:ext>
            </a:extLst>
          </p:cNvPr>
          <p:cNvSpPr>
            <a:spLocks noGrp="1" noRot="1" noMove="1" noResize="1" noEditPoints="1" noAdjustHandles="1" noChangeArrowheads="1" noChangeShapeType="1"/>
          </p:cNvSpPr>
          <p:nvPr userDrawn="1"/>
        </p:nvSpPr>
        <p:spPr>
          <a:xfrm>
            <a:off x="520994" y="631807"/>
            <a:ext cx="84865" cy="5732394"/>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sp>
        <p:nvSpPr>
          <p:cNvPr id="9" name="Title 1">
            <a:extLst>
              <a:ext uri="{FF2B5EF4-FFF2-40B4-BE49-F238E27FC236}">
                <a16:creationId xmlns:a16="http://schemas.microsoft.com/office/drawing/2014/main" id="{244F3BD2-3373-11E2-05C1-299492396AD6}"/>
              </a:ext>
            </a:extLst>
          </p:cNvPr>
          <p:cNvSpPr>
            <a:spLocks noGrp="1"/>
          </p:cNvSpPr>
          <p:nvPr>
            <p:ph type="title" hasCustomPrompt="1"/>
          </p:nvPr>
        </p:nvSpPr>
        <p:spPr>
          <a:xfrm>
            <a:off x="785190" y="274636"/>
            <a:ext cx="3310449" cy="2487613"/>
          </a:xfrm>
          <a:prstGeom prst="rect">
            <a:avLst/>
          </a:prstGeom>
        </p:spPr>
        <p:txBody>
          <a:bodyPr/>
          <a:lstStyle>
            <a:lvl1pPr algn="l">
              <a:defRPr b="1">
                <a:latin typeface="Arial" panose="020B0604020202020204" pitchFamily="34" charset="0"/>
                <a:cs typeface="Arial" panose="020B0604020202020204" pitchFamily="34" charset="0"/>
              </a:defRPr>
            </a:lvl1pPr>
          </a:lstStyle>
          <a:p>
            <a:r>
              <a:rPr lang="en-GB" sz="4400" b="1" dirty="0">
                <a:solidFill>
                  <a:srgbClr val="0A2E25"/>
                </a:solidFill>
                <a:latin typeface="Arial" panose="020B0604020202020204" pitchFamily="34" charset="0"/>
                <a:cs typeface="Arial" panose="020B0604020202020204" pitchFamily="34" charset="0"/>
              </a:rPr>
              <a:t>Title</a:t>
            </a:r>
            <a:br>
              <a:rPr lang="en-GB" sz="4400" b="1" dirty="0">
                <a:solidFill>
                  <a:srgbClr val="0A2E25"/>
                </a:solidFill>
                <a:latin typeface="Arial" panose="020B0604020202020204" pitchFamily="34" charset="0"/>
                <a:cs typeface="Arial" panose="020B0604020202020204" pitchFamily="34" charset="0"/>
              </a:rPr>
            </a:br>
            <a:r>
              <a:rPr lang="en-GB" sz="4400" b="1" dirty="0">
                <a:solidFill>
                  <a:srgbClr val="0A2E25"/>
                </a:solidFill>
                <a:latin typeface="Arial" panose="020B0604020202020204" pitchFamily="34" charset="0"/>
                <a:cs typeface="Arial" panose="020B0604020202020204" pitchFamily="34" charset="0"/>
              </a:rPr>
              <a:t>goes</a:t>
            </a:r>
            <a:br>
              <a:rPr lang="en-GB" sz="4400" b="1" dirty="0">
                <a:solidFill>
                  <a:srgbClr val="0A2E25"/>
                </a:solidFill>
                <a:latin typeface="Arial" panose="020B0604020202020204" pitchFamily="34" charset="0"/>
                <a:cs typeface="Arial" panose="020B0604020202020204" pitchFamily="34" charset="0"/>
              </a:rPr>
            </a:br>
            <a:r>
              <a:rPr lang="en-GB" sz="4400" b="1" dirty="0">
                <a:solidFill>
                  <a:srgbClr val="0A2E25"/>
                </a:solidFill>
                <a:latin typeface="Arial" panose="020B0604020202020204" pitchFamily="34" charset="0"/>
                <a:cs typeface="Arial" panose="020B0604020202020204" pitchFamily="34" charset="0"/>
              </a:rPr>
              <a:t>here</a:t>
            </a:r>
          </a:p>
        </p:txBody>
      </p:sp>
      <p:sp>
        <p:nvSpPr>
          <p:cNvPr id="10" name="Content Placeholder 2">
            <a:extLst>
              <a:ext uri="{FF2B5EF4-FFF2-40B4-BE49-F238E27FC236}">
                <a16:creationId xmlns:a16="http://schemas.microsoft.com/office/drawing/2014/main" id="{9B927754-C23E-E84C-C63B-6D89C38A4F59}"/>
              </a:ext>
            </a:extLst>
          </p:cNvPr>
          <p:cNvSpPr>
            <a:spLocks noGrp="1"/>
          </p:cNvSpPr>
          <p:nvPr>
            <p:ph idx="1" hasCustomPrompt="1"/>
          </p:nvPr>
        </p:nvSpPr>
        <p:spPr>
          <a:xfrm>
            <a:off x="5428389" y="631807"/>
            <a:ext cx="6154011" cy="5217326"/>
          </a:xfrm>
          <a:prstGeom prst="rect">
            <a:avLst/>
          </a:prstGeom>
        </p:spPr>
        <p:txBody>
          <a:bodyPr/>
          <a:lstStyle>
            <a:lvl1pPr marL="342900" indent="-342900">
              <a:lnSpc>
                <a:spcPct val="110000"/>
              </a:lnSpc>
              <a:buClr>
                <a:srgbClr val="E42026"/>
              </a:buClr>
              <a:buFont typeface="Wingdings" pitchFamily="2" charset="2"/>
              <a:buChar char="§"/>
              <a:defRPr>
                <a:latin typeface="Arial" panose="020B0604020202020204" pitchFamily="34" charset="0"/>
                <a:cs typeface="Arial" panose="020B0604020202020204" pitchFamily="34" charset="0"/>
              </a:defRPr>
            </a:lvl1pPr>
            <a:lvl2pPr marL="742950" indent="-28575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2pPr>
            <a:lvl3pPr marL="11430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3pPr>
            <a:lvl4pPr marL="16002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4pPr>
            <a:lvl5pPr marL="20574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5pPr>
          </a:lstStyle>
          <a:p>
            <a:pPr lvl="0"/>
            <a:r>
              <a:rPr lang="en-US" dirty="0"/>
              <a:t>Content</a:t>
            </a:r>
          </a:p>
          <a:p>
            <a:pPr lvl="1"/>
            <a:r>
              <a:rPr lang="en-US" dirty="0"/>
              <a:t>Sub Content</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373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7C81EA4-A939-5D97-DC99-6ABAF9F0CA8D}"/>
              </a:ext>
            </a:extLst>
          </p:cNvPr>
          <p:cNvPicPr>
            <a:picLocks noChangeAspect="1"/>
          </p:cNvPicPr>
          <p:nvPr userDrawn="1"/>
        </p:nvPicPr>
        <p:blipFill>
          <a:blip r:embed="rId2"/>
          <a:stretch>
            <a:fillRect/>
          </a:stretch>
        </p:blipFill>
        <p:spPr>
          <a:xfrm>
            <a:off x="0" y="0"/>
            <a:ext cx="12192000" cy="5448300"/>
          </a:xfrm>
          <a:prstGeom prst="rect">
            <a:avLst/>
          </a:prstGeom>
        </p:spPr>
      </p:pic>
      <p:pic>
        <p:nvPicPr>
          <p:cNvPr id="14" name="Picture 13">
            <a:extLst>
              <a:ext uri="{FF2B5EF4-FFF2-40B4-BE49-F238E27FC236}">
                <a16:creationId xmlns:a16="http://schemas.microsoft.com/office/drawing/2014/main" id="{64F025A5-E78C-4517-CFE2-B6DD944F7843}"/>
              </a:ext>
            </a:extLst>
          </p:cNvPr>
          <p:cNvPicPr>
            <a:picLocks noChangeAspect="1"/>
          </p:cNvPicPr>
          <p:nvPr userDrawn="1"/>
        </p:nvPicPr>
        <p:blipFill>
          <a:blip r:embed="rId3"/>
          <a:stretch>
            <a:fillRect/>
          </a:stretch>
        </p:blipFill>
        <p:spPr>
          <a:xfrm>
            <a:off x="533743" y="523789"/>
            <a:ext cx="3998500" cy="622334"/>
          </a:xfrm>
          <a:prstGeom prst="rect">
            <a:avLst/>
          </a:prstGeom>
        </p:spPr>
      </p:pic>
      <p:sp>
        <p:nvSpPr>
          <p:cNvPr id="16" name="Rectangle 15">
            <a:extLst>
              <a:ext uri="{FF2B5EF4-FFF2-40B4-BE49-F238E27FC236}">
                <a16:creationId xmlns:a16="http://schemas.microsoft.com/office/drawing/2014/main" id="{DCC0384B-041B-7A4C-0131-8A8D3D545DE2}"/>
              </a:ext>
            </a:extLst>
          </p:cNvPr>
          <p:cNvSpPr/>
          <p:nvPr userDrawn="1"/>
        </p:nvSpPr>
        <p:spPr>
          <a:xfrm>
            <a:off x="533743" y="1705232"/>
            <a:ext cx="96452" cy="4090087"/>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2298624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5190" y="274638"/>
            <a:ext cx="10797209" cy="1143000"/>
          </a:xfrm>
          <a:prstGeom prst="rect">
            <a:avLst/>
          </a:prstGeom>
        </p:spPr>
        <p:txBody>
          <a:bodyPr/>
          <a:lstStyle>
            <a:lvl1pPr algn="l">
              <a:defRPr b="1">
                <a:latin typeface="Arial" panose="020B0604020202020204" pitchFamily="34" charset="0"/>
                <a:cs typeface="Arial" panose="020B0604020202020204" pitchFamily="34" charset="0"/>
              </a:defRPr>
            </a:lvl1pPr>
          </a:lstStyle>
          <a:p>
            <a:r>
              <a:rPr lang="en-US" dirty="0"/>
              <a:t>Title</a:t>
            </a:r>
            <a:endParaRPr lang="en-GB" dirty="0"/>
          </a:p>
        </p:txBody>
      </p:sp>
      <p:sp>
        <p:nvSpPr>
          <p:cNvPr id="3" name="Content Placeholder 2"/>
          <p:cNvSpPr>
            <a:spLocks noGrp="1"/>
          </p:cNvSpPr>
          <p:nvPr>
            <p:ph idx="1" hasCustomPrompt="1"/>
          </p:nvPr>
        </p:nvSpPr>
        <p:spPr>
          <a:xfrm>
            <a:off x="785190" y="1600204"/>
            <a:ext cx="10797210" cy="4029072"/>
          </a:xfrm>
          <a:prstGeom prst="rect">
            <a:avLst/>
          </a:prstGeom>
        </p:spPr>
        <p:txBody>
          <a:bodyPr/>
          <a:lstStyle>
            <a:lvl1pPr marL="342900" indent="-342900">
              <a:lnSpc>
                <a:spcPct val="110000"/>
              </a:lnSpc>
              <a:buClr>
                <a:srgbClr val="E42026"/>
              </a:buClr>
              <a:buFont typeface="Wingdings" pitchFamily="2" charset="2"/>
              <a:buChar char="§"/>
              <a:defRPr>
                <a:latin typeface="Arial" panose="020B0604020202020204" pitchFamily="34" charset="0"/>
                <a:cs typeface="Arial" panose="020B0604020202020204" pitchFamily="34" charset="0"/>
              </a:defRPr>
            </a:lvl1pPr>
            <a:lvl2pPr marL="742950" indent="-28575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2pPr>
            <a:lvl3pPr marL="11430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3pPr>
            <a:lvl4pPr marL="16002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4pPr>
            <a:lvl5pPr marL="20574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5pPr>
          </a:lstStyle>
          <a:p>
            <a:pPr lvl="0"/>
            <a:r>
              <a:rPr lang="en-US" dirty="0"/>
              <a:t>Content</a:t>
            </a:r>
          </a:p>
          <a:p>
            <a:pPr lvl="1"/>
            <a:r>
              <a:rPr lang="en-US" dirty="0"/>
              <a:t>Sub Content</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pic>
        <p:nvPicPr>
          <p:cNvPr id="4" name="Picture 3">
            <a:extLst>
              <a:ext uri="{FF2B5EF4-FFF2-40B4-BE49-F238E27FC236}">
                <a16:creationId xmlns:a16="http://schemas.microsoft.com/office/drawing/2014/main" id="{27CCFB74-96B9-F114-B9E6-F67CB537D5A9}"/>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894135" y="5867124"/>
            <a:ext cx="3201504" cy="497076"/>
          </a:xfrm>
          <a:prstGeom prst="rect">
            <a:avLst/>
          </a:prstGeom>
        </p:spPr>
      </p:pic>
      <p:sp>
        <p:nvSpPr>
          <p:cNvPr id="5" name="Rectangle 4">
            <a:extLst>
              <a:ext uri="{FF2B5EF4-FFF2-40B4-BE49-F238E27FC236}">
                <a16:creationId xmlns:a16="http://schemas.microsoft.com/office/drawing/2014/main" id="{EB0F1D79-08DD-AEC0-2F8C-CC2E509BCC70}"/>
              </a:ext>
            </a:extLst>
          </p:cNvPr>
          <p:cNvSpPr>
            <a:spLocks noGrp="1" noRot="1" noMove="1" noResize="1" noEditPoints="1" noAdjustHandles="1" noChangeArrowheads="1" noChangeShapeType="1"/>
          </p:cNvSpPr>
          <p:nvPr userDrawn="1"/>
        </p:nvSpPr>
        <p:spPr>
          <a:xfrm>
            <a:off x="520994" y="631807"/>
            <a:ext cx="84865" cy="5732394"/>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2336051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Final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7C81EA4-A939-5D97-DC99-6ABAF9F0CA8D}"/>
              </a:ext>
            </a:extLst>
          </p:cNvPr>
          <p:cNvPicPr>
            <a:picLocks noChangeAspect="1"/>
          </p:cNvPicPr>
          <p:nvPr userDrawn="1"/>
        </p:nvPicPr>
        <p:blipFill>
          <a:blip r:embed="rId2"/>
          <a:stretch>
            <a:fillRect/>
          </a:stretch>
        </p:blipFill>
        <p:spPr>
          <a:xfrm>
            <a:off x="0" y="0"/>
            <a:ext cx="12192000" cy="5448300"/>
          </a:xfrm>
          <a:prstGeom prst="rect">
            <a:avLst/>
          </a:prstGeom>
        </p:spPr>
      </p:pic>
      <p:pic>
        <p:nvPicPr>
          <p:cNvPr id="3" name="Picture 2">
            <a:extLst>
              <a:ext uri="{FF2B5EF4-FFF2-40B4-BE49-F238E27FC236}">
                <a16:creationId xmlns:a16="http://schemas.microsoft.com/office/drawing/2014/main" id="{FE53E0DC-AD4C-094F-278C-4053B9D7A7EF}"/>
              </a:ext>
            </a:extLst>
          </p:cNvPr>
          <p:cNvPicPr>
            <a:picLocks noChangeAspect="1"/>
          </p:cNvPicPr>
          <p:nvPr userDrawn="1"/>
        </p:nvPicPr>
        <p:blipFill>
          <a:blip r:embed="rId3"/>
          <a:stretch>
            <a:fillRect/>
          </a:stretch>
        </p:blipFill>
        <p:spPr>
          <a:xfrm>
            <a:off x="9724767" y="5458927"/>
            <a:ext cx="2144069" cy="1132716"/>
          </a:xfrm>
          <a:prstGeom prst="rect">
            <a:avLst/>
          </a:prstGeom>
        </p:spPr>
      </p:pic>
      <p:pic>
        <p:nvPicPr>
          <p:cNvPr id="11" name="Picture 10">
            <a:extLst>
              <a:ext uri="{FF2B5EF4-FFF2-40B4-BE49-F238E27FC236}">
                <a16:creationId xmlns:a16="http://schemas.microsoft.com/office/drawing/2014/main" id="{9B374EFB-B141-6CCA-E08A-2D32C6370BB0}"/>
              </a:ext>
            </a:extLst>
          </p:cNvPr>
          <p:cNvPicPr>
            <a:picLocks noChangeAspect="1"/>
          </p:cNvPicPr>
          <p:nvPr userDrawn="1"/>
        </p:nvPicPr>
        <p:blipFill>
          <a:blip r:embed="rId3"/>
          <a:stretch>
            <a:fillRect/>
          </a:stretch>
        </p:blipFill>
        <p:spPr>
          <a:xfrm>
            <a:off x="9724767" y="5458927"/>
            <a:ext cx="2144069" cy="1132716"/>
          </a:xfrm>
          <a:prstGeom prst="rect">
            <a:avLst/>
          </a:prstGeom>
        </p:spPr>
      </p:pic>
      <p:pic>
        <p:nvPicPr>
          <p:cNvPr id="14" name="Picture 13">
            <a:extLst>
              <a:ext uri="{FF2B5EF4-FFF2-40B4-BE49-F238E27FC236}">
                <a16:creationId xmlns:a16="http://schemas.microsoft.com/office/drawing/2014/main" id="{64F025A5-E78C-4517-CFE2-B6DD944F7843}"/>
              </a:ext>
            </a:extLst>
          </p:cNvPr>
          <p:cNvPicPr>
            <a:picLocks noChangeAspect="1"/>
          </p:cNvPicPr>
          <p:nvPr userDrawn="1"/>
        </p:nvPicPr>
        <p:blipFill>
          <a:blip r:embed="rId4"/>
          <a:stretch>
            <a:fillRect/>
          </a:stretch>
        </p:blipFill>
        <p:spPr>
          <a:xfrm>
            <a:off x="533743" y="523789"/>
            <a:ext cx="3998500" cy="622334"/>
          </a:xfrm>
          <a:prstGeom prst="rect">
            <a:avLst/>
          </a:prstGeom>
        </p:spPr>
      </p:pic>
      <p:sp>
        <p:nvSpPr>
          <p:cNvPr id="16" name="Rectangle 15">
            <a:extLst>
              <a:ext uri="{FF2B5EF4-FFF2-40B4-BE49-F238E27FC236}">
                <a16:creationId xmlns:a16="http://schemas.microsoft.com/office/drawing/2014/main" id="{DCC0384B-041B-7A4C-0131-8A8D3D545DE2}"/>
              </a:ext>
            </a:extLst>
          </p:cNvPr>
          <p:cNvSpPr/>
          <p:nvPr userDrawn="1"/>
        </p:nvSpPr>
        <p:spPr>
          <a:xfrm>
            <a:off x="533743" y="1705232"/>
            <a:ext cx="96452" cy="4090087"/>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1935855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6D07F07F-AEA7-F2C3-150A-4797A05216AF}"/>
              </a:ext>
            </a:extLst>
          </p:cNvPr>
          <p:cNvPicPr>
            <a:picLocks noChangeAspect="1"/>
          </p:cNvPicPr>
          <p:nvPr userDrawn="1"/>
        </p:nvPicPr>
        <p:blipFill>
          <a:blip r:embed="rId7"/>
          <a:stretch>
            <a:fillRect/>
          </a:stretch>
        </p:blipFill>
        <p:spPr>
          <a:xfrm>
            <a:off x="0" y="0"/>
            <a:ext cx="12192000" cy="5448300"/>
          </a:xfrm>
          <a:prstGeom prst="rect">
            <a:avLst/>
          </a:prstGeom>
        </p:spPr>
      </p:pic>
      <p:pic>
        <p:nvPicPr>
          <p:cNvPr id="8" name="Picture 7">
            <a:extLst>
              <a:ext uri="{FF2B5EF4-FFF2-40B4-BE49-F238E27FC236}">
                <a16:creationId xmlns:a16="http://schemas.microsoft.com/office/drawing/2014/main" id="{22C621B9-AC5E-1DCD-7B7D-78BD05237977}"/>
              </a:ext>
            </a:extLst>
          </p:cNvPr>
          <p:cNvPicPr>
            <a:picLocks noChangeAspect="1"/>
          </p:cNvPicPr>
          <p:nvPr userDrawn="1"/>
        </p:nvPicPr>
        <p:blipFill>
          <a:blip r:embed="rId8"/>
          <a:stretch>
            <a:fillRect/>
          </a:stretch>
        </p:blipFill>
        <p:spPr>
          <a:xfrm>
            <a:off x="9724767" y="5458927"/>
            <a:ext cx="2144069" cy="1132716"/>
          </a:xfrm>
          <a:prstGeom prst="rect">
            <a:avLst/>
          </a:prstGeom>
        </p:spPr>
      </p:pic>
      <p:sp>
        <p:nvSpPr>
          <p:cNvPr id="9" name="TextBox 8">
            <a:extLst>
              <a:ext uri="{FF2B5EF4-FFF2-40B4-BE49-F238E27FC236}">
                <a16:creationId xmlns:a16="http://schemas.microsoft.com/office/drawing/2014/main" id="{403C153F-C3C5-FFA3-559F-327052A79F1C}"/>
              </a:ext>
            </a:extLst>
          </p:cNvPr>
          <p:cNvSpPr txBox="1"/>
          <p:nvPr userDrawn="1"/>
        </p:nvSpPr>
        <p:spPr>
          <a:xfrm>
            <a:off x="417802" y="6165061"/>
            <a:ext cx="960084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boria Book" panose="02000000000000000000" pitchFamily="2" charset="77"/>
                <a:ea typeface="+mn-ea"/>
                <a:cs typeface="+mn-cs"/>
              </a:rPr>
              <a:t>+44 (0)20 7419 8000  |  clerks@newsquarechambers.co.uk  |  newsquarechambers.co.uk</a:t>
            </a:r>
            <a:endParaRPr kumimoji="0" lang="en-ES" sz="1400" b="0" i="0" u="none" strike="noStrike" kern="1200" cap="none" spc="0" normalizeH="0" baseline="0" noProof="0" dirty="0">
              <a:ln>
                <a:noFill/>
              </a:ln>
              <a:solidFill>
                <a:prstClr val="black"/>
              </a:solidFill>
              <a:effectLst/>
              <a:uLnTx/>
              <a:uFillTx/>
              <a:latin typeface="Arboria Book" panose="02000000000000000000" pitchFamily="2" charset="77"/>
              <a:ea typeface="+mn-ea"/>
              <a:cs typeface="+mn-cs"/>
            </a:endParaRPr>
          </a:p>
        </p:txBody>
      </p:sp>
      <p:sp>
        <p:nvSpPr>
          <p:cNvPr id="10" name="Rectangle 9">
            <a:extLst>
              <a:ext uri="{FF2B5EF4-FFF2-40B4-BE49-F238E27FC236}">
                <a16:creationId xmlns:a16="http://schemas.microsoft.com/office/drawing/2014/main" id="{501822BC-ECA9-56C6-A2E3-538A23A681EC}"/>
              </a:ext>
            </a:extLst>
          </p:cNvPr>
          <p:cNvSpPr/>
          <p:nvPr userDrawn="1"/>
        </p:nvSpPr>
        <p:spPr>
          <a:xfrm>
            <a:off x="533743" y="1705232"/>
            <a:ext cx="96452" cy="4090087"/>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pic>
        <p:nvPicPr>
          <p:cNvPr id="11" name="Picture 10">
            <a:extLst>
              <a:ext uri="{FF2B5EF4-FFF2-40B4-BE49-F238E27FC236}">
                <a16:creationId xmlns:a16="http://schemas.microsoft.com/office/drawing/2014/main" id="{5BC935D5-F1E7-B52C-E10B-CEC61AA17C24}"/>
              </a:ext>
            </a:extLst>
          </p:cNvPr>
          <p:cNvPicPr>
            <a:picLocks noChangeAspect="1"/>
          </p:cNvPicPr>
          <p:nvPr userDrawn="1"/>
        </p:nvPicPr>
        <p:blipFill>
          <a:blip r:embed="rId9"/>
          <a:stretch>
            <a:fillRect/>
          </a:stretch>
        </p:blipFill>
        <p:spPr>
          <a:xfrm>
            <a:off x="533743" y="523789"/>
            <a:ext cx="3998500" cy="622334"/>
          </a:xfrm>
          <a:prstGeom prst="rect">
            <a:avLst/>
          </a:prstGeom>
        </p:spPr>
      </p:pic>
    </p:spTree>
    <p:extLst>
      <p:ext uri="{BB962C8B-B14F-4D97-AF65-F5344CB8AC3E}">
        <p14:creationId xmlns:p14="http://schemas.microsoft.com/office/powerpoint/2010/main" val="672957596"/>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62" r:id="rId4"/>
    <p:sldLayoutId id="2147483666" r:id="rId5"/>
  </p:sldLayoutIdLst>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EA9E5-1A40-7D13-A20C-340466C2F63A}"/>
            </a:ext>
          </a:extLst>
        </p:cNvPr>
        <p:cNvGrpSpPr/>
        <p:nvPr/>
      </p:nvGrpSpPr>
      <p:grpSpPr>
        <a:xfrm>
          <a:off x="0" y="0"/>
          <a:ext cx="0" cy="0"/>
          <a:chOff x="0" y="0"/>
          <a:chExt cx="0" cy="0"/>
        </a:xfrm>
      </p:grpSpPr>
      <p:pic>
        <p:nvPicPr>
          <p:cNvPr id="3" name="Picture 2" descr="A person in a suit and tie&#10;&#10;AI-generated content may be incorrect.">
            <a:extLst>
              <a:ext uri="{FF2B5EF4-FFF2-40B4-BE49-F238E27FC236}">
                <a16:creationId xmlns:a16="http://schemas.microsoft.com/office/drawing/2014/main" id="{907A471F-6699-203E-5A1E-7ED8F7A3A853}"/>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C751DB5-91E6-6C41-E226-837594507D95}"/>
              </a:ext>
            </a:extLst>
          </p:cNvPr>
          <p:cNvSpPr txBox="1"/>
          <p:nvPr/>
        </p:nvSpPr>
        <p:spPr>
          <a:xfrm>
            <a:off x="785191" y="1579274"/>
            <a:ext cx="5923519" cy="2077492"/>
          </a:xfrm>
          <a:prstGeom prst="rect">
            <a:avLst/>
          </a:prstGeom>
          <a:noFill/>
        </p:spPr>
        <p:txBody>
          <a:bodyPr wrap="square" rtlCol="0">
            <a:spAutoFit/>
          </a:bodyPr>
          <a:lstStyle/>
          <a:p>
            <a:pPr>
              <a:defRPr/>
            </a:pPr>
            <a:r>
              <a:rPr lang="en-US" sz="4300" b="0" i="0" dirty="0">
                <a:solidFill>
                  <a:schemeClr val="bg1"/>
                </a:solidFill>
                <a:effectLst/>
                <a:latin typeface="Arial" panose="020B0604020202020204" pitchFamily="34" charset="0"/>
                <a:cs typeface="Arial" panose="020B0604020202020204" pitchFamily="34" charset="0"/>
              </a:rPr>
              <a:t>Offshore Insights: Keeping Privy to the Latest in Company Law</a:t>
            </a:r>
            <a:endParaRPr kumimoji="0" lang="en-US" sz="4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4C2C0FAC-13A8-C481-B430-BFEA3EE01002}"/>
              </a:ext>
            </a:extLst>
          </p:cNvPr>
          <p:cNvSpPr txBox="1"/>
          <p:nvPr/>
        </p:nvSpPr>
        <p:spPr>
          <a:xfrm>
            <a:off x="855124" y="4903417"/>
            <a:ext cx="543670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E51919"/>
                </a:solidFill>
                <a:latin typeface="Arial" panose="020B0604020202020204" pitchFamily="34" charset="0"/>
                <a:cs typeface="Arial" panose="020B0604020202020204" pitchFamily="34" charset="0"/>
              </a:rPr>
              <a:t>AREA OF LAW: </a:t>
            </a:r>
            <a:r>
              <a:rPr lang="en-GB" dirty="0">
                <a:latin typeface="Arial" panose="020B0604020202020204" pitchFamily="34" charset="0"/>
                <a:cs typeface="Arial" panose="020B0604020202020204" pitchFamily="34" charset="0"/>
              </a:rPr>
              <a:t>CCI &amp; Offshore</a:t>
            </a:r>
            <a:endParaRPr kumimoji="0" lang="en-GB" sz="1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DATE: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Wednesday 28</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th</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May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TIME: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11:00 – 12:00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LOCATION: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Online via Zoom</a:t>
            </a:r>
            <a:endParaRPr kumimoji="0" lang="en-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76248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8FE30-0403-B31A-6CA9-4360D24BA6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B1AA09-352F-652E-742A-4112FBDE91D7}"/>
              </a:ext>
            </a:extLst>
          </p:cNvPr>
          <p:cNvSpPr>
            <a:spLocks noGrp="1"/>
          </p:cNvSpPr>
          <p:nvPr>
            <p:ph type="title"/>
          </p:nvPr>
        </p:nvSpPr>
        <p:spPr/>
        <p:txBody>
          <a:bodyPr/>
          <a:lstStyle/>
          <a:p>
            <a:r>
              <a:rPr lang="en-GB" dirty="0"/>
              <a:t>Privy Council (juridical basis)</a:t>
            </a:r>
          </a:p>
        </p:txBody>
      </p:sp>
      <p:sp>
        <p:nvSpPr>
          <p:cNvPr id="3" name="Content Placeholder 2">
            <a:extLst>
              <a:ext uri="{FF2B5EF4-FFF2-40B4-BE49-F238E27FC236}">
                <a16:creationId xmlns:a16="http://schemas.microsoft.com/office/drawing/2014/main" id="{7DC6E61B-7C85-4679-B4D3-FAC829A889AB}"/>
              </a:ext>
            </a:extLst>
          </p:cNvPr>
          <p:cNvSpPr>
            <a:spLocks noGrp="1"/>
          </p:cNvSpPr>
          <p:nvPr>
            <p:ph idx="1"/>
          </p:nvPr>
        </p:nvSpPr>
        <p:spPr/>
        <p:txBody>
          <a:bodyPr>
            <a:normAutofit fontScale="77500" lnSpcReduction="20000"/>
          </a:bodyPr>
          <a:lstStyle/>
          <a:p>
            <a:pPr marL="0" indent="0">
              <a:buNone/>
            </a:pPr>
            <a:r>
              <a:rPr lang="en-GB" dirty="0"/>
              <a:t>’72 …It is implicit in the contract constituted by the articles of association  that the company’s </a:t>
            </a:r>
            <a:r>
              <a:rPr lang="en-GB" dirty="0">
                <a:highlight>
                  <a:srgbClr val="FFFF00"/>
                </a:highlight>
              </a:rPr>
              <a:t>power to allot and issue new shares</a:t>
            </a:r>
            <a:r>
              <a:rPr lang="en-GB" dirty="0"/>
              <a:t>, delegated by the articles to the  directors, </a:t>
            </a:r>
            <a:r>
              <a:rPr lang="en-GB" dirty="0">
                <a:highlight>
                  <a:srgbClr val="FFFF00"/>
                </a:highlight>
              </a:rPr>
              <a:t>will be exercised properly</a:t>
            </a:r>
            <a:r>
              <a:rPr lang="en-GB" dirty="0"/>
              <a:t>, which is to say by the directors on behalf of the  company </a:t>
            </a:r>
            <a:r>
              <a:rPr lang="en-GB" dirty="0">
                <a:highlight>
                  <a:srgbClr val="FFFF00"/>
                </a:highlight>
              </a:rPr>
              <a:t>in accordance with their fiduciary duties</a:t>
            </a:r>
            <a:r>
              <a:rPr lang="en-GB" dirty="0"/>
              <a:t>. The </a:t>
            </a:r>
            <a:r>
              <a:rPr lang="en-GB" dirty="0">
                <a:highlight>
                  <a:srgbClr val="FFFF00"/>
                </a:highlight>
              </a:rPr>
              <a:t>harm</a:t>
            </a:r>
            <a:r>
              <a:rPr lang="en-GB" dirty="0"/>
              <a:t>ful consequence to the  shareholder </a:t>
            </a:r>
            <a:r>
              <a:rPr lang="en-GB" dirty="0">
                <a:highlight>
                  <a:srgbClr val="FFFF00"/>
                </a:highlight>
              </a:rPr>
              <a:t>is the alteration (adverse to him) in the balance of power between the  company’s shareholders and the particular harm which that does to the value of the  rights embedded in his shares</a:t>
            </a:r>
            <a:r>
              <a:rPr lang="en-GB" dirty="0"/>
              <a:t>. It is an actionable harm because the impropriety in the  exercise of the power contravenes the corporate contract binding him and the company, even though the relevant fiduciary duty breached by the directors is not owed to him.’ </a:t>
            </a:r>
            <a:r>
              <a:rPr lang="en-GB" u="sng" dirty="0"/>
              <a:t>Tianrui</a:t>
            </a:r>
            <a:r>
              <a:rPr lang="en-GB" dirty="0"/>
              <a:t> at [72]</a:t>
            </a:r>
          </a:p>
        </p:txBody>
      </p:sp>
      <p:sp>
        <p:nvSpPr>
          <p:cNvPr id="4" name="Slide Number Placeholder 3">
            <a:extLst>
              <a:ext uri="{FF2B5EF4-FFF2-40B4-BE49-F238E27FC236}">
                <a16:creationId xmlns:a16="http://schemas.microsoft.com/office/drawing/2014/main" id="{5891E3FB-6148-85F0-2791-E77CD8AFE2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1249002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5C884-8973-C8A2-A85E-5FE32771B2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75846A-CF85-46B3-02D8-E87F3ACFF212}"/>
              </a:ext>
            </a:extLst>
          </p:cNvPr>
          <p:cNvSpPr>
            <a:spLocks noGrp="1"/>
          </p:cNvSpPr>
          <p:nvPr>
            <p:ph type="title"/>
          </p:nvPr>
        </p:nvSpPr>
        <p:spPr/>
        <p:txBody>
          <a:bodyPr/>
          <a:lstStyle/>
          <a:p>
            <a:r>
              <a:rPr lang="en-GB" dirty="0"/>
              <a:t>Privy Council (juridical basis)</a:t>
            </a:r>
          </a:p>
        </p:txBody>
      </p:sp>
      <p:sp>
        <p:nvSpPr>
          <p:cNvPr id="3" name="Content Placeholder 2">
            <a:extLst>
              <a:ext uri="{FF2B5EF4-FFF2-40B4-BE49-F238E27FC236}">
                <a16:creationId xmlns:a16="http://schemas.microsoft.com/office/drawing/2014/main" id="{700EED70-3FF3-7158-EAB0-15AB3C35532A}"/>
              </a:ext>
            </a:extLst>
          </p:cNvPr>
          <p:cNvSpPr>
            <a:spLocks noGrp="1"/>
          </p:cNvSpPr>
          <p:nvPr>
            <p:ph idx="1"/>
          </p:nvPr>
        </p:nvSpPr>
        <p:spPr/>
        <p:txBody>
          <a:bodyPr>
            <a:normAutofit fontScale="70000" lnSpcReduction="20000"/>
          </a:bodyPr>
          <a:lstStyle/>
          <a:p>
            <a:pPr marL="0" indent="0">
              <a:buNone/>
            </a:pPr>
            <a:r>
              <a:rPr lang="en-GB" dirty="0"/>
              <a:t>’74. Although the  action is founded upon the fact of the commission of a breach of fiduciary duty by the  directors, </a:t>
            </a:r>
            <a:r>
              <a:rPr lang="en-GB" dirty="0">
                <a:highlight>
                  <a:srgbClr val="FFFF00"/>
                </a:highlight>
              </a:rPr>
              <a:t>the cause of action is that the contract between the shareholder and the  company contains the implied term that, in exercising the power to allot and issue  shares, the directors as the company’s agents will do so in accordance with their  fiduciary duties</a:t>
            </a:r>
            <a:r>
              <a:rPr lang="en-GB" dirty="0"/>
              <a:t>. </a:t>
            </a:r>
          </a:p>
          <a:p>
            <a:pPr marL="0" indent="0">
              <a:buNone/>
            </a:pPr>
            <a:endParaRPr lang="en-GB" dirty="0"/>
          </a:p>
          <a:p>
            <a:pPr marL="0" indent="0">
              <a:buNone/>
            </a:pPr>
            <a:r>
              <a:rPr lang="en-GB" dirty="0"/>
              <a:t>75. In the Board’s view </a:t>
            </a:r>
            <a:r>
              <a:rPr lang="en-GB" dirty="0">
                <a:highlight>
                  <a:srgbClr val="FFFF00"/>
                </a:highlight>
              </a:rPr>
              <a:t>this term falls to be implied into the contract between the  shareholder and the company and between the shareholders inter se</a:t>
            </a:r>
            <a:r>
              <a:rPr lang="en-GB" dirty="0"/>
              <a:t> and it arises out of  the nature of the contractual constitution of the company. It is a term which is implied as  a result of the nature of the contract and the relationship thereby created between the  parties to that contract...’</a:t>
            </a:r>
          </a:p>
          <a:p>
            <a:pPr marL="0" indent="0">
              <a:buNone/>
            </a:pPr>
            <a:endParaRPr lang="en-GB" dirty="0"/>
          </a:p>
        </p:txBody>
      </p:sp>
      <p:sp>
        <p:nvSpPr>
          <p:cNvPr id="4" name="Slide Number Placeholder 3">
            <a:extLst>
              <a:ext uri="{FF2B5EF4-FFF2-40B4-BE49-F238E27FC236}">
                <a16:creationId xmlns:a16="http://schemas.microsoft.com/office/drawing/2014/main" id="{47BDA9E5-141B-9E85-9938-B80F35EFF8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2243910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EA3A2-954C-FB9F-ECE7-A3AC2E70B5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36580D-3BA9-411D-0EB8-FEA4AF14AE17}"/>
              </a:ext>
            </a:extLst>
          </p:cNvPr>
          <p:cNvSpPr>
            <a:spLocks noGrp="1"/>
          </p:cNvSpPr>
          <p:nvPr>
            <p:ph type="title"/>
          </p:nvPr>
        </p:nvSpPr>
        <p:spPr/>
        <p:txBody>
          <a:bodyPr/>
          <a:lstStyle/>
          <a:p>
            <a:r>
              <a:rPr lang="en-GB" dirty="0"/>
              <a:t>Privy Council (comment)</a:t>
            </a:r>
          </a:p>
        </p:txBody>
      </p:sp>
      <p:sp>
        <p:nvSpPr>
          <p:cNvPr id="3" name="Content Placeholder 2">
            <a:extLst>
              <a:ext uri="{FF2B5EF4-FFF2-40B4-BE49-F238E27FC236}">
                <a16:creationId xmlns:a16="http://schemas.microsoft.com/office/drawing/2014/main" id="{67140095-FA6B-0A57-FD6E-C1C660358727}"/>
              </a:ext>
            </a:extLst>
          </p:cNvPr>
          <p:cNvSpPr>
            <a:spLocks noGrp="1"/>
          </p:cNvSpPr>
          <p:nvPr>
            <p:ph idx="1"/>
          </p:nvPr>
        </p:nvSpPr>
        <p:spPr/>
        <p:txBody>
          <a:bodyPr>
            <a:normAutofit fontScale="85000" lnSpcReduction="10000"/>
          </a:bodyPr>
          <a:lstStyle/>
          <a:p>
            <a:pPr marL="0" indent="0">
              <a:buNone/>
            </a:pPr>
            <a:r>
              <a:rPr lang="en-GB" dirty="0"/>
              <a:t>Well-established that breach by directors of their duties can give rise to unfair prejudice in context of ss. 994-6:</a:t>
            </a:r>
          </a:p>
          <a:p>
            <a:pPr marL="0" indent="0">
              <a:buNone/>
            </a:pPr>
            <a:r>
              <a:rPr lang="en-GB" dirty="0"/>
              <a:t>“The answer to this question [sc. what is “unfair”] often turns on the fact that the powers which the shareholders have entrusted to the board are fiduciary powers, which must be exercised for the benefit of the company as a whole. If the board act for some ulterior purpose, they step outside the terms of the bargain between the shareholders and the company.” </a:t>
            </a:r>
            <a:r>
              <a:rPr lang="en-GB" u="sng" dirty="0"/>
              <a:t>Re Saul D Harrison &amp; Sons plc</a:t>
            </a:r>
            <a:r>
              <a:rPr lang="en-GB" dirty="0"/>
              <a:t> [1994] BCC 475 at 489H</a:t>
            </a:r>
          </a:p>
        </p:txBody>
      </p:sp>
      <p:sp>
        <p:nvSpPr>
          <p:cNvPr id="4" name="Slide Number Placeholder 3">
            <a:extLst>
              <a:ext uri="{FF2B5EF4-FFF2-40B4-BE49-F238E27FC236}">
                <a16:creationId xmlns:a16="http://schemas.microsoft.com/office/drawing/2014/main" id="{A7C8A98E-5280-136B-439C-B65D68D2E6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2556173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3C06C-910D-8B9E-4209-8DF0C53099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8BD7D0-8D69-DB5B-7A1E-CF15670DACA3}"/>
              </a:ext>
            </a:extLst>
          </p:cNvPr>
          <p:cNvSpPr>
            <a:spLocks noGrp="1"/>
          </p:cNvSpPr>
          <p:nvPr>
            <p:ph type="title"/>
          </p:nvPr>
        </p:nvSpPr>
        <p:spPr/>
        <p:txBody>
          <a:bodyPr/>
          <a:lstStyle/>
          <a:p>
            <a:r>
              <a:rPr lang="en-GB" dirty="0"/>
              <a:t>Privy Council (comment)</a:t>
            </a:r>
          </a:p>
        </p:txBody>
      </p:sp>
      <p:sp>
        <p:nvSpPr>
          <p:cNvPr id="3" name="Content Placeholder 2">
            <a:extLst>
              <a:ext uri="{FF2B5EF4-FFF2-40B4-BE49-F238E27FC236}">
                <a16:creationId xmlns:a16="http://schemas.microsoft.com/office/drawing/2014/main" id="{D5313B15-F418-724F-34BC-A6B4E9F9B8F0}"/>
              </a:ext>
            </a:extLst>
          </p:cNvPr>
          <p:cNvSpPr>
            <a:spLocks noGrp="1"/>
          </p:cNvSpPr>
          <p:nvPr>
            <p:ph idx="1"/>
          </p:nvPr>
        </p:nvSpPr>
        <p:spPr/>
        <p:txBody>
          <a:bodyPr>
            <a:normAutofit/>
          </a:bodyPr>
          <a:lstStyle/>
          <a:p>
            <a:pPr marL="0" indent="0">
              <a:buNone/>
            </a:pPr>
            <a:r>
              <a:rPr lang="en-GB" dirty="0"/>
              <a:t>But there ‘bargain’ was being used in an extended, and looser, sense.</a:t>
            </a:r>
          </a:p>
          <a:p>
            <a:pPr marL="0" indent="0">
              <a:buNone/>
            </a:pPr>
            <a:r>
              <a:rPr lang="en-GB" dirty="0"/>
              <a:t>It is a step further to say that it is an actual term of the statutory contract (and that by necessary implication).</a:t>
            </a:r>
          </a:p>
        </p:txBody>
      </p:sp>
      <p:sp>
        <p:nvSpPr>
          <p:cNvPr id="4" name="Slide Number Placeholder 3">
            <a:extLst>
              <a:ext uri="{FF2B5EF4-FFF2-40B4-BE49-F238E27FC236}">
                <a16:creationId xmlns:a16="http://schemas.microsoft.com/office/drawing/2014/main" id="{38E0C417-CF91-8DB1-3E06-C8332C30D4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462559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F409A-B0CA-7FA4-7129-626EE5AE07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CEACE7-2BC3-010A-E843-B29B8CB621D6}"/>
              </a:ext>
            </a:extLst>
          </p:cNvPr>
          <p:cNvSpPr>
            <a:spLocks noGrp="1"/>
          </p:cNvSpPr>
          <p:nvPr>
            <p:ph type="title"/>
          </p:nvPr>
        </p:nvSpPr>
        <p:spPr/>
        <p:txBody>
          <a:bodyPr/>
          <a:lstStyle/>
          <a:p>
            <a:r>
              <a:rPr lang="en-GB" dirty="0"/>
              <a:t>Privy Council (outcome)</a:t>
            </a:r>
          </a:p>
        </p:txBody>
      </p:sp>
      <p:sp>
        <p:nvSpPr>
          <p:cNvPr id="3" name="Content Placeholder 2">
            <a:extLst>
              <a:ext uri="{FF2B5EF4-FFF2-40B4-BE49-F238E27FC236}">
                <a16:creationId xmlns:a16="http://schemas.microsoft.com/office/drawing/2014/main" id="{671481F2-1BD6-F428-F3F0-9FCF4F7B153D}"/>
              </a:ext>
            </a:extLst>
          </p:cNvPr>
          <p:cNvSpPr>
            <a:spLocks noGrp="1"/>
          </p:cNvSpPr>
          <p:nvPr>
            <p:ph idx="1"/>
          </p:nvPr>
        </p:nvSpPr>
        <p:spPr/>
        <p:txBody>
          <a:bodyPr>
            <a:normAutofit fontScale="70000" lnSpcReduction="20000"/>
          </a:bodyPr>
          <a:lstStyle/>
          <a:p>
            <a:pPr marL="571500" indent="-571500">
              <a:buFont typeface="+mj-lt"/>
              <a:buAutoNum type="romanLcPeriod"/>
            </a:pPr>
            <a:r>
              <a:rPr lang="en-GB" dirty="0"/>
              <a:t>There is an implied term in the contract between the company and the shareholders that directors will exercise their powers in accordance with their fiduciary duties</a:t>
            </a:r>
          </a:p>
          <a:p>
            <a:pPr marL="571500" indent="-571500">
              <a:buFont typeface="+mj-lt"/>
              <a:buAutoNum type="romanLcPeriod"/>
            </a:pPr>
            <a:r>
              <a:rPr lang="en-GB" dirty="0"/>
              <a:t>Is the shareholders’ direct action, therefore, just a claim for breach of contract?</a:t>
            </a:r>
          </a:p>
          <a:p>
            <a:pPr marL="571500" indent="-571500">
              <a:buFont typeface="+mj-lt"/>
              <a:buAutoNum type="romanLcPeriod"/>
            </a:pPr>
            <a:r>
              <a:rPr lang="en-GB" dirty="0"/>
              <a:t>What are the limits?</a:t>
            </a:r>
          </a:p>
          <a:p>
            <a:pPr marL="514350" indent="-514350">
              <a:buAutoNum type="alphaLcParenBoth"/>
            </a:pPr>
            <a:r>
              <a:rPr lang="en-GB" dirty="0"/>
              <a:t>Not limited to power to allot / issue shares?</a:t>
            </a:r>
          </a:p>
          <a:p>
            <a:pPr marL="514350" indent="-514350">
              <a:buAutoNum type="alphaLcParenBoth"/>
            </a:pPr>
            <a:r>
              <a:rPr lang="en-GB" dirty="0"/>
              <a:t>Not limited to proper purpose duty? </a:t>
            </a:r>
          </a:p>
          <a:p>
            <a:pPr marL="514350" indent="-514350">
              <a:buAutoNum type="alphaLcParenBoth"/>
            </a:pPr>
            <a:r>
              <a:rPr lang="en-GB" dirty="0"/>
              <a:t>Is limited by </a:t>
            </a:r>
            <a:r>
              <a:rPr lang="en-GB" u="sng" dirty="0"/>
              <a:t>Foss v Harbottle</a:t>
            </a:r>
            <a:r>
              <a:rPr lang="en-GB" dirty="0"/>
              <a:t> – only available where shareholder affected personally, distinctly from company?</a:t>
            </a:r>
          </a:p>
          <a:p>
            <a:pPr marL="514350" indent="-514350">
              <a:buAutoNum type="alphaLcParenBoth"/>
            </a:pPr>
            <a:r>
              <a:rPr lang="en-GB" dirty="0"/>
              <a:t>What relief might be available?</a:t>
            </a:r>
          </a:p>
        </p:txBody>
      </p:sp>
      <p:sp>
        <p:nvSpPr>
          <p:cNvPr id="4" name="Slide Number Placeholder 3">
            <a:extLst>
              <a:ext uri="{FF2B5EF4-FFF2-40B4-BE49-F238E27FC236}">
                <a16:creationId xmlns:a16="http://schemas.microsoft.com/office/drawing/2014/main" id="{324DC24C-4C39-64F7-D3C5-4FA4067DB0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3887608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EA9E5-1A40-7D13-A20C-340466C2F63A}"/>
            </a:ext>
          </a:extLst>
        </p:cNvPr>
        <p:cNvGrpSpPr/>
        <p:nvPr/>
      </p:nvGrpSpPr>
      <p:grpSpPr>
        <a:xfrm>
          <a:off x="0" y="0"/>
          <a:ext cx="0" cy="0"/>
          <a:chOff x="0" y="0"/>
          <a:chExt cx="0" cy="0"/>
        </a:xfrm>
      </p:grpSpPr>
      <p:pic>
        <p:nvPicPr>
          <p:cNvPr id="4" name="Picture 3" descr="A green and white background with trees&#10;&#10;AI-generated content may be incorrect.">
            <a:extLst>
              <a:ext uri="{FF2B5EF4-FFF2-40B4-BE49-F238E27FC236}">
                <a16:creationId xmlns:a16="http://schemas.microsoft.com/office/drawing/2014/main" id="{A221D157-C4F4-1642-7B1A-BEC606A8A8F1}"/>
              </a:ext>
            </a:extLst>
          </p:cNvPr>
          <p:cNvPicPr>
            <a:picLocks noChangeAspect="1"/>
          </p:cNvPicPr>
          <p:nvPr/>
        </p:nvPicPr>
        <p:blipFill>
          <a:blip r:embed="rId3"/>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398105BF-4B74-02A9-A4B4-5A9BA2E880AC}"/>
              </a:ext>
            </a:extLst>
          </p:cNvPr>
          <p:cNvSpPr txBox="1"/>
          <p:nvPr/>
        </p:nvSpPr>
        <p:spPr>
          <a:xfrm>
            <a:off x="767263" y="1681722"/>
            <a:ext cx="584420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800" dirty="0" err="1">
                <a:solidFill>
                  <a:prstClr val="white"/>
                </a:solidFill>
                <a:latin typeface="Arial" panose="020B0604020202020204" pitchFamily="34" charset="0"/>
                <a:cs typeface="Arial" panose="020B0604020202020204" pitchFamily="34" charset="0"/>
              </a:rPr>
              <a:t>Changyou.com</a:t>
            </a:r>
            <a:endParaRPr kumimoji="0" lang="en-E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D235B228-CD78-3830-758F-2D5656C90A9D}"/>
              </a:ext>
            </a:extLst>
          </p:cNvPr>
          <p:cNvSpPr txBox="1"/>
          <p:nvPr/>
        </p:nvSpPr>
        <p:spPr>
          <a:xfrm>
            <a:off x="881149" y="5153890"/>
            <a:ext cx="7771361" cy="923330"/>
          </a:xfrm>
          <a:prstGeom prst="rect">
            <a:avLst/>
          </a:prstGeom>
          <a:noFill/>
        </p:spPr>
        <p:txBody>
          <a:bodyPr wrap="square" rtlCol="0">
            <a:spAutoFit/>
          </a:bodyPr>
          <a:lstStyle/>
          <a:p>
            <a:r>
              <a:rPr lang="en-US" dirty="0" err="1"/>
              <a:t>Changyou.com</a:t>
            </a:r>
            <a:r>
              <a:rPr lang="en-US" dirty="0"/>
              <a:t> Ltd v </a:t>
            </a:r>
            <a:r>
              <a:rPr lang="en-US" dirty="0" err="1"/>
              <a:t>Fourworld</a:t>
            </a:r>
            <a:r>
              <a:rPr lang="en-US" dirty="0"/>
              <a:t> Global Opportunities Fund Ltd &amp; Ors (Cayman Islands) </a:t>
            </a:r>
          </a:p>
          <a:p>
            <a:r>
              <a:rPr lang="en-US" dirty="0"/>
              <a:t>[2025] UKPC 12</a:t>
            </a:r>
          </a:p>
        </p:txBody>
      </p:sp>
      <p:sp>
        <p:nvSpPr>
          <p:cNvPr id="5" name="TextBox 4">
            <a:extLst>
              <a:ext uri="{FF2B5EF4-FFF2-40B4-BE49-F238E27FC236}">
                <a16:creationId xmlns:a16="http://schemas.microsoft.com/office/drawing/2014/main" id="{180D4EAD-7153-B9F6-B0AE-22C23D86368E}"/>
              </a:ext>
            </a:extLst>
          </p:cNvPr>
          <p:cNvSpPr txBox="1"/>
          <p:nvPr/>
        </p:nvSpPr>
        <p:spPr>
          <a:xfrm>
            <a:off x="1645923" y="2709955"/>
            <a:ext cx="7097199" cy="646331"/>
          </a:xfrm>
          <a:prstGeom prst="rect">
            <a:avLst/>
          </a:prstGeom>
          <a:noFill/>
        </p:spPr>
        <p:txBody>
          <a:bodyPr wrap="none" rtlCol="0">
            <a:spAutoFit/>
          </a:bodyPr>
          <a:lstStyle/>
          <a:p>
            <a:r>
              <a:rPr lang="en-US" sz="3600" dirty="0">
                <a:solidFill>
                  <a:schemeClr val="bg1"/>
                </a:solidFill>
              </a:rPr>
              <a:t>The long and short of appraisals</a:t>
            </a:r>
          </a:p>
        </p:txBody>
      </p:sp>
    </p:spTree>
    <p:extLst>
      <p:ext uri="{BB962C8B-B14F-4D97-AF65-F5344CB8AC3E}">
        <p14:creationId xmlns:p14="http://schemas.microsoft.com/office/powerpoint/2010/main" val="3461455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3EAF6-510E-6FD1-04B7-9C3C371773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1CF99A-05DC-1BF3-8D6D-8FD855C06731}"/>
              </a:ext>
            </a:extLst>
          </p:cNvPr>
          <p:cNvSpPr>
            <a:spLocks noGrp="1"/>
          </p:cNvSpPr>
          <p:nvPr>
            <p:ph type="title"/>
          </p:nvPr>
        </p:nvSpPr>
        <p:spPr/>
        <p:txBody>
          <a:bodyPr/>
          <a:lstStyle/>
          <a:p>
            <a:r>
              <a:rPr lang="en-GB" dirty="0"/>
              <a:t>Facts</a:t>
            </a:r>
          </a:p>
        </p:txBody>
      </p:sp>
      <p:sp>
        <p:nvSpPr>
          <p:cNvPr id="3" name="Content Placeholder 2">
            <a:extLst>
              <a:ext uri="{FF2B5EF4-FFF2-40B4-BE49-F238E27FC236}">
                <a16:creationId xmlns:a16="http://schemas.microsoft.com/office/drawing/2014/main" id="{415232F1-877A-3DFB-B7F6-5B35F54ACB43}"/>
              </a:ext>
            </a:extLst>
          </p:cNvPr>
          <p:cNvSpPr>
            <a:spLocks noGrp="1"/>
          </p:cNvSpPr>
          <p:nvPr>
            <p:ph idx="1"/>
          </p:nvPr>
        </p:nvSpPr>
        <p:spPr/>
        <p:txBody>
          <a:bodyPr>
            <a:normAutofit/>
          </a:bodyPr>
          <a:lstStyle/>
          <a:p>
            <a:r>
              <a:rPr lang="en-US" dirty="0"/>
              <a:t> </a:t>
            </a:r>
            <a:r>
              <a:rPr lang="en-US" dirty="0" err="1"/>
              <a:t>Changyou.com</a:t>
            </a:r>
            <a:r>
              <a:rPr lang="en-US" dirty="0"/>
              <a:t> ‘a leading online game developer and operator in China’</a:t>
            </a:r>
          </a:p>
          <a:p>
            <a:r>
              <a:rPr lang="en-US" dirty="0"/>
              <a:t>Take-private transaction </a:t>
            </a:r>
          </a:p>
        </p:txBody>
      </p:sp>
      <p:sp>
        <p:nvSpPr>
          <p:cNvPr id="4" name="Slide Number Placeholder 3">
            <a:extLst>
              <a:ext uri="{FF2B5EF4-FFF2-40B4-BE49-F238E27FC236}">
                <a16:creationId xmlns:a16="http://schemas.microsoft.com/office/drawing/2014/main" id="{B6612C28-431B-F22A-00A8-C431493E3F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540849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3D58D-954D-236B-A249-2468F87B4E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7FE191-CD1F-C9C4-EBFA-95AE8CE9FB9F}"/>
              </a:ext>
            </a:extLst>
          </p:cNvPr>
          <p:cNvSpPr>
            <a:spLocks noGrp="1"/>
          </p:cNvSpPr>
          <p:nvPr>
            <p:ph type="title"/>
          </p:nvPr>
        </p:nvSpPr>
        <p:spPr/>
        <p:txBody>
          <a:bodyPr/>
          <a:lstStyle/>
          <a:p>
            <a:r>
              <a:rPr lang="en-GB" dirty="0"/>
              <a:t>The appraisal regime</a:t>
            </a:r>
          </a:p>
        </p:txBody>
      </p:sp>
      <p:sp>
        <p:nvSpPr>
          <p:cNvPr id="3" name="Content Placeholder 2">
            <a:extLst>
              <a:ext uri="{FF2B5EF4-FFF2-40B4-BE49-F238E27FC236}">
                <a16:creationId xmlns:a16="http://schemas.microsoft.com/office/drawing/2014/main" id="{3B06D681-328F-D989-A835-5500C590A5D4}"/>
              </a:ext>
            </a:extLst>
          </p:cNvPr>
          <p:cNvSpPr>
            <a:spLocks noGrp="1"/>
          </p:cNvSpPr>
          <p:nvPr>
            <p:ph idx="1"/>
          </p:nvPr>
        </p:nvSpPr>
        <p:spPr/>
        <p:txBody>
          <a:bodyPr>
            <a:normAutofit fontScale="92500" lnSpcReduction="10000"/>
          </a:bodyPr>
          <a:lstStyle/>
          <a:p>
            <a:r>
              <a:rPr lang="en-US" dirty="0"/>
              <a:t> Part 16 of the Cayman Companies Act contains provisions enabling the consolidation or merger of two or more companies. </a:t>
            </a:r>
          </a:p>
          <a:p>
            <a:r>
              <a:rPr lang="en-US" dirty="0"/>
              <a:t>This can be achieved by shareholders holding a two-thirds majority.</a:t>
            </a:r>
          </a:p>
          <a:p>
            <a:r>
              <a:rPr lang="en-US" dirty="0"/>
              <a:t>The procedure has been frequently used as a means of management buy-out, including transactions to take private listed companies. </a:t>
            </a:r>
          </a:p>
        </p:txBody>
      </p:sp>
      <p:sp>
        <p:nvSpPr>
          <p:cNvPr id="4" name="Slide Number Placeholder 3">
            <a:extLst>
              <a:ext uri="{FF2B5EF4-FFF2-40B4-BE49-F238E27FC236}">
                <a16:creationId xmlns:a16="http://schemas.microsoft.com/office/drawing/2014/main" id="{CC157202-ABB0-A51A-581D-D245814145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4093370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EACF7-FBA4-A672-63C3-9017D59EC3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78C1DC-F179-1894-F89D-B080D31F79A1}"/>
              </a:ext>
            </a:extLst>
          </p:cNvPr>
          <p:cNvSpPr>
            <a:spLocks noGrp="1"/>
          </p:cNvSpPr>
          <p:nvPr>
            <p:ph type="title"/>
          </p:nvPr>
        </p:nvSpPr>
        <p:spPr/>
        <p:txBody>
          <a:bodyPr/>
          <a:lstStyle/>
          <a:p>
            <a:r>
              <a:rPr lang="en-GB" dirty="0"/>
              <a:t>The ordinary procedure</a:t>
            </a:r>
          </a:p>
        </p:txBody>
      </p:sp>
      <p:sp>
        <p:nvSpPr>
          <p:cNvPr id="3" name="Content Placeholder 2">
            <a:extLst>
              <a:ext uri="{FF2B5EF4-FFF2-40B4-BE49-F238E27FC236}">
                <a16:creationId xmlns:a16="http://schemas.microsoft.com/office/drawing/2014/main" id="{D4520DF4-00D0-7AB5-D93E-FFAE0D59B404}"/>
              </a:ext>
            </a:extLst>
          </p:cNvPr>
          <p:cNvSpPr>
            <a:spLocks noGrp="1"/>
          </p:cNvSpPr>
          <p:nvPr>
            <p:ph idx="1"/>
          </p:nvPr>
        </p:nvSpPr>
        <p:spPr/>
        <p:txBody>
          <a:bodyPr>
            <a:normAutofit fontScale="77500" lnSpcReduction="20000"/>
          </a:bodyPr>
          <a:lstStyle/>
          <a:p>
            <a:pPr marL="514350" indent="-514350">
              <a:buAutoNum type="arabicParenBoth"/>
            </a:pPr>
            <a:r>
              <a:rPr lang="en-US" dirty="0"/>
              <a:t>Directors of each Co approve merger plan: s. 233(3). Plan may provide for shares to be converted into e.g. shares of surviving Co or into cash: s. 233(5)</a:t>
            </a:r>
          </a:p>
          <a:p>
            <a:pPr marL="514350" indent="-514350">
              <a:buAutoNum type="arabicParenBoth"/>
            </a:pPr>
            <a:r>
              <a:rPr lang="en-US" dirty="0"/>
              <a:t>Plan authorized by each Co by special resolution: s. 233(6)</a:t>
            </a:r>
          </a:p>
          <a:p>
            <a:pPr marL="514350" indent="-514350">
              <a:buAutoNum type="arabicParenBoth"/>
            </a:pPr>
            <a:r>
              <a:rPr lang="en-US" dirty="0"/>
              <a:t>Plan signed by director of each and filed with Registrar: s. 233(9)</a:t>
            </a:r>
          </a:p>
          <a:p>
            <a:pPr marL="514350" indent="-514350">
              <a:buAutoNum type="arabicParenBoth"/>
            </a:pPr>
            <a:r>
              <a:rPr lang="en-US" dirty="0"/>
              <a:t>Registrar registers plan and certifies merger: s. 233(11)</a:t>
            </a:r>
          </a:p>
          <a:p>
            <a:pPr marL="514350" indent="-514350">
              <a:buAutoNum type="arabicParenBoth"/>
            </a:pPr>
            <a:r>
              <a:rPr lang="en-US" dirty="0"/>
              <a:t>Merger effective as from date of registration by Registrar (unless otherwise provided): s. 233(13). Certificate sent to shareholders of both Co.</a:t>
            </a:r>
          </a:p>
          <a:p>
            <a:pPr marL="0" indent="0">
              <a:buNone/>
            </a:pPr>
            <a:r>
              <a:rPr lang="en-US" dirty="0"/>
              <a:t>([2025] UKPC 12 at [10(3)] abbreviated and adapted)</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0E1ECD0-46D8-1108-E96B-3C3309667A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3591244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2A8DC-CC69-FC0B-4015-4A31D1EC66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5BF259-12A5-3D69-4D8F-034D431D3E40}"/>
              </a:ext>
            </a:extLst>
          </p:cNvPr>
          <p:cNvSpPr>
            <a:spLocks noGrp="1"/>
          </p:cNvSpPr>
          <p:nvPr>
            <p:ph type="title"/>
          </p:nvPr>
        </p:nvSpPr>
        <p:spPr/>
        <p:txBody>
          <a:bodyPr/>
          <a:lstStyle/>
          <a:p>
            <a:r>
              <a:rPr lang="en-GB" dirty="0"/>
              <a:t>Dissenter’s rights</a:t>
            </a:r>
          </a:p>
        </p:txBody>
      </p:sp>
      <p:sp>
        <p:nvSpPr>
          <p:cNvPr id="3" name="Content Placeholder 2">
            <a:extLst>
              <a:ext uri="{FF2B5EF4-FFF2-40B4-BE49-F238E27FC236}">
                <a16:creationId xmlns:a16="http://schemas.microsoft.com/office/drawing/2014/main" id="{D230C58F-54AC-2D55-604F-3CCC9D027995}"/>
              </a:ext>
            </a:extLst>
          </p:cNvPr>
          <p:cNvSpPr>
            <a:spLocks noGrp="1"/>
          </p:cNvSpPr>
          <p:nvPr>
            <p:ph idx="1"/>
          </p:nvPr>
        </p:nvSpPr>
        <p:spPr/>
        <p:txBody>
          <a:bodyPr>
            <a:normAutofit/>
          </a:bodyPr>
          <a:lstStyle/>
          <a:p>
            <a:pPr marL="0" indent="0">
              <a:buNone/>
            </a:pPr>
            <a:endParaRPr lang="en-GB" dirty="0"/>
          </a:p>
          <a:p>
            <a:r>
              <a:rPr lang="en-US" dirty="0"/>
              <a:t>A dissenting shareholder has the right to petition for his shares to be appraised at fair value: s. 238</a:t>
            </a:r>
          </a:p>
          <a:p>
            <a:pPr marL="0" indent="0">
              <a:buNone/>
            </a:pPr>
            <a:r>
              <a:rPr lang="en-US" dirty="0"/>
              <a:t>(see </a:t>
            </a:r>
            <a:r>
              <a:rPr lang="en-US" u="sng" dirty="0"/>
              <a:t>Shanda Games Ltd v Maso Capital Investments Ltd </a:t>
            </a:r>
            <a:r>
              <a:rPr lang="en-US" dirty="0"/>
              <a:t>[2020] UKPC 2 [2020] B.C.C. 466 at [3] for a description of the procedure)</a:t>
            </a:r>
          </a:p>
        </p:txBody>
      </p:sp>
      <p:sp>
        <p:nvSpPr>
          <p:cNvPr id="4" name="Slide Number Placeholder 3">
            <a:extLst>
              <a:ext uri="{FF2B5EF4-FFF2-40B4-BE49-F238E27FC236}">
                <a16:creationId xmlns:a16="http://schemas.microsoft.com/office/drawing/2014/main" id="{CE1003F0-484A-F51F-3F7E-96B4408419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3497119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3D58D-954D-236B-A249-2468F87B4E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7FE191-CD1F-C9C4-EBFA-95AE8CE9FB9F}"/>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3B06D681-328F-D989-A835-5500C590A5D4}"/>
              </a:ext>
            </a:extLst>
          </p:cNvPr>
          <p:cNvSpPr>
            <a:spLocks noGrp="1"/>
          </p:cNvSpPr>
          <p:nvPr>
            <p:ph idx="1"/>
          </p:nvPr>
        </p:nvSpPr>
        <p:spPr/>
        <p:txBody>
          <a:bodyPr>
            <a:normAutofit fontScale="70000" lnSpcReduction="20000"/>
          </a:bodyPr>
          <a:lstStyle/>
          <a:p>
            <a:pPr marL="0" indent="0">
              <a:lnSpc>
                <a:spcPct val="170000"/>
              </a:lnSpc>
              <a:buNone/>
            </a:pPr>
            <a:r>
              <a:rPr lang="en-GB" dirty="0"/>
              <a:t>Five cases in the PC:</a:t>
            </a:r>
          </a:p>
          <a:p>
            <a:pPr>
              <a:lnSpc>
                <a:spcPct val="170000"/>
              </a:lnSpc>
            </a:pPr>
            <a:r>
              <a:rPr lang="en-GB" u="sng" dirty="0"/>
              <a:t>Tianrui</a:t>
            </a:r>
            <a:r>
              <a:rPr lang="en-GB" dirty="0"/>
              <a:t> </a:t>
            </a:r>
            <a:r>
              <a:rPr lang="en-GB" dirty="0">
                <a:latin typeface="Aptos" panose="020B0004020202020204" pitchFamily="34" charset="0"/>
                <a:ea typeface="Aptos" panose="020B0004020202020204" pitchFamily="34" charset="0"/>
                <a:cs typeface="Times New Roman" panose="02020603050405020304" pitchFamily="18" charset="0"/>
              </a:rPr>
              <a:t>[2024] UKPC 36 (direct shareholder actions)</a:t>
            </a:r>
            <a:endParaRPr lang="en-GB" u="sng" dirty="0"/>
          </a:p>
          <a:p>
            <a:pPr>
              <a:lnSpc>
                <a:spcPct val="170000"/>
              </a:lnSpc>
            </a:pPr>
            <a:r>
              <a:rPr lang="en-GB" u="sng" dirty="0" err="1"/>
              <a:t>Changyou.com</a:t>
            </a:r>
            <a:r>
              <a:rPr lang="en-GB" dirty="0"/>
              <a:t> [2025] UKPC 12 (short-form appraisals)</a:t>
            </a:r>
            <a:endParaRPr lang="en-GB" u="sng" dirty="0"/>
          </a:p>
          <a:p>
            <a:pPr>
              <a:lnSpc>
                <a:spcPct val="170000"/>
              </a:lnSpc>
            </a:pPr>
            <a:r>
              <a:rPr lang="en-GB" u="sng" dirty="0"/>
              <a:t>Green Elite</a:t>
            </a:r>
            <a:r>
              <a:rPr lang="en-GB" dirty="0"/>
              <a:t> JCPC/2023/0107 (argued, not decided) (proper purpose / Duomatic)</a:t>
            </a:r>
          </a:p>
          <a:p>
            <a:pPr>
              <a:lnSpc>
                <a:spcPct val="170000"/>
              </a:lnSpc>
            </a:pPr>
            <a:r>
              <a:rPr lang="en-GB" u="sng" dirty="0"/>
              <a:t>Jardine v Oasis</a:t>
            </a:r>
            <a:r>
              <a:rPr lang="en-GB" dirty="0"/>
              <a:t> JCPC/2024/0077 (argued, not decided) (shareholder rule)</a:t>
            </a:r>
            <a:endParaRPr lang="en-GB" u="sng" dirty="0"/>
          </a:p>
          <a:p>
            <a:pPr>
              <a:lnSpc>
                <a:spcPct val="170000"/>
              </a:lnSpc>
            </a:pPr>
            <a:r>
              <a:rPr lang="en-GB" u="sng" dirty="0" err="1"/>
              <a:t>Aquapoint</a:t>
            </a:r>
            <a:r>
              <a:rPr lang="en-GB" dirty="0"/>
              <a:t> JCPC/2024/0007 (agued, not decided) (j/e winding-up)</a:t>
            </a:r>
            <a:endParaRPr lang="en-GB" u="sng" dirty="0"/>
          </a:p>
        </p:txBody>
      </p:sp>
      <p:sp>
        <p:nvSpPr>
          <p:cNvPr id="4" name="Slide Number Placeholder 3">
            <a:extLst>
              <a:ext uri="{FF2B5EF4-FFF2-40B4-BE49-F238E27FC236}">
                <a16:creationId xmlns:a16="http://schemas.microsoft.com/office/drawing/2014/main" id="{9A5D2DD1-5DD4-F619-78DF-A52D372ADD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2011456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49679-7B03-B941-3642-27013D2CF2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F84DEB-EFBA-1DA9-CC59-D80B68FE9921}"/>
              </a:ext>
            </a:extLst>
          </p:cNvPr>
          <p:cNvSpPr>
            <a:spLocks noGrp="1"/>
          </p:cNvSpPr>
          <p:nvPr>
            <p:ph type="title"/>
          </p:nvPr>
        </p:nvSpPr>
        <p:spPr/>
        <p:txBody>
          <a:bodyPr/>
          <a:lstStyle/>
          <a:p>
            <a:r>
              <a:rPr lang="en-GB" dirty="0"/>
              <a:t>'Short-form merger’</a:t>
            </a:r>
          </a:p>
        </p:txBody>
      </p:sp>
      <p:sp>
        <p:nvSpPr>
          <p:cNvPr id="3" name="Content Placeholder 2">
            <a:extLst>
              <a:ext uri="{FF2B5EF4-FFF2-40B4-BE49-F238E27FC236}">
                <a16:creationId xmlns:a16="http://schemas.microsoft.com/office/drawing/2014/main" id="{0AC7C443-21C9-5172-A6FE-1BF0871F4CBF}"/>
              </a:ext>
            </a:extLst>
          </p:cNvPr>
          <p:cNvSpPr>
            <a:spLocks noGrp="1"/>
          </p:cNvSpPr>
          <p:nvPr>
            <p:ph idx="1"/>
          </p:nvPr>
        </p:nvSpPr>
        <p:spPr/>
        <p:txBody>
          <a:bodyPr>
            <a:normAutofit fontScale="92500" lnSpcReduction="20000"/>
          </a:bodyPr>
          <a:lstStyle/>
          <a:p>
            <a:r>
              <a:rPr lang="en-GB" dirty="0"/>
              <a:t>If the merger is between a parent company and a subsidiary and a copy of the merger plan is given to every member of the subsidiary, the requirement for a special resolution is dispensed with: s.233(7). </a:t>
            </a:r>
          </a:p>
          <a:p>
            <a:r>
              <a:rPr lang="en-GB" dirty="0"/>
              <a:t>This procedure has come to be known as a “short-form merger” (in distinction to the normal procedure described above, known as a “long-form merger”). </a:t>
            </a:r>
          </a:p>
          <a:p>
            <a:r>
              <a:rPr lang="en-GB" dirty="0"/>
              <a:t>A company is a “parent” for these purposes if it holds at least 90% of the shares of the “subsidiary”: s.232.</a:t>
            </a:r>
          </a:p>
        </p:txBody>
      </p:sp>
      <p:sp>
        <p:nvSpPr>
          <p:cNvPr id="4" name="Slide Number Placeholder 3">
            <a:extLst>
              <a:ext uri="{FF2B5EF4-FFF2-40B4-BE49-F238E27FC236}">
                <a16:creationId xmlns:a16="http://schemas.microsoft.com/office/drawing/2014/main" id="{D705E409-E5BA-6FD4-EB02-9A8F554821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2594753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529B4-5AED-2950-BF93-377EA18D77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9EB097-E7A8-6274-E491-C0A9C55506EE}"/>
              </a:ext>
            </a:extLst>
          </p:cNvPr>
          <p:cNvSpPr>
            <a:spLocks noGrp="1"/>
          </p:cNvSpPr>
          <p:nvPr>
            <p:ph type="title"/>
          </p:nvPr>
        </p:nvSpPr>
        <p:spPr/>
        <p:txBody>
          <a:bodyPr/>
          <a:lstStyle/>
          <a:p>
            <a:r>
              <a:rPr lang="en-GB" dirty="0"/>
              <a:t>The conundrum</a:t>
            </a:r>
          </a:p>
        </p:txBody>
      </p:sp>
      <p:sp>
        <p:nvSpPr>
          <p:cNvPr id="3" name="Content Placeholder 2">
            <a:extLst>
              <a:ext uri="{FF2B5EF4-FFF2-40B4-BE49-F238E27FC236}">
                <a16:creationId xmlns:a16="http://schemas.microsoft.com/office/drawing/2014/main" id="{1CE0C388-599A-E88B-FF58-76DD3A15C0D4}"/>
              </a:ext>
            </a:extLst>
          </p:cNvPr>
          <p:cNvSpPr>
            <a:spLocks noGrp="1"/>
          </p:cNvSpPr>
          <p:nvPr>
            <p:ph idx="1"/>
          </p:nvPr>
        </p:nvSpPr>
        <p:spPr/>
        <p:txBody>
          <a:bodyPr>
            <a:normAutofit fontScale="92500" lnSpcReduction="20000"/>
          </a:bodyPr>
          <a:lstStyle/>
          <a:p>
            <a:r>
              <a:rPr lang="en-GB" dirty="0"/>
              <a:t>s.238(1) confers an entitlement to payment of fair value upon “dissenting” shareholders; </a:t>
            </a:r>
          </a:p>
          <a:p>
            <a:r>
              <a:rPr lang="en-GB" u="sng" dirty="0"/>
              <a:t>but</a:t>
            </a:r>
            <a:r>
              <a:rPr lang="en-GB" dirty="0"/>
              <a:t>, the procedure set out in s.238, particularly s. 238(2)–(5) whereby a shareholder expresses “dissent”, appears to be premised on there being a vote of the shareholders on the merger (which is not required in the case of a “short-form merger”)</a:t>
            </a:r>
          </a:p>
          <a:p>
            <a:r>
              <a:rPr lang="en-GB" dirty="0"/>
              <a:t>giving rise to the argument that a shareholder who objects to a “short-form merger” has no right to a fair-value appraisal</a:t>
            </a:r>
          </a:p>
          <a:p>
            <a:pPr marL="0" indent="0">
              <a:buNone/>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D6E7288E-270A-7C9B-BA67-D3E4C72D98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1237231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AFAE8-71C1-8672-2D40-4892D92439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4ED383-5342-2B2D-F281-FC39A2AC3E7A}"/>
              </a:ext>
            </a:extLst>
          </p:cNvPr>
          <p:cNvSpPr>
            <a:spLocks noGrp="1"/>
          </p:cNvSpPr>
          <p:nvPr>
            <p:ph type="title"/>
          </p:nvPr>
        </p:nvSpPr>
        <p:spPr/>
        <p:txBody>
          <a:bodyPr/>
          <a:lstStyle/>
          <a:p>
            <a:r>
              <a:rPr lang="en-GB" dirty="0"/>
              <a:t>The answer (part 1…)</a:t>
            </a:r>
          </a:p>
        </p:txBody>
      </p:sp>
      <p:sp>
        <p:nvSpPr>
          <p:cNvPr id="3" name="Content Placeholder 2">
            <a:extLst>
              <a:ext uri="{FF2B5EF4-FFF2-40B4-BE49-F238E27FC236}">
                <a16:creationId xmlns:a16="http://schemas.microsoft.com/office/drawing/2014/main" id="{CABD8E13-3773-A612-A3C3-391573E77E80}"/>
              </a:ext>
            </a:extLst>
          </p:cNvPr>
          <p:cNvSpPr>
            <a:spLocks noGrp="1"/>
          </p:cNvSpPr>
          <p:nvPr>
            <p:ph idx="1"/>
          </p:nvPr>
        </p:nvSpPr>
        <p:spPr/>
        <p:txBody>
          <a:bodyPr>
            <a:normAutofit fontScale="70000" lnSpcReduction="20000"/>
          </a:bodyPr>
          <a:lstStyle/>
          <a:p>
            <a:pPr marL="514350" indent="-514350">
              <a:buAutoNum type="arabicParenBoth"/>
            </a:pPr>
            <a:r>
              <a:rPr lang="en-GB" sz="3400" dirty="0"/>
              <a:t>The intended purpose of s. 238 was to confer appraisal rights on all members who dissented, whether the procedure was ’short-form’ or ‘long-form’;</a:t>
            </a:r>
          </a:p>
          <a:p>
            <a:pPr marL="514350" indent="-514350">
              <a:buAutoNum type="arabicParenBoth"/>
            </a:pPr>
            <a:r>
              <a:rPr lang="en-GB" sz="3400" dirty="0"/>
              <a:t>By inadvertence, the drafter and legislature failed to achieve that purpose.</a:t>
            </a:r>
          </a:p>
          <a:p>
            <a:pPr marL="514350" indent="-514350">
              <a:buAutoNum type="arabicParenBoth"/>
            </a:pPr>
            <a:r>
              <a:rPr lang="en-GB" sz="3400" dirty="0"/>
              <a:t>There is real doubt as to how the legislature would have achieved that purpose.</a:t>
            </a:r>
          </a:p>
          <a:p>
            <a:pPr marL="0" indent="0">
              <a:buNone/>
            </a:pPr>
            <a:r>
              <a:rPr lang="en-GB" sz="3400" dirty="0"/>
              <a:t>Therefore, of the three conditions set out in </a:t>
            </a:r>
            <a:r>
              <a:rPr lang="en-GB" sz="3400" u="sng" dirty="0"/>
              <a:t>Inco  Europe Ltd v First Choice Distribution</a:t>
            </a:r>
            <a:r>
              <a:rPr lang="en-GB" sz="3400" dirty="0"/>
              <a:t> [2000] 1 WLR 586 at 592C-H, the first two were clearly satisfied but the last was not. The mistake could not be corrected as a matter of ordinary construction.</a:t>
            </a:r>
          </a:p>
          <a:p>
            <a:pPr marL="0" indent="0">
              <a:buNone/>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E69D19C7-3277-1985-E63C-F8A0B6F206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1128300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45ABE-BB39-C912-03C8-5E5A6875FF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E49B2D-2B50-AB1D-08A9-10DC80E02A25}"/>
              </a:ext>
            </a:extLst>
          </p:cNvPr>
          <p:cNvSpPr>
            <a:spLocks noGrp="1"/>
          </p:cNvSpPr>
          <p:nvPr>
            <p:ph type="title"/>
          </p:nvPr>
        </p:nvSpPr>
        <p:spPr/>
        <p:txBody>
          <a:bodyPr/>
          <a:lstStyle/>
          <a:p>
            <a:r>
              <a:rPr lang="en-GB" dirty="0"/>
              <a:t>The answer (…part 2)</a:t>
            </a:r>
          </a:p>
        </p:txBody>
      </p:sp>
      <p:sp>
        <p:nvSpPr>
          <p:cNvPr id="3" name="Content Placeholder 2">
            <a:extLst>
              <a:ext uri="{FF2B5EF4-FFF2-40B4-BE49-F238E27FC236}">
                <a16:creationId xmlns:a16="http://schemas.microsoft.com/office/drawing/2014/main" id="{8BFC9AB9-9EE1-AA5D-C2D5-3DA5EDA92447}"/>
              </a:ext>
            </a:extLst>
          </p:cNvPr>
          <p:cNvSpPr>
            <a:spLocks noGrp="1"/>
          </p:cNvSpPr>
          <p:nvPr>
            <p:ph idx="1"/>
          </p:nvPr>
        </p:nvSpPr>
        <p:spPr/>
        <p:txBody>
          <a:bodyPr>
            <a:normAutofit fontScale="70000" lnSpcReduction="20000"/>
          </a:bodyPr>
          <a:lstStyle/>
          <a:p>
            <a:r>
              <a:rPr lang="en-GB" dirty="0"/>
              <a:t>However, s. 15 Cayman Bill of Rights was engaged which “</a:t>
            </a:r>
            <a:r>
              <a:rPr lang="en-US" dirty="0"/>
              <a:t>“ordinarily preclude[s] dispossession without compensation”.</a:t>
            </a:r>
          </a:p>
          <a:p>
            <a:r>
              <a:rPr lang="en-US" dirty="0"/>
              <a:t>The Companies Act “must, so far as it is possible to do so, be read and given effect in a way in which is compatible”: s. 5 Constitution Order</a:t>
            </a:r>
            <a:r>
              <a:rPr lang="en-GB" dirty="0"/>
              <a:t>”</a:t>
            </a:r>
          </a:p>
          <a:p>
            <a:r>
              <a:rPr lang="en-GB" dirty="0"/>
              <a:t>The CICA held that the Companies Act could be so read by adopting in effect amendments to s. 238 such that a shareholder in a short-form merger may dissent by objection in writing immediately after receipt of the merger plan.</a:t>
            </a:r>
          </a:p>
          <a:p>
            <a:r>
              <a:rPr lang="en-GB" dirty="0"/>
              <a:t>The PC held that the CICA was correct in seeing s. 5 Constitution Order as requiring the Companies Act to be read so as to be compatible and upheld the way in which the CICA had done so.</a:t>
            </a:r>
            <a:endParaRPr lang="en-US" dirty="0"/>
          </a:p>
          <a:p>
            <a:pPr marL="0" indent="0">
              <a:buNone/>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570C6CB4-833D-3CA5-07ED-924F87EAEF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466844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EA9E5-1A40-7D13-A20C-340466C2F63A}"/>
            </a:ext>
          </a:extLst>
        </p:cNvPr>
        <p:cNvGrpSpPr/>
        <p:nvPr/>
      </p:nvGrpSpPr>
      <p:grpSpPr>
        <a:xfrm>
          <a:off x="0" y="0"/>
          <a:ext cx="0" cy="0"/>
          <a:chOff x="0" y="0"/>
          <a:chExt cx="0" cy="0"/>
        </a:xfrm>
      </p:grpSpPr>
      <p:pic>
        <p:nvPicPr>
          <p:cNvPr id="5" name="Picture 4" descr="A green and white background with trees&#10;&#10;AI-generated content may be incorrect.">
            <a:extLst>
              <a:ext uri="{FF2B5EF4-FFF2-40B4-BE49-F238E27FC236}">
                <a16:creationId xmlns:a16="http://schemas.microsoft.com/office/drawing/2014/main" id="{990EFA46-C734-47BA-2F59-7B72AA537F08}"/>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398105BF-4B74-02A9-A4B4-5A9BA2E880AC}"/>
              </a:ext>
            </a:extLst>
          </p:cNvPr>
          <p:cNvSpPr txBox="1"/>
          <p:nvPr/>
        </p:nvSpPr>
        <p:spPr>
          <a:xfrm>
            <a:off x="785192" y="1672757"/>
            <a:ext cx="778918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800" dirty="0">
                <a:solidFill>
                  <a:prstClr val="white"/>
                </a:solidFill>
                <a:latin typeface="Arial" panose="020B0604020202020204" pitchFamily="34" charset="0"/>
                <a:cs typeface="Arial" panose="020B0604020202020204" pitchFamily="34" charset="0"/>
              </a:rPr>
              <a:t>Green Elite</a:t>
            </a:r>
            <a:endParaRPr kumimoji="0" lang="en-E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60C758B-B959-5C90-C169-ECBFC4225711}"/>
              </a:ext>
            </a:extLst>
          </p:cNvPr>
          <p:cNvSpPr txBox="1"/>
          <p:nvPr/>
        </p:nvSpPr>
        <p:spPr>
          <a:xfrm>
            <a:off x="785193" y="5178527"/>
            <a:ext cx="685004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Fang Akong v Green Elite Ltd (in liquidation) (British Virgin Islands) JCPC/2023/0107</a:t>
            </a:r>
            <a:endParaRPr kumimoji="0" lang="en-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5B70B2E9-22BB-2264-1D5E-90E78D514F5B}"/>
              </a:ext>
            </a:extLst>
          </p:cNvPr>
          <p:cNvSpPr txBox="1"/>
          <p:nvPr/>
        </p:nvSpPr>
        <p:spPr>
          <a:xfrm>
            <a:off x="1645923" y="2709955"/>
            <a:ext cx="7090018" cy="646331"/>
          </a:xfrm>
          <a:prstGeom prst="rect">
            <a:avLst/>
          </a:prstGeom>
          <a:noFill/>
        </p:spPr>
        <p:txBody>
          <a:bodyPr wrap="none" rtlCol="0">
            <a:spAutoFit/>
          </a:bodyPr>
          <a:lstStyle/>
          <a:p>
            <a:r>
              <a:rPr lang="en-US" sz="3600" dirty="0">
                <a:solidFill>
                  <a:schemeClr val="bg1"/>
                </a:solidFill>
              </a:rPr>
              <a:t>What is the point of a company?</a:t>
            </a:r>
          </a:p>
        </p:txBody>
      </p:sp>
    </p:spTree>
    <p:extLst>
      <p:ext uri="{BB962C8B-B14F-4D97-AF65-F5344CB8AC3E}">
        <p14:creationId xmlns:p14="http://schemas.microsoft.com/office/powerpoint/2010/main" val="2425246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3D58D-954D-236B-A249-2468F87B4E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7FE191-CD1F-C9C4-EBFA-95AE8CE9FB9F}"/>
              </a:ext>
            </a:extLst>
          </p:cNvPr>
          <p:cNvSpPr>
            <a:spLocks noGrp="1"/>
          </p:cNvSpPr>
          <p:nvPr>
            <p:ph type="title"/>
          </p:nvPr>
        </p:nvSpPr>
        <p:spPr/>
        <p:txBody>
          <a:bodyPr>
            <a:normAutofit/>
          </a:bodyPr>
          <a:lstStyle/>
          <a:p>
            <a:r>
              <a:rPr lang="en-GB" dirty="0"/>
              <a:t>Facts</a:t>
            </a:r>
          </a:p>
        </p:txBody>
      </p:sp>
      <p:graphicFrame>
        <p:nvGraphicFramePr>
          <p:cNvPr id="7" name="Content Placeholder 6">
            <a:extLst>
              <a:ext uri="{FF2B5EF4-FFF2-40B4-BE49-F238E27FC236}">
                <a16:creationId xmlns:a16="http://schemas.microsoft.com/office/drawing/2014/main" id="{CED33773-A59B-243D-E502-C2BFECA03F50}"/>
              </a:ext>
            </a:extLst>
          </p:cNvPr>
          <p:cNvGraphicFramePr>
            <a:graphicFrameLocks noGrp="1"/>
          </p:cNvGraphicFramePr>
          <p:nvPr>
            <p:ph idx="1"/>
            <p:extLst>
              <p:ext uri="{D42A27DB-BD31-4B8C-83A1-F6EECF244321}">
                <p14:modId xmlns:p14="http://schemas.microsoft.com/office/powerpoint/2010/main" val="3175125773"/>
              </p:ext>
            </p:extLst>
          </p:nvPr>
        </p:nvGraphicFramePr>
        <p:xfrm>
          <a:off x="867508" y="1257528"/>
          <a:ext cx="10539302" cy="4561949"/>
        </p:xfrm>
        <a:graphic>
          <a:graphicData uri="http://schemas.openxmlformats.org/drawingml/2006/table">
            <a:tbl>
              <a:tblPr firstCol="1" bandRow="1">
                <a:tableStyleId>{85BE263C-DBD7-4A20-BB59-AAB30ACAA65A}</a:tableStyleId>
              </a:tblPr>
              <a:tblGrid>
                <a:gridCol w="890954">
                  <a:extLst>
                    <a:ext uri="{9D8B030D-6E8A-4147-A177-3AD203B41FA5}">
                      <a16:colId xmlns:a16="http://schemas.microsoft.com/office/drawing/2014/main" val="3837854879"/>
                    </a:ext>
                  </a:extLst>
                </a:gridCol>
                <a:gridCol w="9648348">
                  <a:extLst>
                    <a:ext uri="{9D8B030D-6E8A-4147-A177-3AD203B41FA5}">
                      <a16:colId xmlns:a16="http://schemas.microsoft.com/office/drawing/2014/main" val="1906234131"/>
                    </a:ext>
                  </a:extLst>
                </a:gridCol>
              </a:tblGrid>
              <a:tr h="470353">
                <a:tc>
                  <a:txBody>
                    <a:bodyPr/>
                    <a:lstStyle/>
                    <a:p>
                      <a:pPr>
                        <a:spcAft>
                          <a:spcPts val="1200"/>
                        </a:spcAft>
                        <a:buNone/>
                      </a:pPr>
                      <a:r>
                        <a:rPr lang="en-GB" sz="1400" kern="100">
                          <a:effectLst/>
                        </a:rPr>
                        <a:t>1999</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50929" marR="50929" marT="0" marB="0"/>
                </a:tc>
                <a:tc>
                  <a:txBody>
                    <a:bodyPr/>
                    <a:lstStyle/>
                    <a:p>
                      <a:pPr>
                        <a:spcAft>
                          <a:spcPts val="600"/>
                        </a:spcAft>
                        <a:buNone/>
                      </a:pPr>
                      <a:r>
                        <a:rPr lang="en-GB" sz="1600" kern="100">
                          <a:effectLst/>
                        </a:rPr>
                        <a:t>F (D1), vO, dL joint venture, CT Metals. Shares in CT Metals held (i) 50% HWH for F and (ii) 50% Delco for vO and dL</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50929" marR="50929" marT="0" marB="0"/>
                </a:tc>
                <a:extLst>
                  <a:ext uri="{0D108BD9-81ED-4DB2-BD59-A6C34878D82A}">
                    <a16:rowId xmlns:a16="http://schemas.microsoft.com/office/drawing/2014/main" val="597154734"/>
                  </a:ext>
                </a:extLst>
              </a:tr>
              <a:tr h="705529">
                <a:tc>
                  <a:txBody>
                    <a:bodyPr/>
                    <a:lstStyle/>
                    <a:p>
                      <a:pPr>
                        <a:spcAft>
                          <a:spcPts val="1200"/>
                        </a:spcAft>
                        <a:buNone/>
                      </a:pPr>
                      <a:r>
                        <a:rPr lang="en-GB" sz="1400" kern="100">
                          <a:effectLst/>
                        </a:rPr>
                        <a:t>2008</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50929" marR="50929" marT="0" marB="0"/>
                </a:tc>
                <a:tc>
                  <a:txBody>
                    <a:bodyPr/>
                    <a:lstStyle/>
                    <a:p>
                      <a:pPr>
                        <a:spcAft>
                          <a:spcPts val="600"/>
                        </a:spcAft>
                        <a:buNone/>
                      </a:pPr>
                      <a:r>
                        <a:rPr lang="en-GB" sz="1600" kern="100" dirty="0">
                          <a:effectLst/>
                        </a:rPr>
                        <a:t>F, </a:t>
                      </a:r>
                      <a:r>
                        <a:rPr lang="en-GB" sz="1600" kern="100" dirty="0" err="1">
                          <a:effectLst/>
                        </a:rPr>
                        <a:t>vO</a:t>
                      </a:r>
                      <a:r>
                        <a:rPr lang="en-GB" sz="1600" kern="100" dirty="0">
                          <a:effectLst/>
                        </a:rPr>
                        <a:t> dL decide to float. As part of arrangements for IPO, there was an agreement / understanding reached between F, </a:t>
                      </a:r>
                      <a:r>
                        <a:rPr lang="en-GB" sz="1600" kern="100" dirty="0" err="1">
                          <a:effectLst/>
                        </a:rPr>
                        <a:t>vO</a:t>
                      </a:r>
                      <a:r>
                        <a:rPr lang="en-GB" sz="1600" kern="100" dirty="0">
                          <a:effectLst/>
                        </a:rPr>
                        <a:t> dL for incentive scheme for key employees, (D2-D4, the “3Emps”) ("the Understanding").</a:t>
                      </a:r>
                      <a:endParaRPr lang="en-GB" sz="1600" kern="100" dirty="0">
                        <a:effectLst/>
                        <a:latin typeface="Aptos" panose="020B0004020202020204" pitchFamily="34" charset="0"/>
                        <a:ea typeface="Aptos" panose="020B0004020202020204" pitchFamily="34" charset="0"/>
                        <a:cs typeface="Arial" panose="020B0604020202020204" pitchFamily="34" charset="0"/>
                      </a:endParaRPr>
                    </a:p>
                  </a:txBody>
                  <a:tcPr marL="50929" marR="50929" marT="0" marB="0"/>
                </a:tc>
                <a:extLst>
                  <a:ext uri="{0D108BD9-81ED-4DB2-BD59-A6C34878D82A}">
                    <a16:rowId xmlns:a16="http://schemas.microsoft.com/office/drawing/2014/main" val="148211033"/>
                  </a:ext>
                </a:extLst>
              </a:tr>
              <a:tr h="804060">
                <a:tc>
                  <a:txBody>
                    <a:bodyPr/>
                    <a:lstStyle/>
                    <a:p>
                      <a:pPr>
                        <a:spcAft>
                          <a:spcPts val="1200"/>
                        </a:spcAft>
                        <a:buNone/>
                      </a:pPr>
                      <a:r>
                        <a:rPr lang="en-GB" sz="1400" kern="100">
                          <a:effectLst/>
                        </a:rPr>
                        <a:t>8/7/08</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50929" marR="50929" marT="0" marB="0"/>
                </a:tc>
                <a:tc>
                  <a:txBody>
                    <a:bodyPr/>
                    <a:lstStyle/>
                    <a:p>
                      <a:pPr>
                        <a:spcAft>
                          <a:spcPts val="600"/>
                        </a:spcAft>
                        <a:buNone/>
                      </a:pPr>
                      <a:r>
                        <a:rPr lang="en-GB" sz="1600" kern="100" dirty="0">
                          <a:effectLst/>
                        </a:rPr>
                        <a:t>NAH incorporated in the BVI as vehicle for the planned incentive scheme. Delco and HWH transferred to 4 shares to NAH each ("the CT shares"). These shares then transferred to a discretionary settlement ("the FDG trust"), beneficiaries being the 3Emps.</a:t>
                      </a:r>
                      <a:endParaRPr lang="en-GB" sz="1600" kern="100" dirty="0">
                        <a:effectLst/>
                        <a:latin typeface="Aptos" panose="020B0004020202020204" pitchFamily="34" charset="0"/>
                        <a:ea typeface="Aptos" panose="020B0004020202020204" pitchFamily="34" charset="0"/>
                        <a:cs typeface="Arial" panose="020B0604020202020204" pitchFamily="34" charset="0"/>
                      </a:endParaRPr>
                    </a:p>
                  </a:txBody>
                  <a:tcPr marL="50929" marR="50929" marT="0" marB="0"/>
                </a:tc>
                <a:extLst>
                  <a:ext uri="{0D108BD9-81ED-4DB2-BD59-A6C34878D82A}">
                    <a16:rowId xmlns:a16="http://schemas.microsoft.com/office/drawing/2014/main" val="2153046939"/>
                  </a:ext>
                </a:extLst>
              </a:tr>
              <a:tr h="268020">
                <a:tc>
                  <a:txBody>
                    <a:bodyPr/>
                    <a:lstStyle/>
                    <a:p>
                      <a:pPr>
                        <a:spcAft>
                          <a:spcPts val="1200"/>
                        </a:spcAft>
                        <a:buNone/>
                      </a:pPr>
                      <a:r>
                        <a:rPr lang="en-GB" sz="1400" kern="100">
                          <a:effectLst/>
                        </a:rPr>
                        <a:t> </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50929" marR="50929" marT="0" marB="0"/>
                </a:tc>
                <a:tc>
                  <a:txBody>
                    <a:bodyPr/>
                    <a:lstStyle/>
                    <a:p>
                      <a:pPr>
                        <a:spcAft>
                          <a:spcPts val="600"/>
                        </a:spcAft>
                        <a:buNone/>
                      </a:pPr>
                      <a:r>
                        <a:rPr lang="en-GB" sz="1600" kern="100">
                          <a:effectLst/>
                        </a:rPr>
                        <a:t>The 2008 IPO was aborted due to the global financial crisis.</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50929" marR="50929" marT="0" marB="0"/>
                </a:tc>
                <a:extLst>
                  <a:ext uri="{0D108BD9-81ED-4DB2-BD59-A6C34878D82A}">
                    <a16:rowId xmlns:a16="http://schemas.microsoft.com/office/drawing/2014/main" val="2162930734"/>
                  </a:ext>
                </a:extLst>
              </a:tr>
              <a:tr h="536041">
                <a:tc>
                  <a:txBody>
                    <a:bodyPr/>
                    <a:lstStyle/>
                    <a:p>
                      <a:pPr>
                        <a:spcAft>
                          <a:spcPts val="1200"/>
                        </a:spcAft>
                        <a:buNone/>
                      </a:pPr>
                      <a:r>
                        <a:rPr lang="en-GB" sz="1400" kern="100">
                          <a:effectLst/>
                        </a:rPr>
                        <a:t>2010</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50929" marR="50929" marT="0" marB="0"/>
                </a:tc>
                <a:tc>
                  <a:txBody>
                    <a:bodyPr/>
                    <a:lstStyle/>
                    <a:p>
                      <a:pPr>
                        <a:spcAft>
                          <a:spcPts val="600"/>
                        </a:spcAft>
                        <a:buNone/>
                      </a:pPr>
                      <a:r>
                        <a:rPr lang="en-GB" sz="1600" kern="100">
                          <a:effectLst/>
                        </a:rPr>
                        <a:t>Proposals for IPO were revived. Decided that the FDG Trust would be unwound. CT shares were transferred back to Delco and HWH.</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50929" marR="50929" marT="0" marB="0"/>
                </a:tc>
                <a:extLst>
                  <a:ext uri="{0D108BD9-81ED-4DB2-BD59-A6C34878D82A}">
                    <a16:rowId xmlns:a16="http://schemas.microsoft.com/office/drawing/2014/main" val="4137314592"/>
                  </a:ext>
                </a:extLst>
              </a:tr>
              <a:tr h="735088">
                <a:tc>
                  <a:txBody>
                    <a:bodyPr/>
                    <a:lstStyle/>
                    <a:p>
                      <a:pPr>
                        <a:spcAft>
                          <a:spcPts val="1200"/>
                        </a:spcAft>
                        <a:buNone/>
                      </a:pPr>
                      <a:r>
                        <a:rPr lang="en-GB" sz="1400" kern="100">
                          <a:effectLst/>
                        </a:rPr>
                        <a:t>20/1/10</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50929" marR="50929" marT="0" marB="0"/>
                </a:tc>
                <a:tc>
                  <a:txBody>
                    <a:bodyPr/>
                    <a:lstStyle/>
                    <a:p>
                      <a:pPr>
                        <a:spcAft>
                          <a:spcPts val="600"/>
                        </a:spcAft>
                        <a:buNone/>
                      </a:pPr>
                      <a:r>
                        <a:rPr lang="en-GB" sz="1600" kern="100" dirty="0">
                          <a:effectLst/>
                        </a:rPr>
                        <a:t>Green Elite was incorporated (BVI) as a vehicle with the sole purpose of giving effect to the Understanding in place of the FDG Trust. HWH and Delco 50% shareholders in the Green Elite. F and 3Emps appointed as directors.</a:t>
                      </a:r>
                      <a:endParaRPr lang="en-GB" sz="1600" kern="100" dirty="0">
                        <a:effectLst/>
                        <a:latin typeface="Aptos" panose="020B0004020202020204" pitchFamily="34" charset="0"/>
                        <a:ea typeface="Aptos" panose="020B0004020202020204" pitchFamily="34" charset="0"/>
                        <a:cs typeface="Arial" panose="020B0604020202020204" pitchFamily="34" charset="0"/>
                      </a:endParaRPr>
                    </a:p>
                  </a:txBody>
                  <a:tcPr marL="50929" marR="50929" marT="0" marB="0"/>
                </a:tc>
                <a:extLst>
                  <a:ext uri="{0D108BD9-81ED-4DB2-BD59-A6C34878D82A}">
                    <a16:rowId xmlns:a16="http://schemas.microsoft.com/office/drawing/2014/main" val="1162250583"/>
                  </a:ext>
                </a:extLst>
              </a:tr>
              <a:tr h="268020">
                <a:tc>
                  <a:txBody>
                    <a:bodyPr/>
                    <a:lstStyle/>
                    <a:p>
                      <a:pPr>
                        <a:spcAft>
                          <a:spcPts val="1200"/>
                        </a:spcAft>
                        <a:buNone/>
                      </a:pPr>
                      <a:r>
                        <a:rPr lang="en-GB" sz="1400" kern="100">
                          <a:effectLst/>
                        </a:rPr>
                        <a:t>12/7/10</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50929" marR="50929" marT="0" marB="0"/>
                </a:tc>
                <a:tc>
                  <a:txBody>
                    <a:bodyPr/>
                    <a:lstStyle/>
                    <a:p>
                      <a:pPr>
                        <a:spcAft>
                          <a:spcPts val="600"/>
                        </a:spcAft>
                        <a:buNone/>
                      </a:pPr>
                      <a:r>
                        <a:rPr lang="en-GB" sz="1600" kern="100">
                          <a:effectLst/>
                        </a:rPr>
                        <a:t>CT was listed on the HKSE. </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50929" marR="50929" marT="0" marB="0"/>
                </a:tc>
                <a:extLst>
                  <a:ext uri="{0D108BD9-81ED-4DB2-BD59-A6C34878D82A}">
                    <a16:rowId xmlns:a16="http://schemas.microsoft.com/office/drawing/2014/main" val="800036341"/>
                  </a:ext>
                </a:extLst>
              </a:tr>
              <a:tr h="705529">
                <a:tc>
                  <a:txBody>
                    <a:bodyPr/>
                    <a:lstStyle/>
                    <a:p>
                      <a:pPr>
                        <a:spcAft>
                          <a:spcPts val="1200"/>
                        </a:spcAft>
                        <a:buNone/>
                      </a:pPr>
                      <a:r>
                        <a:rPr lang="en-GB" sz="1400" kern="100">
                          <a:effectLst/>
                        </a:rPr>
                        <a:t>2/4/14</a:t>
                      </a:r>
                      <a:endParaRPr lang="en-GB" sz="1400" kern="100">
                        <a:effectLst/>
                        <a:latin typeface="Aptos" panose="020B0004020202020204" pitchFamily="34" charset="0"/>
                        <a:ea typeface="Aptos" panose="020B0004020202020204" pitchFamily="34" charset="0"/>
                        <a:cs typeface="Arial" panose="020B0604020202020204" pitchFamily="34" charset="0"/>
                      </a:endParaRPr>
                    </a:p>
                  </a:txBody>
                  <a:tcPr marL="50929" marR="50929" marT="0" marB="0"/>
                </a:tc>
                <a:tc>
                  <a:txBody>
                    <a:bodyPr/>
                    <a:lstStyle/>
                    <a:p>
                      <a:pPr>
                        <a:spcAft>
                          <a:spcPts val="600"/>
                        </a:spcAft>
                        <a:buNone/>
                      </a:pPr>
                      <a:r>
                        <a:rPr lang="en-GB" sz="1600" kern="100" dirty="0">
                          <a:effectLst/>
                        </a:rPr>
                        <a:t>Green Elite, managed by F, sold the CT shares to Tai Security for HK$150million ("the sale proceeds"). F received the sale proceeds and paid these out as well as dividends to the 3Emps in a series of separate transactions.</a:t>
                      </a:r>
                      <a:endParaRPr lang="en-GB" sz="1600" kern="100" dirty="0">
                        <a:effectLst/>
                        <a:latin typeface="Aptos" panose="020B0004020202020204" pitchFamily="34" charset="0"/>
                        <a:ea typeface="Aptos" panose="020B0004020202020204" pitchFamily="34" charset="0"/>
                        <a:cs typeface="Arial" panose="020B0604020202020204" pitchFamily="34" charset="0"/>
                      </a:endParaRPr>
                    </a:p>
                  </a:txBody>
                  <a:tcPr marL="50929" marR="50929" marT="0" marB="0"/>
                </a:tc>
                <a:extLst>
                  <a:ext uri="{0D108BD9-81ED-4DB2-BD59-A6C34878D82A}">
                    <a16:rowId xmlns:a16="http://schemas.microsoft.com/office/drawing/2014/main" val="498561225"/>
                  </a:ext>
                </a:extLst>
              </a:tr>
            </a:tbl>
          </a:graphicData>
        </a:graphic>
      </p:graphicFrame>
      <p:sp>
        <p:nvSpPr>
          <p:cNvPr id="4" name="Slide Number Placeholder 3">
            <a:extLst>
              <a:ext uri="{FF2B5EF4-FFF2-40B4-BE49-F238E27FC236}">
                <a16:creationId xmlns:a16="http://schemas.microsoft.com/office/drawing/2014/main" id="{D1FCC7DC-B715-4057-8372-0180558264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
        <p:nvSpPr>
          <p:cNvPr id="8" name="Rectangle 1">
            <a:extLst>
              <a:ext uri="{FF2B5EF4-FFF2-40B4-BE49-F238E27FC236}">
                <a16:creationId xmlns:a16="http://schemas.microsoft.com/office/drawing/2014/main" id="{8407079C-247C-F1E9-4151-A389F5CEF02B}"/>
              </a:ext>
            </a:extLst>
          </p:cNvPr>
          <p:cNvSpPr>
            <a:spLocks noChangeArrowheads="1"/>
          </p:cNvSpPr>
          <p:nvPr/>
        </p:nvSpPr>
        <p:spPr bwMode="auto">
          <a:xfrm>
            <a:off x="-9303559" y="26603"/>
            <a:ext cx="3022239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53842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C1A26-A772-FADC-2FE0-DC91EC9D15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AF190D-BF87-B3A7-5639-90643FF5A500}"/>
              </a:ext>
            </a:extLst>
          </p:cNvPr>
          <p:cNvSpPr>
            <a:spLocks noGrp="1"/>
          </p:cNvSpPr>
          <p:nvPr>
            <p:ph type="title"/>
          </p:nvPr>
        </p:nvSpPr>
        <p:spPr/>
        <p:txBody>
          <a:bodyPr/>
          <a:lstStyle/>
          <a:p>
            <a:r>
              <a:rPr lang="en-GB" dirty="0"/>
              <a:t>Claims</a:t>
            </a:r>
          </a:p>
        </p:txBody>
      </p:sp>
      <p:sp>
        <p:nvSpPr>
          <p:cNvPr id="3" name="Content Placeholder 2">
            <a:extLst>
              <a:ext uri="{FF2B5EF4-FFF2-40B4-BE49-F238E27FC236}">
                <a16:creationId xmlns:a16="http://schemas.microsoft.com/office/drawing/2014/main" id="{D2227F72-6656-1311-7CFE-68E1FF758A78}"/>
              </a:ext>
            </a:extLst>
          </p:cNvPr>
          <p:cNvSpPr>
            <a:spLocks noGrp="1"/>
          </p:cNvSpPr>
          <p:nvPr>
            <p:ph idx="1"/>
          </p:nvPr>
        </p:nvSpPr>
        <p:spPr/>
        <p:txBody>
          <a:bodyPr>
            <a:normAutofit fontScale="32500" lnSpcReduction="20000"/>
          </a:bodyPr>
          <a:lstStyle/>
          <a:p>
            <a:r>
              <a:rPr lang="en-GB" sz="7400" dirty="0"/>
              <a:t>Liquidators of Green Elite claimed against Fang / 3Emps employees an account for sales proceeds and dividends: </a:t>
            </a:r>
          </a:p>
          <a:p>
            <a:pPr marL="514350" indent="-514350">
              <a:buAutoNum type="arabicParenBoth"/>
            </a:pPr>
            <a:r>
              <a:rPr lang="en-GB" sz="7400" dirty="0"/>
              <a:t>Ds breached fiduciary duties as directors (s. 121 BCA)</a:t>
            </a:r>
          </a:p>
          <a:p>
            <a:pPr marL="514350" indent="-514350">
              <a:buAutoNum type="arabicParenBoth"/>
            </a:pPr>
            <a:r>
              <a:rPr lang="en-GB" sz="7400" dirty="0"/>
              <a:t>Ds failed to comply with approval/authorisation requirements of s. 175 BCA</a:t>
            </a:r>
          </a:p>
          <a:p>
            <a:r>
              <a:rPr lang="en-GB" sz="7400" dirty="0"/>
              <a:t>Ds argued:</a:t>
            </a:r>
          </a:p>
          <a:p>
            <a:pPr marL="514350" indent="-514350">
              <a:buAutoNum type="arabicParenBoth"/>
            </a:pPr>
            <a:r>
              <a:rPr lang="en-GB" sz="7400" dirty="0"/>
              <a:t>shareholders of Green Elite assented to the distributions within </a:t>
            </a:r>
            <a:r>
              <a:rPr lang="en-GB" sz="7400" u="sng" dirty="0"/>
              <a:t>Duomatic;</a:t>
            </a:r>
            <a:r>
              <a:rPr lang="en-GB" sz="7400" dirty="0"/>
              <a:t> (therefore), no breach of duty</a:t>
            </a:r>
          </a:p>
          <a:p>
            <a:pPr marL="514350" indent="-514350">
              <a:buAutoNum type="arabicParenBoth"/>
            </a:pPr>
            <a:r>
              <a:rPr lang="en-GB" sz="7400" dirty="0"/>
              <a:t>no breach of s. 175 BCA – (</a:t>
            </a:r>
            <a:r>
              <a:rPr lang="en-GB" sz="7400" dirty="0" err="1"/>
              <a:t>i</a:t>
            </a:r>
            <a:r>
              <a:rPr lang="en-GB" sz="7400" dirty="0"/>
              <a:t>) no transaction of more than 50% value; (ii) distribution was in ordinary course of business (and </a:t>
            </a:r>
            <a:r>
              <a:rPr lang="en-GB" sz="7400" u="sng" dirty="0"/>
              <a:t>Duomatic</a:t>
            </a:r>
            <a:r>
              <a:rPr lang="en-GB" sz="7400" dirty="0"/>
              <a:t> assent)</a:t>
            </a:r>
          </a:p>
          <a:p>
            <a:pPr marL="0" indent="0">
              <a:buNone/>
            </a:pPr>
            <a:r>
              <a:rPr lang="en-GB" dirty="0"/>
              <a:t> </a:t>
            </a:r>
          </a:p>
          <a:p>
            <a:pPr marL="0" indent="0">
              <a:buNone/>
            </a:pPr>
            <a:endParaRPr lang="en-GB" dirty="0"/>
          </a:p>
        </p:txBody>
      </p:sp>
      <p:sp>
        <p:nvSpPr>
          <p:cNvPr id="4" name="Slide Number Placeholder 3">
            <a:extLst>
              <a:ext uri="{FF2B5EF4-FFF2-40B4-BE49-F238E27FC236}">
                <a16:creationId xmlns:a16="http://schemas.microsoft.com/office/drawing/2014/main" id="{9D392912-C44D-89FF-BB22-16D1CBF17A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1487085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2254B-715E-FE12-AD4F-AB9C880CAC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BB7C37-0632-9CD5-B4A4-78ED8137E811}"/>
              </a:ext>
            </a:extLst>
          </p:cNvPr>
          <p:cNvSpPr>
            <a:spLocks noGrp="1"/>
          </p:cNvSpPr>
          <p:nvPr>
            <p:ph type="title"/>
          </p:nvPr>
        </p:nvSpPr>
        <p:spPr/>
        <p:txBody>
          <a:bodyPr/>
          <a:lstStyle/>
          <a:p>
            <a:r>
              <a:rPr lang="en-GB" dirty="0"/>
              <a:t>Decision (first instance)</a:t>
            </a:r>
          </a:p>
        </p:txBody>
      </p:sp>
      <p:sp>
        <p:nvSpPr>
          <p:cNvPr id="3" name="Content Placeholder 2">
            <a:extLst>
              <a:ext uri="{FF2B5EF4-FFF2-40B4-BE49-F238E27FC236}">
                <a16:creationId xmlns:a16="http://schemas.microsoft.com/office/drawing/2014/main" id="{40B8DC86-33AA-06F7-A975-77DDF6FB5E27}"/>
              </a:ext>
            </a:extLst>
          </p:cNvPr>
          <p:cNvSpPr>
            <a:spLocks noGrp="1"/>
          </p:cNvSpPr>
          <p:nvPr>
            <p:ph idx="1"/>
          </p:nvPr>
        </p:nvSpPr>
        <p:spPr/>
        <p:txBody>
          <a:bodyPr>
            <a:noAutofit/>
          </a:bodyPr>
          <a:lstStyle/>
          <a:p>
            <a:pPr marL="0" indent="0">
              <a:buNone/>
            </a:pPr>
            <a:r>
              <a:rPr lang="en-GB" sz="2400" dirty="0"/>
              <a:t>Jack J allowed liquidators’ claims (1) for breach of fiduciary duty and (2) failure to comply with s. 175 BCA</a:t>
            </a:r>
          </a:p>
          <a:p>
            <a:r>
              <a:rPr lang="en-GB" sz="2400" dirty="0"/>
              <a:t>Whether </a:t>
            </a:r>
            <a:r>
              <a:rPr lang="en-GB" sz="2400" u="sng" dirty="0"/>
              <a:t>Duomatic</a:t>
            </a:r>
            <a:r>
              <a:rPr lang="en-GB" sz="2400" dirty="0"/>
              <a:t> applies depends on whether Understanding legally enforceable: [126]</a:t>
            </a:r>
          </a:p>
          <a:p>
            <a:r>
              <a:rPr lang="en-GB" sz="2400" dirty="0"/>
              <a:t>There was no enforceable agreement: ‘price’ nor lock-up period was not agreed [135-6]. Understanding was not intended to be legally binding [140]</a:t>
            </a:r>
          </a:p>
          <a:p>
            <a:r>
              <a:rPr lang="en-GB" sz="2400" dirty="0"/>
              <a:t>Breach of duty: since Agreed Purpose was not legally binding, it could not be a proper purpose [149].</a:t>
            </a:r>
          </a:p>
          <a:p>
            <a:r>
              <a:rPr lang="en-GB" sz="2400" dirty="0"/>
              <a:t>S. 175 </a:t>
            </a:r>
            <a:r>
              <a:rPr lang="en-GB" sz="2400"/>
              <a:t>BCA : </a:t>
            </a:r>
            <a:r>
              <a:rPr lang="en-GB" sz="2400" dirty="0"/>
              <a:t>composite transaction; not in ordinary course of business</a:t>
            </a:r>
          </a:p>
          <a:p>
            <a:pPr marL="0" indent="0">
              <a:buNone/>
            </a:pPr>
            <a:r>
              <a:rPr lang="en-GB" dirty="0"/>
              <a:t> </a:t>
            </a:r>
          </a:p>
          <a:p>
            <a:pPr marL="0" indent="0">
              <a:buNone/>
            </a:pPr>
            <a:endParaRPr lang="en-GB" dirty="0"/>
          </a:p>
        </p:txBody>
      </p:sp>
      <p:sp>
        <p:nvSpPr>
          <p:cNvPr id="4" name="Slide Number Placeholder 3">
            <a:extLst>
              <a:ext uri="{FF2B5EF4-FFF2-40B4-BE49-F238E27FC236}">
                <a16:creationId xmlns:a16="http://schemas.microsoft.com/office/drawing/2014/main" id="{BFD8D035-217F-4824-CA26-57B8F4245D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1392888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9D5C4-E0F2-447E-BE19-8C2EFCACF3FE}"/>
              </a:ext>
            </a:extLst>
          </p:cNvPr>
          <p:cNvSpPr>
            <a:spLocks noGrp="1"/>
          </p:cNvSpPr>
          <p:nvPr>
            <p:ph type="title"/>
          </p:nvPr>
        </p:nvSpPr>
        <p:spPr/>
        <p:txBody>
          <a:bodyPr/>
          <a:lstStyle/>
          <a:p>
            <a:r>
              <a:rPr lang="en-US" dirty="0"/>
              <a:t>Decision (EC CA)</a:t>
            </a:r>
          </a:p>
        </p:txBody>
      </p:sp>
      <p:sp>
        <p:nvSpPr>
          <p:cNvPr id="3" name="Content Placeholder 2">
            <a:extLst>
              <a:ext uri="{FF2B5EF4-FFF2-40B4-BE49-F238E27FC236}">
                <a16:creationId xmlns:a16="http://schemas.microsoft.com/office/drawing/2014/main" id="{2CE971DB-E729-24E6-6B8B-DEC91B35B682}"/>
              </a:ext>
            </a:extLst>
          </p:cNvPr>
          <p:cNvSpPr>
            <a:spLocks noGrp="1"/>
          </p:cNvSpPr>
          <p:nvPr>
            <p:ph idx="1"/>
          </p:nvPr>
        </p:nvSpPr>
        <p:spPr/>
        <p:txBody>
          <a:bodyPr/>
          <a:lstStyle/>
          <a:p>
            <a:pPr marL="0" indent="0">
              <a:buNone/>
            </a:pPr>
            <a:r>
              <a:rPr lang="en-US" dirty="0"/>
              <a:t>The EC CA upheld the Judge’s decision:</a:t>
            </a:r>
          </a:p>
          <a:p>
            <a:r>
              <a:rPr lang="en-US" dirty="0"/>
              <a:t>The judge did not confuse the question of whether or not the Understanding was contractually enforceable with the operation of </a:t>
            </a:r>
            <a:r>
              <a:rPr lang="en-US" u="sng" dirty="0"/>
              <a:t>Duomatic</a:t>
            </a:r>
            <a:r>
              <a:rPr lang="en-US" dirty="0"/>
              <a:t> [32-51]</a:t>
            </a:r>
          </a:p>
          <a:p>
            <a:r>
              <a:rPr lang="en-US" dirty="0"/>
              <a:t>First instance decision upheld as to breach of duty and as to s. 175 BCA</a:t>
            </a:r>
          </a:p>
          <a:p>
            <a:endParaRPr lang="en-US" dirty="0"/>
          </a:p>
          <a:p>
            <a:endParaRPr lang="en-US" dirty="0"/>
          </a:p>
        </p:txBody>
      </p:sp>
      <p:sp>
        <p:nvSpPr>
          <p:cNvPr id="4" name="Slide Number Placeholder 3">
            <a:extLst>
              <a:ext uri="{FF2B5EF4-FFF2-40B4-BE49-F238E27FC236}">
                <a16:creationId xmlns:a16="http://schemas.microsoft.com/office/drawing/2014/main" id="{AF623B7B-157F-C2AB-F0D5-A0C57A165F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294169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4F486-40D4-527E-160D-59B7FBB042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74F10E-08C7-C1C1-5D0E-30A635D9B8AE}"/>
              </a:ext>
            </a:extLst>
          </p:cNvPr>
          <p:cNvSpPr>
            <a:spLocks noGrp="1"/>
          </p:cNvSpPr>
          <p:nvPr>
            <p:ph type="title"/>
          </p:nvPr>
        </p:nvSpPr>
        <p:spPr/>
        <p:txBody>
          <a:bodyPr/>
          <a:lstStyle/>
          <a:p>
            <a:r>
              <a:rPr lang="en-US" dirty="0"/>
              <a:t>Privy Council</a:t>
            </a:r>
          </a:p>
        </p:txBody>
      </p:sp>
      <p:sp>
        <p:nvSpPr>
          <p:cNvPr id="3" name="Content Placeholder 2">
            <a:extLst>
              <a:ext uri="{FF2B5EF4-FFF2-40B4-BE49-F238E27FC236}">
                <a16:creationId xmlns:a16="http://schemas.microsoft.com/office/drawing/2014/main" id="{79128D1B-FD0D-C4CB-F168-5BD213A7BB50}"/>
              </a:ext>
            </a:extLst>
          </p:cNvPr>
          <p:cNvSpPr>
            <a:spLocks noGrp="1"/>
          </p:cNvSpPr>
          <p:nvPr>
            <p:ph idx="1"/>
          </p:nvPr>
        </p:nvSpPr>
        <p:spPr/>
        <p:txBody>
          <a:bodyPr/>
          <a:lstStyle/>
          <a:p>
            <a:pPr marL="0" indent="0">
              <a:buNone/>
            </a:pPr>
            <a:r>
              <a:rPr lang="en-US" dirty="0"/>
              <a:t>The issue:</a:t>
            </a:r>
          </a:p>
          <a:p>
            <a:pPr marL="0" indent="0">
              <a:buNone/>
            </a:pPr>
            <a:r>
              <a:rPr lang="en-US" dirty="0"/>
              <a:t>‘Whether the Court of Appeal erred in applying the Duomatic principle and holding the Defendants personally liable.’</a:t>
            </a:r>
          </a:p>
          <a:p>
            <a:endParaRPr lang="en-US" dirty="0"/>
          </a:p>
          <a:p>
            <a:endParaRPr lang="en-US" dirty="0"/>
          </a:p>
        </p:txBody>
      </p:sp>
      <p:sp>
        <p:nvSpPr>
          <p:cNvPr id="4" name="Slide Number Placeholder 3">
            <a:extLst>
              <a:ext uri="{FF2B5EF4-FFF2-40B4-BE49-F238E27FC236}">
                <a16:creationId xmlns:a16="http://schemas.microsoft.com/office/drawing/2014/main" id="{1A0BA8E3-6938-4CCF-38BD-0031F628DA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1725307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EA9E5-1A40-7D13-A20C-340466C2F63A}"/>
            </a:ext>
          </a:extLst>
        </p:cNvPr>
        <p:cNvGrpSpPr/>
        <p:nvPr/>
      </p:nvGrpSpPr>
      <p:grpSpPr>
        <a:xfrm>
          <a:off x="0" y="0"/>
          <a:ext cx="0" cy="0"/>
          <a:chOff x="0" y="0"/>
          <a:chExt cx="0" cy="0"/>
        </a:xfrm>
      </p:grpSpPr>
      <p:pic>
        <p:nvPicPr>
          <p:cNvPr id="5" name="Picture 4" descr="A green and white background with trees&#10;&#10;AI-generated content may be incorrect.">
            <a:extLst>
              <a:ext uri="{FF2B5EF4-FFF2-40B4-BE49-F238E27FC236}">
                <a16:creationId xmlns:a16="http://schemas.microsoft.com/office/drawing/2014/main" id="{7ADC8945-7984-089F-DBA9-8B62D6CE4C27}"/>
              </a:ext>
            </a:extLst>
          </p:cNvPr>
          <p:cNvPicPr>
            <a:picLocks noChangeAspect="1"/>
          </p:cNvPicPr>
          <p:nvPr/>
        </p:nvPicPr>
        <p:blipFill>
          <a:blip r:embed="rId3"/>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398105BF-4B74-02A9-A4B4-5A9BA2E880AC}"/>
              </a:ext>
            </a:extLst>
          </p:cNvPr>
          <p:cNvSpPr txBox="1"/>
          <p:nvPr/>
        </p:nvSpPr>
        <p:spPr>
          <a:xfrm>
            <a:off x="785192" y="1645863"/>
            <a:ext cx="584420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800" dirty="0">
                <a:solidFill>
                  <a:prstClr val="white"/>
                </a:solidFill>
                <a:latin typeface="Arial" panose="020B0604020202020204" pitchFamily="34" charset="0"/>
                <a:cs typeface="Arial" panose="020B0604020202020204" pitchFamily="34" charset="0"/>
              </a:rPr>
              <a:t>Tianrui</a:t>
            </a:r>
          </a:p>
        </p:txBody>
      </p:sp>
      <p:sp>
        <p:nvSpPr>
          <p:cNvPr id="4" name="TextBox 3">
            <a:extLst>
              <a:ext uri="{FF2B5EF4-FFF2-40B4-BE49-F238E27FC236}">
                <a16:creationId xmlns:a16="http://schemas.microsoft.com/office/drawing/2014/main" id="{F60C758B-B959-5C90-C169-ECBFC4225711}"/>
              </a:ext>
            </a:extLst>
          </p:cNvPr>
          <p:cNvSpPr txBox="1"/>
          <p:nvPr/>
        </p:nvSpPr>
        <p:spPr>
          <a:xfrm>
            <a:off x="785191" y="5178527"/>
            <a:ext cx="85084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dirty="0">
                <a:effectLst/>
                <a:latin typeface="Aptos" panose="020B0004020202020204" pitchFamily="34" charset="0"/>
                <a:ea typeface="Aptos" panose="020B0004020202020204" pitchFamily="34" charset="0"/>
                <a:cs typeface="Times New Roman" panose="02020603050405020304" pitchFamily="18" charset="0"/>
              </a:rPr>
              <a:t>Tianrui (International) Holding Company Ltd v China </a:t>
            </a:r>
            <a:r>
              <a:rPr lang="en-GB" sz="1800" u="sng" dirty="0" err="1">
                <a:effectLst/>
                <a:latin typeface="Aptos" panose="020B0004020202020204" pitchFamily="34" charset="0"/>
                <a:ea typeface="Aptos" panose="020B0004020202020204" pitchFamily="34" charset="0"/>
                <a:cs typeface="Times New Roman" panose="02020603050405020304" pitchFamily="18" charset="0"/>
              </a:rPr>
              <a:t>Shanshui</a:t>
            </a:r>
            <a:r>
              <a:rPr lang="en-GB" sz="1800" u="sng" dirty="0">
                <a:effectLst/>
                <a:latin typeface="Aptos" panose="020B0004020202020204" pitchFamily="34" charset="0"/>
                <a:ea typeface="Aptos" panose="020B0004020202020204" pitchFamily="34" charset="0"/>
                <a:cs typeface="Times New Roman" panose="02020603050405020304" pitchFamily="18" charset="0"/>
              </a:rPr>
              <a:t> Cement Group Ltd </a:t>
            </a:r>
            <a:r>
              <a:rPr lang="en-GB" sz="1800" dirty="0">
                <a:effectLst/>
                <a:latin typeface="Aptos" panose="020B0004020202020204" pitchFamily="34" charset="0"/>
                <a:ea typeface="Aptos" panose="020B0004020202020204" pitchFamily="34" charset="0"/>
                <a:cs typeface="Times New Roman" panose="02020603050405020304" pitchFamily="18" charset="0"/>
              </a:rPr>
              <a:t>(Cayman Islands) [2024] UKPC 36 </a:t>
            </a:r>
            <a:endParaRPr kumimoji="0" lang="en-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78D00392-AEBF-3130-E3DD-EC5E1FA080B2}"/>
              </a:ext>
            </a:extLst>
          </p:cNvPr>
          <p:cNvSpPr txBox="1"/>
          <p:nvPr/>
        </p:nvSpPr>
        <p:spPr>
          <a:xfrm>
            <a:off x="1645923" y="2709955"/>
            <a:ext cx="9700412" cy="646331"/>
          </a:xfrm>
          <a:prstGeom prst="rect">
            <a:avLst/>
          </a:prstGeom>
          <a:noFill/>
        </p:spPr>
        <p:txBody>
          <a:bodyPr wrap="none" rtlCol="0">
            <a:spAutoFit/>
          </a:bodyPr>
          <a:lstStyle/>
          <a:p>
            <a:r>
              <a:rPr lang="en-US" sz="3600" dirty="0">
                <a:solidFill>
                  <a:schemeClr val="bg1"/>
                </a:solidFill>
              </a:rPr>
              <a:t>Orthodoxy restored or orthodoxy extended?</a:t>
            </a:r>
          </a:p>
        </p:txBody>
      </p:sp>
    </p:spTree>
    <p:extLst>
      <p:ext uri="{BB962C8B-B14F-4D97-AF65-F5344CB8AC3E}">
        <p14:creationId xmlns:p14="http://schemas.microsoft.com/office/powerpoint/2010/main" val="1886224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61FDA-2709-ABED-267C-614F5D0839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7A8C1E-A20C-6673-961F-B5D40F9B4C94}"/>
              </a:ext>
            </a:extLst>
          </p:cNvPr>
          <p:cNvSpPr>
            <a:spLocks noGrp="1"/>
          </p:cNvSpPr>
          <p:nvPr>
            <p:ph type="title"/>
          </p:nvPr>
        </p:nvSpPr>
        <p:spPr/>
        <p:txBody>
          <a:bodyPr/>
          <a:lstStyle/>
          <a:p>
            <a:r>
              <a:rPr lang="en-US" dirty="0"/>
              <a:t>Privy Council</a:t>
            </a:r>
          </a:p>
        </p:txBody>
      </p:sp>
      <p:sp>
        <p:nvSpPr>
          <p:cNvPr id="3" name="Content Placeholder 2">
            <a:extLst>
              <a:ext uri="{FF2B5EF4-FFF2-40B4-BE49-F238E27FC236}">
                <a16:creationId xmlns:a16="http://schemas.microsoft.com/office/drawing/2014/main" id="{065CD80F-68D1-D2D8-C08C-0D074A4A5FD3}"/>
              </a:ext>
            </a:extLst>
          </p:cNvPr>
          <p:cNvSpPr>
            <a:spLocks noGrp="1"/>
          </p:cNvSpPr>
          <p:nvPr>
            <p:ph idx="1"/>
          </p:nvPr>
        </p:nvSpPr>
        <p:spPr/>
        <p:txBody>
          <a:bodyPr/>
          <a:lstStyle/>
          <a:p>
            <a:pPr marL="0" indent="0">
              <a:buNone/>
            </a:pPr>
            <a:r>
              <a:rPr lang="en-US" dirty="0"/>
              <a:t>The argument:</a:t>
            </a:r>
          </a:p>
          <a:p>
            <a:pPr marL="514350" indent="-514350">
              <a:buAutoNum type="arabicParenBoth"/>
            </a:pPr>
            <a:r>
              <a:rPr lang="en-US" dirty="0"/>
              <a:t>Proper purpose</a:t>
            </a:r>
          </a:p>
          <a:p>
            <a:pPr marL="514350" indent="-514350">
              <a:buAutoNum type="arabicParenBoth"/>
            </a:pPr>
            <a:r>
              <a:rPr lang="en-US" dirty="0"/>
              <a:t>Duomatic assent</a:t>
            </a:r>
          </a:p>
          <a:p>
            <a:pPr marL="514350" indent="-514350">
              <a:buAutoNum type="arabicParenBoth"/>
            </a:pPr>
            <a:r>
              <a:rPr lang="en-US" dirty="0"/>
              <a:t>S. 175 BVI BCA</a:t>
            </a:r>
          </a:p>
          <a:p>
            <a:endParaRPr lang="en-US" dirty="0"/>
          </a:p>
          <a:p>
            <a:endParaRPr lang="en-US" dirty="0"/>
          </a:p>
        </p:txBody>
      </p:sp>
      <p:sp>
        <p:nvSpPr>
          <p:cNvPr id="4" name="Slide Number Placeholder 3">
            <a:extLst>
              <a:ext uri="{FF2B5EF4-FFF2-40B4-BE49-F238E27FC236}">
                <a16:creationId xmlns:a16="http://schemas.microsoft.com/office/drawing/2014/main" id="{3648390E-6FAE-9421-4722-99407916C3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2073076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04F8D-F775-DB6E-8378-BF2B288157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DF212B-60A8-CD2F-4B29-D5198C95E55E}"/>
              </a:ext>
            </a:extLst>
          </p:cNvPr>
          <p:cNvSpPr>
            <a:spLocks noGrp="1"/>
          </p:cNvSpPr>
          <p:nvPr>
            <p:ph type="title"/>
          </p:nvPr>
        </p:nvSpPr>
        <p:spPr/>
        <p:txBody>
          <a:bodyPr/>
          <a:lstStyle/>
          <a:p>
            <a:r>
              <a:rPr lang="en-US" dirty="0"/>
              <a:t>Privy Council (proper purpose)</a:t>
            </a:r>
          </a:p>
        </p:txBody>
      </p:sp>
      <p:sp>
        <p:nvSpPr>
          <p:cNvPr id="3" name="Content Placeholder 2">
            <a:extLst>
              <a:ext uri="{FF2B5EF4-FFF2-40B4-BE49-F238E27FC236}">
                <a16:creationId xmlns:a16="http://schemas.microsoft.com/office/drawing/2014/main" id="{43BC7D80-A9E1-6B44-E941-2D5557C5826A}"/>
              </a:ext>
            </a:extLst>
          </p:cNvPr>
          <p:cNvSpPr>
            <a:spLocks noGrp="1"/>
          </p:cNvSpPr>
          <p:nvPr>
            <p:ph idx="1"/>
          </p:nvPr>
        </p:nvSpPr>
        <p:spPr/>
        <p:txBody>
          <a:bodyPr/>
          <a:lstStyle/>
          <a:p>
            <a:pPr marL="0" indent="0">
              <a:buNone/>
            </a:pPr>
            <a:r>
              <a:rPr lang="en-US" dirty="0"/>
              <a:t>Appellants argued that:</a:t>
            </a:r>
          </a:p>
          <a:p>
            <a:pPr marL="514350" indent="-514350">
              <a:buAutoNum type="arabicParenBoth"/>
            </a:pPr>
            <a:r>
              <a:rPr lang="en-US" dirty="0"/>
              <a:t>The sole purpose of Green Elite’s incorporation was to reward the 3 Emps</a:t>
            </a:r>
          </a:p>
          <a:p>
            <a:pPr marL="514350" indent="-514350">
              <a:buAutoNum type="arabicParenBoth"/>
            </a:pPr>
            <a:r>
              <a:rPr lang="en-US" dirty="0"/>
              <a:t>Distributions could not have been in breach of proper purpose duty. </a:t>
            </a:r>
          </a:p>
          <a:p>
            <a:pPr marL="514350" indent="-514350">
              <a:buAutoNum type="arabicParenBoth"/>
            </a:pPr>
            <a:r>
              <a:rPr lang="en-US" dirty="0"/>
              <a:t>Distinguish ‘purpose’ from implementation of details</a:t>
            </a:r>
          </a:p>
          <a:p>
            <a:pPr marL="514350" indent="-514350">
              <a:buAutoNum type="arabicParenBoth"/>
            </a:pPr>
            <a:endParaRPr lang="en-US" dirty="0"/>
          </a:p>
          <a:p>
            <a:endParaRPr lang="en-US" dirty="0"/>
          </a:p>
        </p:txBody>
      </p:sp>
      <p:sp>
        <p:nvSpPr>
          <p:cNvPr id="4" name="Slide Number Placeholder 3">
            <a:extLst>
              <a:ext uri="{FF2B5EF4-FFF2-40B4-BE49-F238E27FC236}">
                <a16:creationId xmlns:a16="http://schemas.microsoft.com/office/drawing/2014/main" id="{7303D3DB-D99D-7E9F-F20E-1FABAE7759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652787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475F5-6E71-D7D0-5FC6-B280919DDF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962232-027F-E79D-8A03-01EA90533FD1}"/>
              </a:ext>
            </a:extLst>
          </p:cNvPr>
          <p:cNvSpPr>
            <a:spLocks noGrp="1"/>
          </p:cNvSpPr>
          <p:nvPr>
            <p:ph type="title"/>
          </p:nvPr>
        </p:nvSpPr>
        <p:spPr/>
        <p:txBody>
          <a:bodyPr/>
          <a:lstStyle/>
          <a:p>
            <a:r>
              <a:rPr lang="en-US" dirty="0"/>
              <a:t>Privy Council (Duomatic)</a:t>
            </a:r>
          </a:p>
        </p:txBody>
      </p:sp>
      <p:sp>
        <p:nvSpPr>
          <p:cNvPr id="3" name="Content Placeholder 2">
            <a:extLst>
              <a:ext uri="{FF2B5EF4-FFF2-40B4-BE49-F238E27FC236}">
                <a16:creationId xmlns:a16="http://schemas.microsoft.com/office/drawing/2014/main" id="{FEAF4AA0-3C32-D4ED-7577-80BB39EAB295}"/>
              </a:ext>
            </a:extLst>
          </p:cNvPr>
          <p:cNvSpPr>
            <a:spLocks noGrp="1"/>
          </p:cNvSpPr>
          <p:nvPr>
            <p:ph idx="1"/>
          </p:nvPr>
        </p:nvSpPr>
        <p:spPr/>
        <p:txBody>
          <a:bodyPr/>
          <a:lstStyle/>
          <a:p>
            <a:pPr marL="0" indent="0">
              <a:buNone/>
            </a:pPr>
            <a:r>
              <a:rPr lang="en-US" dirty="0"/>
              <a:t>Appellants argued that:</a:t>
            </a:r>
          </a:p>
          <a:p>
            <a:pPr marL="0" indent="0">
              <a:buNone/>
            </a:pPr>
            <a:r>
              <a:rPr lang="en-US" u="sng" dirty="0"/>
              <a:t>Duomatic</a:t>
            </a:r>
            <a:r>
              <a:rPr lang="en-US" dirty="0"/>
              <a:t> principle does not require an intention to create legal relations etc.</a:t>
            </a:r>
          </a:p>
          <a:p>
            <a:pPr marL="0" indent="0">
              <a:buNone/>
            </a:pPr>
            <a:r>
              <a:rPr lang="en-US" dirty="0"/>
              <a:t>Assent can be found irrespective of intentions</a:t>
            </a:r>
          </a:p>
          <a:p>
            <a:pPr marL="0" indent="0">
              <a:buNone/>
            </a:pPr>
            <a:endParaRPr lang="en-US" dirty="0"/>
          </a:p>
          <a:p>
            <a:pPr marL="514350" indent="-514350">
              <a:buAutoNum type="arabicParenBoth"/>
            </a:pPr>
            <a:endParaRPr lang="en-US" dirty="0"/>
          </a:p>
          <a:p>
            <a:endParaRPr lang="en-US" dirty="0"/>
          </a:p>
        </p:txBody>
      </p:sp>
      <p:sp>
        <p:nvSpPr>
          <p:cNvPr id="4" name="Slide Number Placeholder 3">
            <a:extLst>
              <a:ext uri="{FF2B5EF4-FFF2-40B4-BE49-F238E27FC236}">
                <a16:creationId xmlns:a16="http://schemas.microsoft.com/office/drawing/2014/main" id="{3F40A125-3043-85F9-72AA-B654DDEAA4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2734219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EA9E5-1A40-7D13-A20C-340466C2F63A}"/>
            </a:ext>
          </a:extLst>
        </p:cNvPr>
        <p:cNvGrpSpPr/>
        <p:nvPr/>
      </p:nvGrpSpPr>
      <p:grpSpPr>
        <a:xfrm>
          <a:off x="0" y="0"/>
          <a:ext cx="0" cy="0"/>
          <a:chOff x="0" y="0"/>
          <a:chExt cx="0" cy="0"/>
        </a:xfrm>
      </p:grpSpPr>
      <p:pic>
        <p:nvPicPr>
          <p:cNvPr id="5" name="Picture 4" descr="A green and white background with trees&#10;&#10;AI-generated content may be incorrect.">
            <a:extLst>
              <a:ext uri="{FF2B5EF4-FFF2-40B4-BE49-F238E27FC236}">
                <a16:creationId xmlns:a16="http://schemas.microsoft.com/office/drawing/2014/main" id="{BC3A7763-9A35-6FEE-0A26-B731136BAEE3}"/>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398105BF-4B74-02A9-A4B4-5A9BA2E880AC}"/>
              </a:ext>
            </a:extLst>
          </p:cNvPr>
          <p:cNvSpPr txBox="1"/>
          <p:nvPr/>
        </p:nvSpPr>
        <p:spPr>
          <a:xfrm>
            <a:off x="785192" y="1663793"/>
            <a:ext cx="778918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Jardine v Oasis</a:t>
            </a:r>
            <a:endParaRPr kumimoji="0" lang="en-E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8DE3D610-CAB2-1BF7-D44A-018EE4A22CE9}"/>
              </a:ext>
            </a:extLst>
          </p:cNvPr>
          <p:cNvSpPr txBox="1"/>
          <p:nvPr/>
        </p:nvSpPr>
        <p:spPr>
          <a:xfrm>
            <a:off x="785192" y="5178527"/>
            <a:ext cx="744440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Jardine Strategic Holdings Ltd v Oasis Investments II Master Fund Ltd’ (Bermuda) JCPC/2024/0077</a:t>
            </a:r>
            <a:endParaRPr kumimoji="0" lang="en-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D95F0F2A-D226-F5BC-B81F-25516FC05D1E}"/>
              </a:ext>
            </a:extLst>
          </p:cNvPr>
          <p:cNvSpPr txBox="1"/>
          <p:nvPr/>
        </p:nvSpPr>
        <p:spPr>
          <a:xfrm>
            <a:off x="1928549" y="2826337"/>
            <a:ext cx="4870179" cy="646331"/>
          </a:xfrm>
          <a:prstGeom prst="rect">
            <a:avLst/>
          </a:prstGeom>
          <a:noFill/>
        </p:spPr>
        <p:txBody>
          <a:bodyPr wrap="none" rtlCol="0">
            <a:spAutoFit/>
          </a:bodyPr>
          <a:lstStyle/>
          <a:p>
            <a:r>
              <a:rPr lang="en-GB" sz="3600" i="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Shareholder Rule K.O.? </a:t>
            </a:r>
            <a:endParaRPr lang="en-US" sz="3600" i="1" dirty="0">
              <a:solidFill>
                <a:schemeClr val="bg1"/>
              </a:solidFill>
            </a:endParaRPr>
          </a:p>
        </p:txBody>
      </p:sp>
    </p:spTree>
    <p:extLst>
      <p:ext uri="{BB962C8B-B14F-4D97-AF65-F5344CB8AC3E}">
        <p14:creationId xmlns:p14="http://schemas.microsoft.com/office/powerpoint/2010/main" val="3493008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3D58D-954D-236B-A249-2468F87B4E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7FE191-CD1F-C9C4-EBFA-95AE8CE9FB9F}"/>
              </a:ext>
            </a:extLst>
          </p:cNvPr>
          <p:cNvSpPr>
            <a:spLocks noGrp="1"/>
          </p:cNvSpPr>
          <p:nvPr>
            <p:ph type="title"/>
          </p:nvPr>
        </p:nvSpPr>
        <p:spPr/>
        <p:txBody>
          <a:bodyPr>
            <a:normAutofit/>
          </a:bodyPr>
          <a:lstStyle/>
          <a:p>
            <a:r>
              <a:rPr lang="en-GB" dirty="0"/>
              <a:t>The ‘shareholder rule’</a:t>
            </a:r>
          </a:p>
        </p:txBody>
      </p:sp>
      <p:sp>
        <p:nvSpPr>
          <p:cNvPr id="3" name="Content Placeholder 2">
            <a:extLst>
              <a:ext uri="{FF2B5EF4-FFF2-40B4-BE49-F238E27FC236}">
                <a16:creationId xmlns:a16="http://schemas.microsoft.com/office/drawing/2014/main" id="{3B06D681-328F-D989-A835-5500C590A5D4}"/>
              </a:ext>
            </a:extLst>
          </p:cNvPr>
          <p:cNvSpPr>
            <a:spLocks noGrp="1"/>
          </p:cNvSpPr>
          <p:nvPr>
            <p:ph idx="1"/>
          </p:nvPr>
        </p:nvSpPr>
        <p:spPr/>
        <p:txBody>
          <a:bodyPr/>
          <a:lstStyle/>
          <a:p>
            <a:endParaRPr lang="en-US" dirty="0"/>
          </a:p>
          <a:p>
            <a:r>
              <a:rPr lang="en-GB" u="sng" dirty="0"/>
              <a:t>The rule</a:t>
            </a:r>
            <a:r>
              <a:rPr lang="en-GB" dirty="0"/>
              <a:t>: A company cannot invoke privilege to resist disclosure in litigation by its own shareholder against it…</a:t>
            </a:r>
          </a:p>
          <a:p>
            <a:r>
              <a:rPr lang="en-GB" u="sng" dirty="0"/>
              <a:t>And the exception:</a:t>
            </a:r>
            <a:r>
              <a:rPr lang="en-GB" i="1" dirty="0"/>
              <a:t> …</a:t>
            </a:r>
            <a:r>
              <a:rPr lang="en-GB" dirty="0"/>
              <a:t>except where the interests of the shareholder and company are adverse</a:t>
            </a:r>
          </a:p>
          <a:p>
            <a:r>
              <a:rPr lang="en-GB" dirty="0"/>
              <a:t>(see e.g. Hollington 10</a:t>
            </a:r>
            <a:r>
              <a:rPr lang="en-GB" baseline="30000" dirty="0"/>
              <a:t>th</a:t>
            </a:r>
            <a:r>
              <a:rPr lang="en-GB" dirty="0"/>
              <a:t> </a:t>
            </a:r>
            <a:r>
              <a:rPr lang="en-GB" dirty="0" err="1"/>
              <a:t>Edn</a:t>
            </a:r>
            <a:r>
              <a:rPr lang="en-GB" dirty="0"/>
              <a:t> 9-14)</a:t>
            </a:r>
          </a:p>
        </p:txBody>
      </p:sp>
      <p:sp>
        <p:nvSpPr>
          <p:cNvPr id="4" name="Slide Number Placeholder 3">
            <a:extLst>
              <a:ext uri="{FF2B5EF4-FFF2-40B4-BE49-F238E27FC236}">
                <a16:creationId xmlns:a16="http://schemas.microsoft.com/office/drawing/2014/main" id="{A297EC89-48F2-5AF1-DEBF-C0EE903E77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4075828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3D58D-954D-236B-A249-2468F87B4E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7FE191-CD1F-C9C4-EBFA-95AE8CE9FB9F}"/>
              </a:ext>
            </a:extLst>
          </p:cNvPr>
          <p:cNvSpPr>
            <a:spLocks noGrp="1"/>
          </p:cNvSpPr>
          <p:nvPr>
            <p:ph type="title"/>
          </p:nvPr>
        </p:nvSpPr>
        <p:spPr/>
        <p:txBody>
          <a:bodyPr>
            <a:normAutofit/>
          </a:bodyPr>
          <a:lstStyle/>
          <a:p>
            <a:r>
              <a:rPr lang="en-GB" dirty="0"/>
              <a:t>The landscape (1): a venerable rule</a:t>
            </a:r>
          </a:p>
        </p:txBody>
      </p:sp>
      <p:sp>
        <p:nvSpPr>
          <p:cNvPr id="3" name="Content Placeholder 2">
            <a:extLst>
              <a:ext uri="{FF2B5EF4-FFF2-40B4-BE49-F238E27FC236}">
                <a16:creationId xmlns:a16="http://schemas.microsoft.com/office/drawing/2014/main" id="{3B06D681-328F-D989-A835-5500C590A5D4}"/>
              </a:ext>
            </a:extLst>
          </p:cNvPr>
          <p:cNvSpPr>
            <a:spLocks noGrp="1"/>
          </p:cNvSpPr>
          <p:nvPr>
            <p:ph idx="1"/>
          </p:nvPr>
        </p:nvSpPr>
        <p:spPr/>
        <p:txBody>
          <a:bodyPr>
            <a:normAutofit fontScale="92500" lnSpcReduction="10000"/>
          </a:bodyPr>
          <a:lstStyle/>
          <a:p>
            <a:r>
              <a:rPr lang="en-GB" dirty="0"/>
              <a:t>The ‘shareholder rule’ is an instance of a more general rule limiting claims to privilege in certain relationships between persons – e.g. trustee / beneficiary</a:t>
            </a:r>
          </a:p>
          <a:p>
            <a:r>
              <a:rPr lang="en-GB" dirty="0"/>
              <a:t>The rule, as concerns companies, has been applied since, at least, </a:t>
            </a:r>
            <a:r>
              <a:rPr lang="en-GB" u="sng" dirty="0"/>
              <a:t>Woodhouse &amp; Co (Ltd) v Woodhouse</a:t>
            </a:r>
            <a:r>
              <a:rPr lang="en-GB" dirty="0"/>
              <a:t> (1914) 30 TLR 559, CA and in numerous cases since then, including e.g. </a:t>
            </a:r>
            <a:r>
              <a:rPr lang="en-GB" u="sng" dirty="0"/>
              <a:t>Re </a:t>
            </a:r>
            <a:r>
              <a:rPr lang="en-GB" u="sng" dirty="0" err="1"/>
              <a:t>Hydrosan</a:t>
            </a:r>
            <a:r>
              <a:rPr lang="en-GB" u="sng" dirty="0"/>
              <a:t> Ltd</a:t>
            </a:r>
            <a:r>
              <a:rPr lang="en-GB" dirty="0"/>
              <a:t> [1991] BCC 19 (Harman J) and </a:t>
            </a:r>
            <a:r>
              <a:rPr lang="en-GB" u="sng" dirty="0"/>
              <a:t>Sharp v Blank</a:t>
            </a:r>
            <a:r>
              <a:rPr lang="en-GB" dirty="0"/>
              <a:t> [2015] EHWC 2681 (Ch)</a:t>
            </a:r>
          </a:p>
          <a:p>
            <a:endParaRPr lang="en-GB" dirty="0"/>
          </a:p>
        </p:txBody>
      </p:sp>
      <p:sp>
        <p:nvSpPr>
          <p:cNvPr id="4" name="Slide Number Placeholder 3">
            <a:extLst>
              <a:ext uri="{FF2B5EF4-FFF2-40B4-BE49-F238E27FC236}">
                <a16:creationId xmlns:a16="http://schemas.microsoft.com/office/drawing/2014/main" id="{F696FFF4-2E10-A178-3506-BD1818E222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2120463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3D58D-954D-236B-A249-2468F87B4E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7FE191-CD1F-C9C4-EBFA-95AE8CE9FB9F}"/>
              </a:ext>
            </a:extLst>
          </p:cNvPr>
          <p:cNvSpPr>
            <a:spLocks noGrp="1"/>
          </p:cNvSpPr>
          <p:nvPr>
            <p:ph type="title"/>
          </p:nvPr>
        </p:nvSpPr>
        <p:spPr/>
        <p:txBody>
          <a:bodyPr>
            <a:normAutofit/>
          </a:bodyPr>
          <a:lstStyle/>
          <a:p>
            <a:r>
              <a:rPr lang="en-GB" sz="3200" dirty="0"/>
              <a:t>The landscape (2): a rule of some sophistication</a:t>
            </a:r>
          </a:p>
        </p:txBody>
      </p:sp>
      <p:sp>
        <p:nvSpPr>
          <p:cNvPr id="3" name="Content Placeholder 2">
            <a:extLst>
              <a:ext uri="{FF2B5EF4-FFF2-40B4-BE49-F238E27FC236}">
                <a16:creationId xmlns:a16="http://schemas.microsoft.com/office/drawing/2014/main" id="{3B06D681-328F-D989-A835-5500C590A5D4}"/>
              </a:ext>
            </a:extLst>
          </p:cNvPr>
          <p:cNvSpPr>
            <a:spLocks noGrp="1"/>
          </p:cNvSpPr>
          <p:nvPr>
            <p:ph idx="1"/>
          </p:nvPr>
        </p:nvSpPr>
        <p:spPr/>
        <p:txBody>
          <a:bodyPr>
            <a:normAutofit fontScale="85000" lnSpcReduction="10000"/>
          </a:bodyPr>
          <a:lstStyle/>
          <a:p>
            <a:r>
              <a:rPr lang="en-US" dirty="0"/>
              <a:t>Numerous cases had addressed the scope of the rule: particularly, the exception to the rule</a:t>
            </a:r>
          </a:p>
          <a:p>
            <a:r>
              <a:rPr lang="en-US" dirty="0"/>
              <a:t>Typically, the exception was </a:t>
            </a:r>
            <a:r>
              <a:rPr lang="en-US" u="sng" dirty="0"/>
              <a:t>not</a:t>
            </a:r>
            <a:r>
              <a:rPr lang="en-US" dirty="0"/>
              <a:t> engaged in litigation between shareholders, where the company was the subject of the litigation</a:t>
            </a:r>
          </a:p>
          <a:p>
            <a:r>
              <a:rPr lang="en-US" dirty="0"/>
              <a:t>Thus, privilege could not usually be invoked by the company in the usual shareholder remedy litigation: unfair prejudice petitions, just-and-equitable winding-up and derivative claims: see e.g. </a:t>
            </a:r>
            <a:r>
              <a:rPr lang="en-US" u="sng" dirty="0"/>
              <a:t>Saxon Woods Investments Ltd v Costa &amp; Ors</a:t>
            </a:r>
            <a:r>
              <a:rPr lang="en-US" dirty="0"/>
              <a:t> [2023] EWHC 2154 (Ch) (referring to the shareholder rule as ‘</a:t>
            </a:r>
            <a:r>
              <a:rPr lang="en-US" i="1" dirty="0"/>
              <a:t>the well-established rule</a:t>
            </a:r>
            <a:r>
              <a:rPr lang="en-US" dirty="0"/>
              <a:t>’).</a:t>
            </a:r>
          </a:p>
        </p:txBody>
      </p:sp>
      <p:sp>
        <p:nvSpPr>
          <p:cNvPr id="4" name="Slide Number Placeholder 3">
            <a:extLst>
              <a:ext uri="{FF2B5EF4-FFF2-40B4-BE49-F238E27FC236}">
                <a16:creationId xmlns:a16="http://schemas.microsoft.com/office/drawing/2014/main" id="{80AF0AEB-8B3B-453D-BD7E-5BCE981647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900393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7D26C-C178-64E2-E047-8CB75F44F9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603D79-89FC-6F7C-5692-6D0CA5213E93}"/>
              </a:ext>
            </a:extLst>
          </p:cNvPr>
          <p:cNvSpPr>
            <a:spLocks noGrp="1"/>
          </p:cNvSpPr>
          <p:nvPr>
            <p:ph type="title"/>
          </p:nvPr>
        </p:nvSpPr>
        <p:spPr/>
        <p:txBody>
          <a:bodyPr>
            <a:normAutofit/>
          </a:bodyPr>
          <a:lstStyle/>
          <a:p>
            <a:r>
              <a:rPr lang="en-GB" sz="3200" dirty="0"/>
              <a:t>The landscape (3): a limited rule</a:t>
            </a:r>
          </a:p>
        </p:txBody>
      </p:sp>
      <p:sp>
        <p:nvSpPr>
          <p:cNvPr id="3" name="Content Placeholder 2">
            <a:extLst>
              <a:ext uri="{FF2B5EF4-FFF2-40B4-BE49-F238E27FC236}">
                <a16:creationId xmlns:a16="http://schemas.microsoft.com/office/drawing/2014/main" id="{900112ED-D1BE-45EE-8545-7CDCCEBF8FB5}"/>
              </a:ext>
            </a:extLst>
          </p:cNvPr>
          <p:cNvSpPr>
            <a:spLocks noGrp="1"/>
          </p:cNvSpPr>
          <p:nvPr>
            <p:ph idx="1"/>
          </p:nvPr>
        </p:nvSpPr>
        <p:spPr/>
        <p:txBody>
          <a:bodyPr>
            <a:normAutofit fontScale="85000" lnSpcReduction="20000"/>
          </a:bodyPr>
          <a:lstStyle/>
          <a:p>
            <a:r>
              <a:rPr lang="en-US" dirty="0"/>
              <a:t>The limits of the rule should be kept in mind.</a:t>
            </a:r>
          </a:p>
          <a:p>
            <a:r>
              <a:rPr lang="en-US" u="sng" dirty="0"/>
              <a:t>First</a:t>
            </a:r>
            <a:r>
              <a:rPr lang="en-US" dirty="0"/>
              <a:t>, the rule does not create any free-standing right for shareholders to access documents. It does no more than prevent privilege being asserted by the company in litigation. Accordingly, the rule can sit comfortably alongside the typically limited rights which a shareholder has to documents (see e.g. Model Article 50).</a:t>
            </a:r>
          </a:p>
          <a:p>
            <a:r>
              <a:rPr lang="en-US" u="sng" dirty="0"/>
              <a:t>Second</a:t>
            </a:r>
            <a:r>
              <a:rPr lang="en-US" dirty="0"/>
              <a:t>, the rule does not preclude a director from taking their own advice as to e.g. performance of their duties (privilege in such advice would belong to the director and should be unaffected by the shareholder rule).</a:t>
            </a:r>
            <a:endParaRPr lang="en-US" u="sng" dirty="0"/>
          </a:p>
        </p:txBody>
      </p:sp>
      <p:sp>
        <p:nvSpPr>
          <p:cNvPr id="4" name="Slide Number Placeholder 3">
            <a:extLst>
              <a:ext uri="{FF2B5EF4-FFF2-40B4-BE49-F238E27FC236}">
                <a16:creationId xmlns:a16="http://schemas.microsoft.com/office/drawing/2014/main" id="{770D22CA-9DDF-5CA1-0B92-DF8A1E88D7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1303717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3D58D-954D-236B-A249-2468F87B4E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7FE191-CD1F-C9C4-EBFA-95AE8CE9FB9F}"/>
              </a:ext>
            </a:extLst>
          </p:cNvPr>
          <p:cNvSpPr>
            <a:spLocks noGrp="1"/>
          </p:cNvSpPr>
          <p:nvPr>
            <p:ph type="title"/>
          </p:nvPr>
        </p:nvSpPr>
        <p:spPr/>
        <p:txBody>
          <a:bodyPr>
            <a:normAutofit/>
          </a:bodyPr>
          <a:lstStyle/>
          <a:p>
            <a:r>
              <a:rPr lang="en-GB" dirty="0"/>
              <a:t>The landscape (4): …some rumblings</a:t>
            </a:r>
          </a:p>
        </p:txBody>
      </p:sp>
      <p:sp>
        <p:nvSpPr>
          <p:cNvPr id="3" name="Content Placeholder 2">
            <a:extLst>
              <a:ext uri="{FF2B5EF4-FFF2-40B4-BE49-F238E27FC236}">
                <a16:creationId xmlns:a16="http://schemas.microsoft.com/office/drawing/2014/main" id="{3B06D681-328F-D989-A835-5500C590A5D4}"/>
              </a:ext>
            </a:extLst>
          </p:cNvPr>
          <p:cNvSpPr>
            <a:spLocks noGrp="1"/>
          </p:cNvSpPr>
          <p:nvPr>
            <p:ph idx="1"/>
          </p:nvPr>
        </p:nvSpPr>
        <p:spPr>
          <a:xfrm>
            <a:off x="785190" y="1600205"/>
            <a:ext cx="10797210" cy="3521072"/>
          </a:xfrm>
        </p:spPr>
        <p:txBody>
          <a:bodyPr>
            <a:normAutofit fontScale="40000" lnSpcReduction="20000"/>
          </a:bodyPr>
          <a:lstStyle/>
          <a:p>
            <a:pPr marL="0" indent="0">
              <a:buNone/>
            </a:pPr>
            <a:endParaRPr lang="en-US" sz="4400" dirty="0"/>
          </a:p>
          <a:p>
            <a:pPr marL="0" indent="0">
              <a:buNone/>
            </a:pPr>
            <a:r>
              <a:rPr lang="en-US" sz="4400" b="1" dirty="0">
                <a:solidFill>
                  <a:srgbClr val="FF0000"/>
                </a:solidFill>
              </a:rPr>
              <a:t>14/2/23</a:t>
            </a:r>
            <a:r>
              <a:rPr lang="en-US" sz="4400" dirty="0"/>
              <a:t>: </a:t>
            </a:r>
            <a:r>
              <a:rPr lang="en-US" sz="4400" u="sng" dirty="0"/>
              <a:t>Oasis Investment II Master Fund Ltd v Jardine Strategic Holdings Ltd</a:t>
            </a:r>
            <a:r>
              <a:rPr lang="en-US" sz="4400" dirty="0"/>
              <a:t> [2023] SC (</a:t>
            </a:r>
            <a:r>
              <a:rPr lang="en-US" sz="4400" dirty="0" err="1"/>
              <a:t>Bda</a:t>
            </a:r>
            <a:r>
              <a:rPr lang="en-US" sz="4400" dirty="0"/>
              <a:t>) 8 Civ (appraisal proceedings in respect of listed company)</a:t>
            </a:r>
          </a:p>
          <a:p>
            <a:pPr marL="0" indent="0">
              <a:buNone/>
            </a:pPr>
            <a:r>
              <a:rPr lang="en-US" sz="4400" b="1" dirty="0">
                <a:solidFill>
                  <a:srgbClr val="FF0000"/>
                </a:solidFill>
              </a:rPr>
              <a:t>22/3/23</a:t>
            </a:r>
            <a:r>
              <a:rPr lang="en-US" sz="4400" dirty="0"/>
              <a:t>: </a:t>
            </a:r>
            <a:r>
              <a:rPr lang="en-US" sz="4400" u="sng" dirty="0"/>
              <a:t>In the matter of 58.com Inc. </a:t>
            </a:r>
            <a:r>
              <a:rPr lang="en-US" sz="4400" dirty="0"/>
              <a:t>[2023] </a:t>
            </a:r>
            <a:r>
              <a:rPr lang="en-US" sz="4400" dirty="0" err="1"/>
              <a:t>CIFsd</a:t>
            </a:r>
            <a:r>
              <a:rPr lang="en-US" sz="4400" dirty="0"/>
              <a:t> 19 (appraisal proceedings in respect of a listed company)</a:t>
            </a:r>
          </a:p>
          <a:p>
            <a:pPr marL="0" indent="0">
              <a:buNone/>
            </a:pPr>
            <a:r>
              <a:rPr lang="en-US" sz="4400" b="1" dirty="0">
                <a:solidFill>
                  <a:srgbClr val="FF0000"/>
                </a:solidFill>
              </a:rPr>
              <a:t>8/11/23</a:t>
            </a:r>
            <a:r>
              <a:rPr lang="en-US" sz="4400" dirty="0"/>
              <a:t>: </a:t>
            </a:r>
            <a:r>
              <a:rPr lang="en-US" sz="4400" u="sng" dirty="0"/>
              <a:t>Various Claimants v G4S PLC</a:t>
            </a:r>
            <a:r>
              <a:rPr lang="en-US" sz="4400" dirty="0"/>
              <a:t> [2023] EWHC 2863 (Ch) 2863 (‘</a:t>
            </a:r>
            <a:r>
              <a:rPr lang="en-US" sz="4400" i="1" dirty="0"/>
              <a:t>apparent doctrine of no privilege between shareholder and company</a:t>
            </a:r>
            <a:r>
              <a:rPr lang="en-US" sz="4400" dirty="0"/>
              <a:t>’). Claim under s. 90A, sch. 10A FSMA 2000 as respects a listed company. Michael Green J accepted that he was bound by particularly </a:t>
            </a:r>
            <a:r>
              <a:rPr lang="en-US" sz="4400" u="sng" dirty="0"/>
              <a:t>Woodhouse and Co (Limited) v Woodhouse</a:t>
            </a:r>
            <a:r>
              <a:rPr lang="en-US" sz="4400" dirty="0"/>
              <a:t> [1914] 30 TLR 559 to accept that the rule exists, disposing of the issue by holding that he should not extend the rule beyond registered shareholders to beneficial owners and in the few instances where that was not dispositive, declining to order disclosure as a matter of case management. </a:t>
            </a:r>
          </a:p>
          <a:p>
            <a:pPr marL="0" indent="0">
              <a:buNone/>
            </a:pPr>
            <a:r>
              <a:rPr lang="en-US" sz="4400" b="1" dirty="0">
                <a:solidFill>
                  <a:srgbClr val="FF0000"/>
                </a:solidFill>
              </a:rPr>
              <a:t>5/3/24</a:t>
            </a:r>
            <a:r>
              <a:rPr lang="en-US" sz="4400" dirty="0"/>
              <a:t>: </a:t>
            </a:r>
            <a:r>
              <a:rPr lang="en-US" sz="4400" u="sng" dirty="0"/>
              <a:t>Oasis Investment II Master Fund Ltd v Jardine Strategic Holdings Ltd</a:t>
            </a:r>
            <a:r>
              <a:rPr lang="en-US" sz="4400" dirty="0"/>
              <a:t> [2024] CA (</a:t>
            </a:r>
            <a:r>
              <a:rPr lang="en-US" sz="4400" dirty="0" err="1"/>
              <a:t>Bda</a:t>
            </a:r>
            <a:r>
              <a:rPr lang="en-US" sz="4400" dirty="0"/>
              <a:t>) 7 Civ</a:t>
            </a:r>
          </a:p>
          <a:p>
            <a:pPr marL="0" indent="0">
              <a:buNone/>
            </a:pPr>
            <a:endParaRPr lang="en-US" sz="4400" dirty="0"/>
          </a:p>
        </p:txBody>
      </p:sp>
      <p:sp>
        <p:nvSpPr>
          <p:cNvPr id="4" name="Slide Number Placeholder 3">
            <a:extLst>
              <a:ext uri="{FF2B5EF4-FFF2-40B4-BE49-F238E27FC236}">
                <a16:creationId xmlns:a16="http://schemas.microsoft.com/office/drawing/2014/main" id="{ABA9A5F2-F856-D37D-07C2-D501C81A6B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4034456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3D58D-954D-236B-A249-2468F87B4E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7FE191-CD1F-C9C4-EBFA-95AE8CE9FB9F}"/>
              </a:ext>
            </a:extLst>
          </p:cNvPr>
          <p:cNvSpPr>
            <a:spLocks noGrp="1"/>
          </p:cNvSpPr>
          <p:nvPr>
            <p:ph type="title"/>
          </p:nvPr>
        </p:nvSpPr>
        <p:spPr/>
        <p:txBody>
          <a:bodyPr>
            <a:normAutofit fontScale="90000"/>
          </a:bodyPr>
          <a:lstStyle/>
          <a:p>
            <a:r>
              <a:rPr lang="en-GB" dirty="0"/>
              <a:t>The landscape (5): …an eruption (Aabar)</a:t>
            </a:r>
          </a:p>
        </p:txBody>
      </p:sp>
      <p:sp>
        <p:nvSpPr>
          <p:cNvPr id="3" name="Content Placeholder 2">
            <a:extLst>
              <a:ext uri="{FF2B5EF4-FFF2-40B4-BE49-F238E27FC236}">
                <a16:creationId xmlns:a16="http://schemas.microsoft.com/office/drawing/2014/main" id="{3B06D681-328F-D989-A835-5500C590A5D4}"/>
              </a:ext>
            </a:extLst>
          </p:cNvPr>
          <p:cNvSpPr>
            <a:spLocks noGrp="1"/>
          </p:cNvSpPr>
          <p:nvPr>
            <p:ph idx="1"/>
          </p:nvPr>
        </p:nvSpPr>
        <p:spPr/>
        <p:txBody>
          <a:bodyPr>
            <a:normAutofit lnSpcReduction="10000"/>
          </a:bodyPr>
          <a:lstStyle/>
          <a:p>
            <a:r>
              <a:rPr lang="en-US" u="sng" dirty="0"/>
              <a:t>Aabar Holdings SARL v Glencore plc</a:t>
            </a:r>
            <a:r>
              <a:rPr lang="en-US" dirty="0"/>
              <a:t> [2024] EWHC 3046 (Comm) (claims under s. 90 / s. 90A FSMA 2000)</a:t>
            </a:r>
          </a:p>
          <a:p>
            <a:r>
              <a:rPr lang="en-US" dirty="0"/>
              <a:t>Picking J holds ‘the Shareholder Rule is unjustifiable and should no longer be applied’ [117], answering the question ‘Does the Shareholder Rule exist in English law?’ in the negative [11, 117].</a:t>
            </a:r>
          </a:p>
          <a:p>
            <a:r>
              <a:rPr lang="en-US" dirty="0"/>
              <a:t>SC refused an application for a leapfrog appeal.</a:t>
            </a:r>
          </a:p>
          <a:p>
            <a:endParaRPr lang="en-GB" dirty="0"/>
          </a:p>
        </p:txBody>
      </p:sp>
      <p:sp>
        <p:nvSpPr>
          <p:cNvPr id="4" name="Slide Number Placeholder 3">
            <a:extLst>
              <a:ext uri="{FF2B5EF4-FFF2-40B4-BE49-F238E27FC236}">
                <a16:creationId xmlns:a16="http://schemas.microsoft.com/office/drawing/2014/main" id="{48C7229C-98A2-DDA8-0385-98F72346E6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2166545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3D58D-954D-236B-A249-2468F87B4E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7FE191-CD1F-C9C4-EBFA-95AE8CE9FB9F}"/>
              </a:ext>
            </a:extLst>
          </p:cNvPr>
          <p:cNvSpPr>
            <a:spLocks noGrp="1"/>
          </p:cNvSpPr>
          <p:nvPr>
            <p:ph type="title"/>
          </p:nvPr>
        </p:nvSpPr>
        <p:spPr/>
        <p:txBody>
          <a:bodyPr/>
          <a:lstStyle/>
          <a:p>
            <a:r>
              <a:rPr lang="en-GB" dirty="0"/>
              <a:t>Facts</a:t>
            </a:r>
          </a:p>
        </p:txBody>
      </p:sp>
      <p:sp>
        <p:nvSpPr>
          <p:cNvPr id="3" name="Content Placeholder 2">
            <a:extLst>
              <a:ext uri="{FF2B5EF4-FFF2-40B4-BE49-F238E27FC236}">
                <a16:creationId xmlns:a16="http://schemas.microsoft.com/office/drawing/2014/main" id="{3B06D681-328F-D989-A835-5500C590A5D4}"/>
              </a:ext>
            </a:extLst>
          </p:cNvPr>
          <p:cNvSpPr>
            <a:spLocks noGrp="1"/>
          </p:cNvSpPr>
          <p:nvPr>
            <p:ph idx="1"/>
          </p:nvPr>
        </p:nvSpPr>
        <p:spPr/>
        <p:txBody>
          <a:bodyPr>
            <a:normAutofit fontScale="77500" lnSpcReduction="20000"/>
          </a:bodyPr>
          <a:lstStyle/>
          <a:p>
            <a:pPr>
              <a:buFont typeface="Arial" panose="020B0604020202020204" pitchFamily="34" charset="0"/>
              <a:buChar char="•"/>
            </a:pPr>
            <a:r>
              <a:rPr lang="en-US" dirty="0"/>
              <a:t>‘a prolonged battle for control of </a:t>
            </a:r>
            <a:r>
              <a:rPr lang="en-US" dirty="0" err="1"/>
              <a:t>Shanshui</a:t>
            </a:r>
            <a:r>
              <a:rPr lang="en-US" dirty="0"/>
              <a:t> …. sixth largest cement company in the PRC…’ between ‘competitors in the cement production industry in the PRC…’.</a:t>
            </a:r>
          </a:p>
          <a:p>
            <a:pPr>
              <a:buFont typeface="Arial" panose="020B0604020202020204" pitchFamily="34" charset="0"/>
              <a:buChar char="•"/>
            </a:pPr>
            <a:r>
              <a:rPr lang="en-US" dirty="0"/>
              <a:t>Shareholdings: Tianrui (28.16%); ACC (26.72%); CNBM (16.67%); CSI (25.09%); plus others.</a:t>
            </a:r>
          </a:p>
          <a:p>
            <a:pPr>
              <a:buFont typeface="Arial" panose="020B0604020202020204" pitchFamily="34" charset="0"/>
              <a:buChar char="•"/>
            </a:pPr>
            <a:r>
              <a:rPr lang="en-US" dirty="0"/>
              <a:t>Directors: (1 from ACC, 1 from CNBM, 3 others)</a:t>
            </a:r>
          </a:p>
          <a:p>
            <a:pPr>
              <a:buFont typeface="Arial" panose="020B0604020202020204" pitchFamily="34" charset="0"/>
              <a:buChar char="•"/>
            </a:pPr>
            <a:r>
              <a:rPr lang="en-US" dirty="0"/>
              <a:t>Tianrui alleged that the directors issued convertible bonds to persons connected with ACC and/or CNBM for improper purpose (increasing control), which reduced Tianrui’s proportionate shareholding (below 25%).</a:t>
            </a:r>
          </a:p>
          <a:p>
            <a:pPr>
              <a:buFont typeface="Arial" panose="020B0604020202020204" pitchFamily="34" charset="0"/>
              <a:buChar char="•"/>
            </a:pPr>
            <a:endParaRPr lang="en-US" dirty="0"/>
          </a:p>
          <a:p>
            <a:endParaRPr lang="en-GB" dirty="0"/>
          </a:p>
        </p:txBody>
      </p:sp>
      <p:sp>
        <p:nvSpPr>
          <p:cNvPr id="4" name="Slide Number Placeholder 3">
            <a:extLst>
              <a:ext uri="{FF2B5EF4-FFF2-40B4-BE49-F238E27FC236}">
                <a16:creationId xmlns:a16="http://schemas.microsoft.com/office/drawing/2014/main" id="{2CB8F355-2DA3-A478-1314-49C6AB6DF9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3177999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BF67B-6838-E079-EF37-EEABC3E89D9F}"/>
              </a:ext>
            </a:extLst>
          </p:cNvPr>
          <p:cNvSpPr>
            <a:spLocks noGrp="1"/>
          </p:cNvSpPr>
          <p:nvPr>
            <p:ph type="title"/>
          </p:nvPr>
        </p:nvSpPr>
        <p:spPr/>
        <p:txBody>
          <a:bodyPr/>
          <a:lstStyle/>
          <a:p>
            <a:r>
              <a:rPr lang="en-US" dirty="0"/>
              <a:t>The landscape (6): … the fall-out</a:t>
            </a:r>
          </a:p>
        </p:txBody>
      </p:sp>
      <p:sp>
        <p:nvSpPr>
          <p:cNvPr id="3" name="Content Placeholder 2">
            <a:extLst>
              <a:ext uri="{FF2B5EF4-FFF2-40B4-BE49-F238E27FC236}">
                <a16:creationId xmlns:a16="http://schemas.microsoft.com/office/drawing/2014/main" id="{A5110074-12CD-0701-8E19-CB38AF96D00F}"/>
              </a:ext>
            </a:extLst>
          </p:cNvPr>
          <p:cNvSpPr>
            <a:spLocks noGrp="1"/>
          </p:cNvSpPr>
          <p:nvPr>
            <p:ph idx="1"/>
          </p:nvPr>
        </p:nvSpPr>
        <p:spPr/>
        <p:txBody>
          <a:bodyPr/>
          <a:lstStyle/>
          <a:p>
            <a:r>
              <a:rPr lang="en-US" u="sng" dirty="0"/>
              <a:t>Aabar</a:t>
            </a:r>
            <a:r>
              <a:rPr lang="en-US" dirty="0"/>
              <a:t> applied for permission for a leapfrog appeal to the SC, but that was refused.</a:t>
            </a:r>
          </a:p>
          <a:p>
            <a:r>
              <a:rPr lang="en-US" dirty="0"/>
              <a:t>The general reception seems to be that the shareholder rule is no more.</a:t>
            </a:r>
          </a:p>
        </p:txBody>
      </p:sp>
      <p:sp>
        <p:nvSpPr>
          <p:cNvPr id="4" name="Slide Number Placeholder 3">
            <a:extLst>
              <a:ext uri="{FF2B5EF4-FFF2-40B4-BE49-F238E27FC236}">
                <a16:creationId xmlns:a16="http://schemas.microsoft.com/office/drawing/2014/main" id="{D6AAA978-7CBC-5CBE-4345-4359F8BDAF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42342882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9B9F8-7041-F8F5-432A-9027F0C2B91D}"/>
              </a:ext>
            </a:extLst>
          </p:cNvPr>
          <p:cNvSpPr>
            <a:spLocks noGrp="1"/>
          </p:cNvSpPr>
          <p:nvPr>
            <p:ph type="title"/>
          </p:nvPr>
        </p:nvSpPr>
        <p:spPr/>
        <p:txBody>
          <a:bodyPr/>
          <a:lstStyle/>
          <a:p>
            <a:r>
              <a:rPr lang="en-US" dirty="0"/>
              <a:t>Aabar – was the decision correct? (1)</a:t>
            </a:r>
          </a:p>
        </p:txBody>
      </p:sp>
      <p:sp>
        <p:nvSpPr>
          <p:cNvPr id="3" name="Content Placeholder 2">
            <a:extLst>
              <a:ext uri="{FF2B5EF4-FFF2-40B4-BE49-F238E27FC236}">
                <a16:creationId xmlns:a16="http://schemas.microsoft.com/office/drawing/2014/main" id="{0E7A5E39-B897-C3D9-B910-11555FCFE523}"/>
              </a:ext>
            </a:extLst>
          </p:cNvPr>
          <p:cNvSpPr>
            <a:spLocks noGrp="1"/>
          </p:cNvSpPr>
          <p:nvPr>
            <p:ph idx="1"/>
          </p:nvPr>
        </p:nvSpPr>
        <p:spPr/>
        <p:txBody>
          <a:bodyPr>
            <a:normAutofit fontScale="92500" lnSpcReduction="10000"/>
          </a:bodyPr>
          <a:lstStyle/>
          <a:p>
            <a:r>
              <a:rPr lang="en-US" dirty="0"/>
              <a:t>Picken J was bound by precedent?</a:t>
            </a:r>
          </a:p>
          <a:p>
            <a:pPr marL="571500" indent="-571500">
              <a:buAutoNum type="romanLcParenBoth"/>
            </a:pPr>
            <a:r>
              <a:rPr lang="en-GB" u="sng" dirty="0"/>
              <a:t>Woodhouse &amp; Co Ltd v Woodhouse</a:t>
            </a:r>
            <a:r>
              <a:rPr lang="en-GB" dirty="0"/>
              <a:t> </a:t>
            </a:r>
            <a:r>
              <a:rPr lang="en-GB" i="1" dirty="0"/>
              <a:t>(1914) 30 T.L.R. 559, </a:t>
            </a:r>
            <a:r>
              <a:rPr lang="en-GB" dirty="0"/>
              <a:t>CA applied the shareholder rule and its exception. Did the CA really do so in ignorance of </a:t>
            </a:r>
            <a:r>
              <a:rPr lang="en-GB" u="sng" dirty="0"/>
              <a:t>Salomon v Salomon &amp; Co Ltd</a:t>
            </a:r>
            <a:r>
              <a:rPr lang="en-GB" dirty="0"/>
              <a:t> [1897] A.C. 22, [1896] 11 WLUK 76?</a:t>
            </a:r>
          </a:p>
          <a:p>
            <a:pPr marL="571500" indent="-571500">
              <a:buAutoNum type="romanLcParenBoth"/>
            </a:pPr>
            <a:r>
              <a:rPr lang="en-US" u="sng" dirty="0"/>
              <a:t>Dawson-Damer</a:t>
            </a:r>
            <a:r>
              <a:rPr lang="en-US" dirty="0"/>
              <a:t> [2020] Ch 746, CA: the joint privilege which precluded trustees from asserting privilege against beneficiaries was not dependent on a proprietary analysis?</a:t>
            </a:r>
            <a:endParaRPr lang="en-US" u="sng" dirty="0"/>
          </a:p>
        </p:txBody>
      </p:sp>
      <p:sp>
        <p:nvSpPr>
          <p:cNvPr id="4" name="Slide Number Placeholder 3">
            <a:extLst>
              <a:ext uri="{FF2B5EF4-FFF2-40B4-BE49-F238E27FC236}">
                <a16:creationId xmlns:a16="http://schemas.microsoft.com/office/drawing/2014/main" id="{5520646B-E695-D0D7-D0AD-CF6C02CBC0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41949715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FF390-5532-E73C-A916-F2B8A10B18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A07686-8D26-E534-AB42-4C8F5182D423}"/>
              </a:ext>
            </a:extLst>
          </p:cNvPr>
          <p:cNvSpPr>
            <a:spLocks noGrp="1"/>
          </p:cNvSpPr>
          <p:nvPr>
            <p:ph type="title"/>
          </p:nvPr>
        </p:nvSpPr>
        <p:spPr/>
        <p:txBody>
          <a:bodyPr/>
          <a:lstStyle/>
          <a:p>
            <a:r>
              <a:rPr lang="en-US" dirty="0"/>
              <a:t>Aabar – was the decision correct? (2)</a:t>
            </a:r>
          </a:p>
        </p:txBody>
      </p:sp>
      <p:sp>
        <p:nvSpPr>
          <p:cNvPr id="3" name="Content Placeholder 2">
            <a:extLst>
              <a:ext uri="{FF2B5EF4-FFF2-40B4-BE49-F238E27FC236}">
                <a16:creationId xmlns:a16="http://schemas.microsoft.com/office/drawing/2014/main" id="{5F3321D6-1BAB-9158-626E-24D47D5255E5}"/>
              </a:ext>
            </a:extLst>
          </p:cNvPr>
          <p:cNvSpPr>
            <a:spLocks noGrp="1"/>
          </p:cNvSpPr>
          <p:nvPr>
            <p:ph idx="1"/>
          </p:nvPr>
        </p:nvSpPr>
        <p:spPr/>
        <p:txBody>
          <a:bodyPr>
            <a:normAutofit fontScale="55000" lnSpcReduction="20000"/>
          </a:bodyPr>
          <a:lstStyle/>
          <a:p>
            <a:r>
              <a:rPr lang="en-US" dirty="0"/>
              <a:t>Is there a rational basis for the Shareholder Rule?</a:t>
            </a:r>
          </a:p>
          <a:p>
            <a:r>
              <a:rPr lang="en-US" sz="3200" dirty="0"/>
              <a:t>What </a:t>
            </a:r>
            <a:r>
              <a:rPr lang="en-US" sz="3200" u="sng" dirty="0"/>
              <a:t>is </a:t>
            </a:r>
            <a:r>
              <a:rPr lang="en-US" sz="3200" dirty="0"/>
              <a:t>the relationship between company and shareholder? What is it </a:t>
            </a:r>
            <a:r>
              <a:rPr lang="en-US" sz="3200" u="sng" dirty="0"/>
              <a:t>like</a:t>
            </a:r>
            <a:r>
              <a:rPr lang="en-US" sz="3200" dirty="0"/>
              <a:t>?</a:t>
            </a:r>
            <a:endParaRPr lang="en-US" dirty="0"/>
          </a:p>
          <a:p>
            <a:pPr lvl="1"/>
            <a:r>
              <a:rPr lang="en-US" dirty="0"/>
              <a:t>Shareholders do not have a proprietary interest in the company’s property, but they ‘own’ the company: ‘a quasi-proprietary interest in the company’s assets’?</a:t>
            </a:r>
          </a:p>
          <a:p>
            <a:pPr lvl="1"/>
            <a:r>
              <a:rPr lang="en-US" dirty="0"/>
              <a:t>Shareholders, in a solvent company, have the economic interest in the company’s assets.</a:t>
            </a:r>
          </a:p>
          <a:p>
            <a:pPr lvl="1"/>
            <a:r>
              <a:rPr lang="en-US" dirty="0"/>
              <a:t>Directors, are not trustees and do not normally owe fiduciary duties to the shareholders rather than the company, but they are </a:t>
            </a:r>
            <a:r>
              <a:rPr lang="en-US" u="sng" dirty="0"/>
              <a:t>like</a:t>
            </a:r>
            <a:r>
              <a:rPr lang="en-US" dirty="0"/>
              <a:t> trustees</a:t>
            </a:r>
          </a:p>
          <a:p>
            <a:pPr lvl="1"/>
            <a:r>
              <a:rPr lang="en-US" dirty="0"/>
              <a:t>Directors are bound to act to promote the success of the company ‘for the benefit of its members as a whole’: i.e. the s. 172 duty presumes that directors will exercise their powers in the interests of the general body of shareholders.</a:t>
            </a:r>
          </a:p>
          <a:p>
            <a:pPr lvl="1"/>
            <a:r>
              <a:rPr lang="en-US" dirty="0"/>
              <a:t>The general body of shareholders / the board of directors are two complementary organs of the company’s constitution. The shareholders can sweep the board. They collectively can sell the company, with all its assets.</a:t>
            </a:r>
          </a:p>
          <a:p>
            <a:pPr lvl="1"/>
            <a:r>
              <a:rPr lang="en-US" dirty="0"/>
              <a:t>The shareholders can change the articles. Could they expressly provide for no privilege against them?</a:t>
            </a:r>
          </a:p>
          <a:p>
            <a:pPr lvl="1"/>
            <a:endParaRPr lang="en-US" dirty="0"/>
          </a:p>
        </p:txBody>
      </p:sp>
      <p:sp>
        <p:nvSpPr>
          <p:cNvPr id="4" name="Slide Number Placeholder 3">
            <a:extLst>
              <a:ext uri="{FF2B5EF4-FFF2-40B4-BE49-F238E27FC236}">
                <a16:creationId xmlns:a16="http://schemas.microsoft.com/office/drawing/2014/main" id="{FF7294C8-76AD-32C0-ACAE-C2B98705AE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8171481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E2DB8-C8E9-6B88-B2DA-1E42ADD93E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9EEF32-7A6D-4591-3F46-50328568C799}"/>
              </a:ext>
            </a:extLst>
          </p:cNvPr>
          <p:cNvSpPr>
            <a:spLocks noGrp="1"/>
          </p:cNvSpPr>
          <p:nvPr>
            <p:ph type="title"/>
          </p:nvPr>
        </p:nvSpPr>
        <p:spPr/>
        <p:txBody>
          <a:bodyPr/>
          <a:lstStyle/>
          <a:p>
            <a:r>
              <a:rPr lang="en-US" dirty="0"/>
              <a:t>Aabar – was the decision correct? (3)</a:t>
            </a:r>
          </a:p>
        </p:txBody>
      </p:sp>
      <p:sp>
        <p:nvSpPr>
          <p:cNvPr id="3" name="Content Placeholder 2">
            <a:extLst>
              <a:ext uri="{FF2B5EF4-FFF2-40B4-BE49-F238E27FC236}">
                <a16:creationId xmlns:a16="http://schemas.microsoft.com/office/drawing/2014/main" id="{E4B8FEBE-9D3C-4A49-9837-D38C4F9B39AA}"/>
              </a:ext>
            </a:extLst>
          </p:cNvPr>
          <p:cNvSpPr>
            <a:spLocks noGrp="1"/>
          </p:cNvSpPr>
          <p:nvPr>
            <p:ph idx="1"/>
          </p:nvPr>
        </p:nvSpPr>
        <p:spPr/>
        <p:txBody>
          <a:bodyPr>
            <a:normAutofit/>
          </a:bodyPr>
          <a:lstStyle/>
          <a:p>
            <a:pPr lvl="1">
              <a:buFont typeface="Arial" panose="020B0604020202020204" pitchFamily="34" charset="0"/>
              <a:buChar char="•"/>
            </a:pPr>
            <a:r>
              <a:rPr lang="en-US" u="sng" dirty="0"/>
              <a:t>If</a:t>
            </a:r>
            <a:r>
              <a:rPr lang="en-US" dirty="0"/>
              <a:t> the company cannot maintain privilege against the general body of shareholders, can it do so against individual shareholders?</a:t>
            </a:r>
          </a:p>
          <a:p>
            <a:pPr lvl="1">
              <a:buFont typeface="Arial" panose="020B0604020202020204" pitchFamily="34" charset="0"/>
              <a:buChar char="•"/>
            </a:pPr>
            <a:r>
              <a:rPr lang="en-US" dirty="0"/>
              <a:t>NB s. 172(1)(f) consideration the ‘need to act fairly between members of the company’; and, if the company cannot maintain privilege against the general body of shareholders, does there remain sufficient confidentiality in advice to maintain privilege against individual shareholders?</a:t>
            </a:r>
          </a:p>
        </p:txBody>
      </p:sp>
      <p:sp>
        <p:nvSpPr>
          <p:cNvPr id="4" name="Slide Number Placeholder 3">
            <a:extLst>
              <a:ext uri="{FF2B5EF4-FFF2-40B4-BE49-F238E27FC236}">
                <a16:creationId xmlns:a16="http://schemas.microsoft.com/office/drawing/2014/main" id="{7BB452E4-B281-658C-EFB3-99FA7D5CDD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35882647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82242-1A8A-A635-5666-3F93A0E2E0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3D438A-4655-9A3F-BF84-ABABA78B13E2}"/>
              </a:ext>
            </a:extLst>
          </p:cNvPr>
          <p:cNvSpPr>
            <a:spLocks noGrp="1"/>
          </p:cNvSpPr>
          <p:nvPr>
            <p:ph type="title"/>
          </p:nvPr>
        </p:nvSpPr>
        <p:spPr/>
        <p:txBody>
          <a:bodyPr/>
          <a:lstStyle/>
          <a:p>
            <a:r>
              <a:rPr lang="en-US" dirty="0"/>
              <a:t>Aabar – was the decision correct? (4)</a:t>
            </a:r>
          </a:p>
        </p:txBody>
      </p:sp>
      <p:sp>
        <p:nvSpPr>
          <p:cNvPr id="3" name="Content Placeholder 2">
            <a:extLst>
              <a:ext uri="{FF2B5EF4-FFF2-40B4-BE49-F238E27FC236}">
                <a16:creationId xmlns:a16="http://schemas.microsoft.com/office/drawing/2014/main" id="{D54F5DBF-30E3-B328-C8E0-719C5D31A843}"/>
              </a:ext>
            </a:extLst>
          </p:cNvPr>
          <p:cNvSpPr>
            <a:spLocks noGrp="1"/>
          </p:cNvSpPr>
          <p:nvPr>
            <p:ph idx="1"/>
          </p:nvPr>
        </p:nvSpPr>
        <p:spPr/>
        <p:txBody>
          <a:bodyPr>
            <a:normAutofit/>
          </a:bodyPr>
          <a:lstStyle/>
          <a:p>
            <a:pPr lvl="1">
              <a:buFont typeface="Arial" panose="020B0604020202020204" pitchFamily="34" charset="0"/>
              <a:buChar char="•"/>
            </a:pPr>
            <a:r>
              <a:rPr lang="en-US" dirty="0"/>
              <a:t>The implications of the abolition of the rule: </a:t>
            </a:r>
          </a:p>
          <a:p>
            <a:pPr lvl="2">
              <a:buFont typeface="Arial" panose="020B0604020202020204" pitchFamily="34" charset="0"/>
              <a:buChar char="•"/>
            </a:pPr>
            <a:r>
              <a:rPr lang="en-US" dirty="0"/>
              <a:t>what about director / shareholders (and shareholders who can control the composition of the board)? </a:t>
            </a:r>
          </a:p>
          <a:p>
            <a:pPr lvl="2">
              <a:buFont typeface="Arial" panose="020B0604020202020204" pitchFamily="34" charset="0"/>
              <a:buChar char="•"/>
            </a:pPr>
            <a:r>
              <a:rPr lang="en-US" dirty="0"/>
              <a:t>a recipe for conflicts, unequal treatment of shareholders and minority oppression? </a:t>
            </a:r>
          </a:p>
        </p:txBody>
      </p:sp>
      <p:sp>
        <p:nvSpPr>
          <p:cNvPr id="4" name="Slide Number Placeholder 3">
            <a:extLst>
              <a:ext uri="{FF2B5EF4-FFF2-40B4-BE49-F238E27FC236}">
                <a16:creationId xmlns:a16="http://schemas.microsoft.com/office/drawing/2014/main" id="{6AEE178E-292A-974D-6760-5085EF63F6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24591086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9D811-DBF4-8172-E86D-0C944E1EE3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13F3AA-E6CE-2630-9437-4E30787E253D}"/>
              </a:ext>
            </a:extLst>
          </p:cNvPr>
          <p:cNvSpPr>
            <a:spLocks noGrp="1"/>
          </p:cNvSpPr>
          <p:nvPr>
            <p:ph type="title"/>
          </p:nvPr>
        </p:nvSpPr>
        <p:spPr/>
        <p:txBody>
          <a:bodyPr/>
          <a:lstStyle/>
          <a:p>
            <a:r>
              <a:rPr lang="en-US" dirty="0"/>
              <a:t>Jardine v Oasis (CA)</a:t>
            </a:r>
          </a:p>
        </p:txBody>
      </p:sp>
      <p:sp>
        <p:nvSpPr>
          <p:cNvPr id="3" name="Content Placeholder 2">
            <a:extLst>
              <a:ext uri="{FF2B5EF4-FFF2-40B4-BE49-F238E27FC236}">
                <a16:creationId xmlns:a16="http://schemas.microsoft.com/office/drawing/2014/main" id="{AB280328-25C6-B982-4B7F-3BD324385DD5}"/>
              </a:ext>
            </a:extLst>
          </p:cNvPr>
          <p:cNvSpPr>
            <a:spLocks noGrp="1"/>
          </p:cNvSpPr>
          <p:nvPr>
            <p:ph idx="1"/>
          </p:nvPr>
        </p:nvSpPr>
        <p:spPr/>
        <p:txBody>
          <a:bodyPr>
            <a:normAutofit/>
          </a:bodyPr>
          <a:lstStyle/>
          <a:p>
            <a:pPr lvl="1">
              <a:buFont typeface="Arial" panose="020B0604020202020204" pitchFamily="34" charset="0"/>
              <a:buChar char="•"/>
            </a:pPr>
            <a:r>
              <a:rPr lang="en-US" dirty="0"/>
              <a:t>Bermudan CA (as had the Judge) rejected the company’s argument that there was no ‘shareholder rule’</a:t>
            </a:r>
          </a:p>
          <a:p>
            <a:pPr lvl="1">
              <a:buFont typeface="Arial" panose="020B0604020202020204" pitchFamily="34" charset="0"/>
              <a:buChar char="•"/>
            </a:pPr>
            <a:r>
              <a:rPr lang="en-US" dirty="0"/>
              <a:t>The rule was justified by the ‘joint interest’ of shareholder and company: [124-130] (accepting the dissenters’ arguments: [103-119]).</a:t>
            </a:r>
          </a:p>
          <a:p>
            <a:pPr marL="457200" lvl="1" indent="0">
              <a:buNone/>
            </a:pPr>
            <a:endParaRPr lang="en-US" dirty="0"/>
          </a:p>
        </p:txBody>
      </p:sp>
      <p:sp>
        <p:nvSpPr>
          <p:cNvPr id="4" name="Slide Number Placeholder 3">
            <a:extLst>
              <a:ext uri="{FF2B5EF4-FFF2-40B4-BE49-F238E27FC236}">
                <a16:creationId xmlns:a16="http://schemas.microsoft.com/office/drawing/2014/main" id="{A93FA86A-6CD2-40D0-EE1F-3E7B85F5B7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18212116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4655D-8383-CBDE-6EB0-47110037E8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E78DC1-D285-97DD-6D6B-B23BAEFE2168}"/>
              </a:ext>
            </a:extLst>
          </p:cNvPr>
          <p:cNvSpPr>
            <a:spLocks noGrp="1"/>
          </p:cNvSpPr>
          <p:nvPr>
            <p:ph type="title"/>
          </p:nvPr>
        </p:nvSpPr>
        <p:spPr/>
        <p:txBody>
          <a:bodyPr/>
          <a:lstStyle/>
          <a:p>
            <a:r>
              <a:rPr lang="en-US" dirty="0"/>
              <a:t>Jardine v Oasis (PC)</a:t>
            </a:r>
          </a:p>
        </p:txBody>
      </p:sp>
      <p:sp>
        <p:nvSpPr>
          <p:cNvPr id="3" name="Content Placeholder 2">
            <a:extLst>
              <a:ext uri="{FF2B5EF4-FFF2-40B4-BE49-F238E27FC236}">
                <a16:creationId xmlns:a16="http://schemas.microsoft.com/office/drawing/2014/main" id="{B5F2DE41-2575-A30B-1976-280E51DD0763}"/>
              </a:ext>
            </a:extLst>
          </p:cNvPr>
          <p:cNvSpPr>
            <a:spLocks noGrp="1"/>
          </p:cNvSpPr>
          <p:nvPr>
            <p:ph idx="1"/>
          </p:nvPr>
        </p:nvSpPr>
        <p:spPr/>
        <p:txBody>
          <a:bodyPr>
            <a:normAutofit/>
          </a:bodyPr>
          <a:lstStyle/>
          <a:p>
            <a:pPr marL="457200" lvl="1" indent="0">
              <a:buNone/>
            </a:pPr>
            <a:r>
              <a:rPr lang="en-US" dirty="0"/>
              <a:t>The issue: </a:t>
            </a:r>
          </a:p>
          <a:p>
            <a:pPr marL="457200" lvl="1" indent="0">
              <a:buNone/>
            </a:pPr>
            <a:r>
              <a:rPr lang="en-US" dirty="0"/>
              <a:t>‘What (if any) is the scope of the joint interest privilege enjoyed by the shareholders and former shareholders of Jardine Strategic Holdings Limited (the “First Appellant”) over legal advice obtained by the First Appellant? Can a company assert privilege over its legal advice against a shareholder only where litigation privilege is established, or from the time that the interests of the company and shareholder became adverse?’</a:t>
            </a:r>
          </a:p>
        </p:txBody>
      </p:sp>
      <p:sp>
        <p:nvSpPr>
          <p:cNvPr id="4" name="Slide Number Placeholder 3">
            <a:extLst>
              <a:ext uri="{FF2B5EF4-FFF2-40B4-BE49-F238E27FC236}">
                <a16:creationId xmlns:a16="http://schemas.microsoft.com/office/drawing/2014/main" id="{8CADC4F9-CCB4-1B70-D276-EEAC1D078B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41684898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86843-E45E-DFAA-4FF2-95AABFFA5D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2872F3-AF7E-1A92-C47B-2B7E76253AD1}"/>
              </a:ext>
            </a:extLst>
          </p:cNvPr>
          <p:cNvSpPr>
            <a:spLocks noGrp="1"/>
          </p:cNvSpPr>
          <p:nvPr>
            <p:ph type="title"/>
          </p:nvPr>
        </p:nvSpPr>
        <p:spPr/>
        <p:txBody>
          <a:bodyPr/>
          <a:lstStyle/>
          <a:p>
            <a:r>
              <a:rPr lang="en-US" dirty="0"/>
              <a:t>Jardine v Oasis (PC)</a:t>
            </a:r>
          </a:p>
        </p:txBody>
      </p:sp>
      <p:sp>
        <p:nvSpPr>
          <p:cNvPr id="3" name="Content Placeholder 2">
            <a:extLst>
              <a:ext uri="{FF2B5EF4-FFF2-40B4-BE49-F238E27FC236}">
                <a16:creationId xmlns:a16="http://schemas.microsoft.com/office/drawing/2014/main" id="{2C2D84C7-6320-DB02-AC49-658FC18038F2}"/>
              </a:ext>
            </a:extLst>
          </p:cNvPr>
          <p:cNvSpPr>
            <a:spLocks noGrp="1"/>
          </p:cNvSpPr>
          <p:nvPr>
            <p:ph idx="1"/>
          </p:nvPr>
        </p:nvSpPr>
        <p:spPr/>
        <p:txBody>
          <a:bodyPr>
            <a:normAutofit/>
          </a:bodyPr>
          <a:lstStyle/>
          <a:p>
            <a:pPr lvl="1"/>
            <a:r>
              <a:rPr lang="en-US" dirty="0"/>
              <a:t>Jardine (CA) pre-dated Aabar; Picking J referred to Jardine (CA); his own decision was that ‘the suggested joint interest privilege rationale is neither supported, at least in the shareholder/company context, by authority nor warranted as a matter of principle’: [117]; if he was wrong, joint interest privilege had to established on a case-by-case basis: [118].</a:t>
            </a:r>
          </a:p>
        </p:txBody>
      </p:sp>
      <p:sp>
        <p:nvSpPr>
          <p:cNvPr id="4" name="Slide Number Placeholder 3">
            <a:extLst>
              <a:ext uri="{FF2B5EF4-FFF2-40B4-BE49-F238E27FC236}">
                <a16:creationId xmlns:a16="http://schemas.microsoft.com/office/drawing/2014/main" id="{5E32FC44-EBE4-212D-AFBE-BBC5CA10D4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16608481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2E7F9-09D8-B55F-4D0F-8D817734D6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237F64-E814-CD87-84FD-ED41E070B111}"/>
              </a:ext>
            </a:extLst>
          </p:cNvPr>
          <p:cNvSpPr>
            <a:spLocks noGrp="1"/>
          </p:cNvSpPr>
          <p:nvPr>
            <p:ph type="title"/>
          </p:nvPr>
        </p:nvSpPr>
        <p:spPr/>
        <p:txBody>
          <a:bodyPr/>
          <a:lstStyle/>
          <a:p>
            <a:r>
              <a:rPr lang="en-US" dirty="0"/>
              <a:t>Jardine v Oasis (PC)</a:t>
            </a:r>
          </a:p>
        </p:txBody>
      </p:sp>
      <p:sp>
        <p:nvSpPr>
          <p:cNvPr id="3" name="Content Placeholder 2">
            <a:extLst>
              <a:ext uri="{FF2B5EF4-FFF2-40B4-BE49-F238E27FC236}">
                <a16:creationId xmlns:a16="http://schemas.microsoft.com/office/drawing/2014/main" id="{FBFF8DC4-0A0F-194C-A313-A4CAA971FED0}"/>
              </a:ext>
            </a:extLst>
          </p:cNvPr>
          <p:cNvSpPr>
            <a:spLocks noGrp="1"/>
          </p:cNvSpPr>
          <p:nvPr>
            <p:ph idx="1"/>
          </p:nvPr>
        </p:nvSpPr>
        <p:spPr/>
        <p:txBody>
          <a:bodyPr>
            <a:normAutofit fontScale="70000" lnSpcReduction="20000"/>
          </a:bodyPr>
          <a:lstStyle/>
          <a:p>
            <a:pPr marL="0" indent="0">
              <a:buNone/>
            </a:pPr>
            <a:r>
              <a:rPr lang="en-US" dirty="0"/>
              <a:t>Four possibilities:</a:t>
            </a:r>
          </a:p>
          <a:p>
            <a:pPr marL="514350" indent="-514350">
              <a:buFont typeface="+mj-lt"/>
              <a:buAutoNum type="arabicParenR"/>
            </a:pPr>
            <a:r>
              <a:rPr lang="en-US" dirty="0"/>
              <a:t>The shareholder rule as traditionally formulated: company cannot maintain privilege against shareholder except where interests are adverse</a:t>
            </a:r>
          </a:p>
          <a:p>
            <a:pPr marL="514350" indent="-514350">
              <a:buFont typeface="+mj-lt"/>
              <a:buAutoNum type="arabicParenR"/>
            </a:pPr>
            <a:r>
              <a:rPr lang="en-US" dirty="0"/>
              <a:t>The shareholder rule as refined: privilege cannot be claimed where there is a ‘joint interest’; query, a rule which applies generally (… in the vast majority of cases…) to company / shareholder (except where interests are adverse)</a:t>
            </a:r>
          </a:p>
          <a:p>
            <a:pPr marL="514350" indent="-514350">
              <a:buFont typeface="+mj-lt"/>
              <a:buAutoNum type="arabicParenR"/>
            </a:pPr>
            <a:r>
              <a:rPr lang="en-US" dirty="0"/>
              <a:t>The shareholder rule as further refined: privilege cannot be claimed where there is a ‘</a:t>
            </a:r>
            <a:r>
              <a:rPr lang="en-US" sz="3100" dirty="0"/>
              <a:t>joint</a:t>
            </a:r>
            <a:r>
              <a:rPr lang="en-US" dirty="0"/>
              <a:t> interest’; applies to company / shareholder where it can be justified on a case-by-case basis</a:t>
            </a:r>
          </a:p>
          <a:p>
            <a:pPr marL="514350" indent="-514350">
              <a:buFont typeface="+mj-lt"/>
              <a:buAutoNum type="arabicParenR"/>
            </a:pPr>
            <a:r>
              <a:rPr lang="en-US" dirty="0"/>
              <a:t>There is no rule relevant to the company / shareholder context</a:t>
            </a:r>
          </a:p>
          <a:p>
            <a:pPr marL="0" indent="0">
              <a:buNone/>
            </a:pPr>
            <a:endParaRPr lang="en-US" dirty="0"/>
          </a:p>
          <a:p>
            <a:pPr marL="1028700" lvl="1" indent="-571500">
              <a:buAutoNum type="romanLcParenBoth"/>
            </a:pPr>
            <a:endParaRPr lang="en-US" dirty="0"/>
          </a:p>
          <a:p>
            <a:pPr marL="971550" lvl="1" indent="-514350">
              <a:buAutoNum type="alphaLcParenBoth"/>
            </a:pPr>
            <a:endParaRPr lang="en-US" dirty="0"/>
          </a:p>
        </p:txBody>
      </p:sp>
      <p:sp>
        <p:nvSpPr>
          <p:cNvPr id="4" name="Slide Number Placeholder 3">
            <a:extLst>
              <a:ext uri="{FF2B5EF4-FFF2-40B4-BE49-F238E27FC236}">
                <a16:creationId xmlns:a16="http://schemas.microsoft.com/office/drawing/2014/main" id="{688043EB-0857-09FF-7FE7-EDCE78A382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18246660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C9CF5-2153-AAE9-0BCE-FF5666D1F4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09062E-0CB6-0B16-F1BA-6A04A49CB76C}"/>
              </a:ext>
            </a:extLst>
          </p:cNvPr>
          <p:cNvSpPr>
            <a:spLocks noGrp="1"/>
          </p:cNvSpPr>
          <p:nvPr>
            <p:ph type="title"/>
          </p:nvPr>
        </p:nvSpPr>
        <p:spPr/>
        <p:txBody>
          <a:bodyPr/>
          <a:lstStyle/>
          <a:p>
            <a:r>
              <a:rPr lang="en-US" dirty="0"/>
              <a:t>Jardine v Oasis (PC)</a:t>
            </a:r>
          </a:p>
        </p:txBody>
      </p:sp>
      <p:sp>
        <p:nvSpPr>
          <p:cNvPr id="3" name="Content Placeholder 2">
            <a:extLst>
              <a:ext uri="{FF2B5EF4-FFF2-40B4-BE49-F238E27FC236}">
                <a16:creationId xmlns:a16="http://schemas.microsoft.com/office/drawing/2014/main" id="{9428D85F-A2E6-1632-517F-DFBF235FB60F}"/>
              </a:ext>
            </a:extLst>
          </p:cNvPr>
          <p:cNvSpPr>
            <a:spLocks noGrp="1"/>
          </p:cNvSpPr>
          <p:nvPr>
            <p:ph idx="1"/>
          </p:nvPr>
        </p:nvSpPr>
        <p:spPr/>
        <p:txBody>
          <a:bodyPr>
            <a:normAutofit/>
          </a:bodyPr>
          <a:lstStyle/>
          <a:p>
            <a:pPr marL="57150" indent="0">
              <a:buNone/>
            </a:pPr>
            <a:r>
              <a:rPr lang="en-US" dirty="0"/>
              <a:t>The parameters of the argument:</a:t>
            </a:r>
          </a:p>
          <a:p>
            <a:pPr lvl="1"/>
            <a:r>
              <a:rPr lang="en-US" dirty="0"/>
              <a:t>The dissenters seemed to disavow (1) but argued (2) (to the same practical effect?)</a:t>
            </a:r>
          </a:p>
          <a:p>
            <a:pPr lvl="1"/>
            <a:r>
              <a:rPr lang="en-US" dirty="0"/>
              <a:t>The focus was on the common thread in instances where ‘joint interest’ had been upheld, more than specifically the company context.</a:t>
            </a:r>
          </a:p>
          <a:p>
            <a:pPr lvl="1"/>
            <a:endParaRPr lang="en-US" dirty="0"/>
          </a:p>
          <a:p>
            <a:pPr marL="971550" lvl="1" indent="-514350">
              <a:buAutoNum type="alphaLcParenBoth"/>
            </a:pPr>
            <a:endParaRPr lang="en-US" dirty="0"/>
          </a:p>
        </p:txBody>
      </p:sp>
      <p:sp>
        <p:nvSpPr>
          <p:cNvPr id="4" name="Slide Number Placeholder 3">
            <a:extLst>
              <a:ext uri="{FF2B5EF4-FFF2-40B4-BE49-F238E27FC236}">
                <a16:creationId xmlns:a16="http://schemas.microsoft.com/office/drawing/2014/main" id="{FF73B86C-BA9E-3CE3-C694-B498B164E5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821541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6210F-6714-810F-78A3-17B3CA0F9E8C}"/>
              </a:ext>
            </a:extLst>
          </p:cNvPr>
          <p:cNvSpPr>
            <a:spLocks noGrp="1"/>
          </p:cNvSpPr>
          <p:nvPr>
            <p:ph type="title"/>
          </p:nvPr>
        </p:nvSpPr>
        <p:spPr/>
        <p:txBody>
          <a:bodyPr/>
          <a:lstStyle/>
          <a:p>
            <a:r>
              <a:rPr lang="en-US" dirty="0"/>
              <a:t>First instance</a:t>
            </a:r>
          </a:p>
        </p:txBody>
      </p:sp>
      <p:sp>
        <p:nvSpPr>
          <p:cNvPr id="3" name="Content Placeholder 2">
            <a:extLst>
              <a:ext uri="{FF2B5EF4-FFF2-40B4-BE49-F238E27FC236}">
                <a16:creationId xmlns:a16="http://schemas.microsoft.com/office/drawing/2014/main" id="{C67DFEA2-7086-BF6D-7F4D-66E36764D0B7}"/>
              </a:ext>
            </a:extLst>
          </p:cNvPr>
          <p:cNvSpPr>
            <a:spLocks noGrp="1"/>
          </p:cNvSpPr>
          <p:nvPr>
            <p:ph idx="1"/>
          </p:nvPr>
        </p:nvSpPr>
        <p:spPr/>
        <p:txBody>
          <a:bodyPr/>
          <a:lstStyle/>
          <a:p>
            <a:pPr lvl="1"/>
            <a:r>
              <a:rPr lang="en-US" dirty="0"/>
              <a:t>Application to strike out refused by Segal J. A shareholder has a personal claim against the company for a declaration as respects an improper exercise of the power to allot and issue shares.</a:t>
            </a:r>
          </a:p>
          <a:p>
            <a:pPr lvl="1"/>
            <a:r>
              <a:rPr lang="en-US" dirty="0"/>
              <a:t>(Segal J declined to follow </a:t>
            </a:r>
            <a:r>
              <a:rPr lang="en-US" u="sng" dirty="0"/>
              <a:t>Gao v China Biologic</a:t>
            </a:r>
            <a:r>
              <a:rPr lang="en-US" dirty="0"/>
              <a:t> 2018 (2) CILR 591, </a:t>
            </a:r>
            <a:r>
              <a:rPr lang="en-US" dirty="0" err="1"/>
              <a:t>Kawaley</a:t>
            </a:r>
            <a:r>
              <a:rPr lang="en-US" dirty="0"/>
              <a:t> J).</a:t>
            </a:r>
          </a:p>
          <a:p>
            <a:pPr marL="0" indent="0">
              <a:buNone/>
            </a:pPr>
            <a:endParaRPr lang="en-US" dirty="0"/>
          </a:p>
        </p:txBody>
      </p:sp>
      <p:sp>
        <p:nvSpPr>
          <p:cNvPr id="4" name="Slide Number Placeholder 3">
            <a:extLst>
              <a:ext uri="{FF2B5EF4-FFF2-40B4-BE49-F238E27FC236}">
                <a16:creationId xmlns:a16="http://schemas.microsoft.com/office/drawing/2014/main" id="{25FF31F9-6262-E1E4-32C9-8DC907E375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31973260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F1946-D887-7AF4-AB93-E395E6D569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05F284-7D6C-B170-47DE-34CF568081E5}"/>
              </a:ext>
            </a:extLst>
          </p:cNvPr>
          <p:cNvSpPr>
            <a:spLocks noGrp="1"/>
          </p:cNvSpPr>
          <p:nvPr>
            <p:ph type="title"/>
          </p:nvPr>
        </p:nvSpPr>
        <p:spPr/>
        <p:txBody>
          <a:bodyPr/>
          <a:lstStyle/>
          <a:p>
            <a:r>
              <a:rPr lang="en-US" dirty="0"/>
              <a:t>Jardine v Oasis (PC)</a:t>
            </a:r>
          </a:p>
        </p:txBody>
      </p:sp>
      <p:sp>
        <p:nvSpPr>
          <p:cNvPr id="3" name="Content Placeholder 2">
            <a:extLst>
              <a:ext uri="{FF2B5EF4-FFF2-40B4-BE49-F238E27FC236}">
                <a16:creationId xmlns:a16="http://schemas.microsoft.com/office/drawing/2014/main" id="{962C92FC-F41B-5AD6-5F0D-8E6FAEABD5BA}"/>
              </a:ext>
            </a:extLst>
          </p:cNvPr>
          <p:cNvSpPr>
            <a:spLocks noGrp="1"/>
          </p:cNvSpPr>
          <p:nvPr>
            <p:ph idx="1"/>
          </p:nvPr>
        </p:nvSpPr>
        <p:spPr/>
        <p:txBody>
          <a:bodyPr>
            <a:normAutofit/>
          </a:bodyPr>
          <a:lstStyle/>
          <a:p>
            <a:pPr marL="57150" indent="0">
              <a:buNone/>
            </a:pPr>
            <a:r>
              <a:rPr lang="en-US" dirty="0"/>
              <a:t>The JCPC may issue a </a:t>
            </a:r>
            <a:r>
              <a:rPr lang="en-US" u="sng" dirty="0"/>
              <a:t>Willers v Joyce</a:t>
            </a:r>
            <a:r>
              <a:rPr lang="en-US" dirty="0"/>
              <a:t> direction? (i.e. direct that their decision should be treated as representing law of England and Wales)</a:t>
            </a:r>
          </a:p>
          <a:p>
            <a:pPr marL="971550" lvl="1" indent="-514350">
              <a:buAutoNum type="alphaLcParenBoth"/>
            </a:pPr>
            <a:endParaRPr lang="en-US" dirty="0"/>
          </a:p>
        </p:txBody>
      </p:sp>
      <p:sp>
        <p:nvSpPr>
          <p:cNvPr id="4" name="Slide Number Placeholder 3">
            <a:extLst>
              <a:ext uri="{FF2B5EF4-FFF2-40B4-BE49-F238E27FC236}">
                <a16:creationId xmlns:a16="http://schemas.microsoft.com/office/drawing/2014/main" id="{4212AE46-9ACB-7B24-D351-C8A2943A4B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2677168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EA9E5-1A40-7D13-A20C-340466C2F63A}"/>
            </a:ext>
          </a:extLst>
        </p:cNvPr>
        <p:cNvGrpSpPr/>
        <p:nvPr/>
      </p:nvGrpSpPr>
      <p:grpSpPr>
        <a:xfrm>
          <a:off x="0" y="0"/>
          <a:ext cx="0" cy="0"/>
          <a:chOff x="0" y="0"/>
          <a:chExt cx="0" cy="0"/>
        </a:xfrm>
      </p:grpSpPr>
      <p:pic>
        <p:nvPicPr>
          <p:cNvPr id="5" name="Picture 4" descr="A green and white background with trees&#10;&#10;AI-generated content may be incorrect.">
            <a:extLst>
              <a:ext uri="{FF2B5EF4-FFF2-40B4-BE49-F238E27FC236}">
                <a16:creationId xmlns:a16="http://schemas.microsoft.com/office/drawing/2014/main" id="{4CDEF33E-86DC-EBD8-5B83-A7B1CB61749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E34BD06C-1783-700D-03B5-8FDC17B8F773}"/>
              </a:ext>
            </a:extLst>
          </p:cNvPr>
          <p:cNvSpPr txBox="1"/>
          <p:nvPr/>
        </p:nvSpPr>
        <p:spPr>
          <a:xfrm>
            <a:off x="785192" y="1663793"/>
            <a:ext cx="7789182" cy="830997"/>
          </a:xfrm>
          <a:prstGeom prst="rect">
            <a:avLst/>
          </a:prstGeom>
          <a:noFill/>
        </p:spPr>
        <p:txBody>
          <a:bodyPr wrap="square" rtlCol="0">
            <a:spAutoFit/>
          </a:bodyPr>
          <a:lstStyle/>
          <a:p>
            <a:pPr lvl="0">
              <a:defRPr/>
            </a:pPr>
            <a:r>
              <a:rPr lang="en-GB" sz="4800" dirty="0" err="1">
                <a:solidFill>
                  <a:prstClr val="white"/>
                </a:solidFill>
                <a:latin typeface="Arial" panose="020B0604020202020204" pitchFamily="34" charset="0"/>
                <a:cs typeface="Arial" panose="020B0604020202020204" pitchFamily="34" charset="0"/>
              </a:rPr>
              <a:t>Aquapoint</a:t>
            </a:r>
            <a:r>
              <a:rPr lang="en-GB" sz="4800" dirty="0">
                <a:solidFill>
                  <a:prstClr val="white"/>
                </a:solidFill>
                <a:latin typeface="Arial" panose="020B0604020202020204" pitchFamily="34" charset="0"/>
                <a:cs typeface="Arial" panose="020B0604020202020204" pitchFamily="34" charset="0"/>
              </a:rPr>
              <a:t> LP v </a:t>
            </a:r>
            <a:r>
              <a:rPr lang="en-GB" sz="4800" dirty="0" err="1">
                <a:solidFill>
                  <a:prstClr val="white"/>
                </a:solidFill>
                <a:latin typeface="Arial" panose="020B0604020202020204" pitchFamily="34" charset="0"/>
                <a:cs typeface="Arial" panose="020B0604020202020204" pitchFamily="34" charset="0"/>
              </a:rPr>
              <a:t>Xiaohu</a:t>
            </a:r>
            <a:r>
              <a:rPr lang="en-GB" sz="4800" dirty="0">
                <a:solidFill>
                  <a:prstClr val="white"/>
                </a:solidFill>
                <a:latin typeface="Arial" panose="020B0604020202020204" pitchFamily="34" charset="0"/>
                <a:cs typeface="Arial" panose="020B0604020202020204" pitchFamily="34" charset="0"/>
              </a:rPr>
              <a:t> Fan</a:t>
            </a:r>
            <a:endParaRPr kumimoji="0" lang="en-E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B739D552-1B07-D1A9-B804-9E838A2D98F1}"/>
              </a:ext>
            </a:extLst>
          </p:cNvPr>
          <p:cNvSpPr txBox="1"/>
          <p:nvPr/>
        </p:nvSpPr>
        <p:spPr>
          <a:xfrm>
            <a:off x="1928549" y="2826337"/>
            <a:ext cx="6089488" cy="646331"/>
          </a:xfrm>
          <a:prstGeom prst="rect">
            <a:avLst/>
          </a:prstGeom>
          <a:noFill/>
        </p:spPr>
        <p:txBody>
          <a:bodyPr wrap="none" rtlCol="0">
            <a:spAutoFit/>
          </a:bodyPr>
          <a:lstStyle/>
          <a:p>
            <a:r>
              <a:rPr lang="en-GB" sz="3600" i="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Just and equitable winding-up</a:t>
            </a:r>
            <a:endParaRPr lang="en-US" sz="3600" i="1" dirty="0">
              <a:solidFill>
                <a:schemeClr val="bg1"/>
              </a:solidFill>
            </a:endParaRPr>
          </a:p>
        </p:txBody>
      </p:sp>
    </p:spTree>
    <p:extLst>
      <p:ext uri="{BB962C8B-B14F-4D97-AF65-F5344CB8AC3E}">
        <p14:creationId xmlns:p14="http://schemas.microsoft.com/office/powerpoint/2010/main" val="29742327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3D58D-954D-236B-A249-2468F87B4E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7FE191-CD1F-C9C4-EBFA-95AE8CE9FB9F}"/>
              </a:ext>
            </a:extLst>
          </p:cNvPr>
          <p:cNvSpPr>
            <a:spLocks noGrp="1"/>
          </p:cNvSpPr>
          <p:nvPr>
            <p:ph type="title"/>
          </p:nvPr>
        </p:nvSpPr>
        <p:spPr/>
        <p:txBody>
          <a:bodyPr/>
          <a:lstStyle/>
          <a:p>
            <a:r>
              <a:rPr lang="en-GB" dirty="0"/>
              <a:t>Recent developments (j/e winding up)</a:t>
            </a:r>
          </a:p>
        </p:txBody>
      </p:sp>
      <p:sp>
        <p:nvSpPr>
          <p:cNvPr id="3" name="Content Placeholder 2">
            <a:extLst>
              <a:ext uri="{FF2B5EF4-FFF2-40B4-BE49-F238E27FC236}">
                <a16:creationId xmlns:a16="http://schemas.microsoft.com/office/drawing/2014/main" id="{3B06D681-328F-D989-A835-5500C590A5D4}"/>
              </a:ext>
            </a:extLst>
          </p:cNvPr>
          <p:cNvSpPr>
            <a:spLocks noGrp="1"/>
          </p:cNvSpPr>
          <p:nvPr>
            <p:ph idx="1"/>
          </p:nvPr>
        </p:nvSpPr>
        <p:spPr/>
        <p:txBody>
          <a:bodyPr>
            <a:normAutofit fontScale="62500" lnSpcReduction="20000"/>
          </a:bodyPr>
          <a:lstStyle/>
          <a:p>
            <a:pPr marL="0" indent="0">
              <a:buNone/>
            </a:pPr>
            <a:r>
              <a:rPr lang="en-US" dirty="0"/>
              <a:t>I referred last year to a possible ‘</a:t>
            </a:r>
            <a:r>
              <a:rPr lang="en-US" i="1" dirty="0"/>
              <a:t>reinvigoration of the remedy</a:t>
            </a:r>
            <a:r>
              <a:rPr lang="en-US" dirty="0"/>
              <a:t>’, with particular reference to:</a:t>
            </a:r>
          </a:p>
          <a:p>
            <a:r>
              <a:rPr lang="en-US" dirty="0"/>
              <a:t>Chu v Lau [2020] UKPC 24 [2020] 1 W.L.R. 4656</a:t>
            </a:r>
          </a:p>
          <a:p>
            <a:r>
              <a:rPr lang="en-US" dirty="0"/>
              <a:t>Financial Technology Ventures II (Q) LP and </a:t>
            </a:r>
            <a:r>
              <a:rPr lang="en-US" dirty="0" err="1"/>
              <a:t>Ors</a:t>
            </a:r>
            <a:r>
              <a:rPr lang="en-US" dirty="0"/>
              <a:t> v ETFS Capital Limited and Tuckwell [2021] JCA 176</a:t>
            </a:r>
          </a:p>
          <a:p>
            <a:r>
              <a:rPr lang="en-US" dirty="0"/>
              <a:t>Ferguson v Bespoke Ltd [2023] JRC 250</a:t>
            </a:r>
          </a:p>
          <a:p>
            <a:r>
              <a:rPr lang="en-US" dirty="0"/>
              <a:t>Re </a:t>
            </a:r>
            <a:r>
              <a:rPr lang="en-US" dirty="0" err="1"/>
              <a:t>Klimvest</a:t>
            </a:r>
            <a:r>
              <a:rPr lang="en-US" dirty="0"/>
              <a:t> Plc [2022] EWHC 596 (Ch) [2022] BCC 747</a:t>
            </a:r>
          </a:p>
          <a:p>
            <a:pPr marL="0" indent="0">
              <a:buNone/>
            </a:pPr>
            <a:r>
              <a:rPr lang="en-US" dirty="0"/>
              <a:t>Since then, among other developments:</a:t>
            </a:r>
          </a:p>
          <a:p>
            <a:r>
              <a:rPr lang="en-US" dirty="0"/>
              <a:t>Re Whitehall Partnership Ltd [2023] EWHC 596 (Ch) (j/e petition dismissed, including for reasons relating to Petitioner’s misconduct)</a:t>
            </a:r>
          </a:p>
          <a:p>
            <a:r>
              <a:rPr lang="en-US" dirty="0"/>
              <a:t>Ferguson v Bespoke Limited [2024] JCA 071 (first instance decision upheld, but Court below should not have found a quasi-partnership)</a:t>
            </a:r>
            <a:endParaRPr lang="en-US" sz="3500" dirty="0"/>
          </a:p>
          <a:p>
            <a:endParaRPr lang="en-US" dirty="0"/>
          </a:p>
          <a:p>
            <a:endParaRPr lang="en-US" dirty="0"/>
          </a:p>
          <a:p>
            <a:endParaRPr lang="en-GB" dirty="0"/>
          </a:p>
        </p:txBody>
      </p:sp>
      <p:sp>
        <p:nvSpPr>
          <p:cNvPr id="4" name="Slide Number Placeholder 3">
            <a:extLst>
              <a:ext uri="{FF2B5EF4-FFF2-40B4-BE49-F238E27FC236}">
                <a16:creationId xmlns:a16="http://schemas.microsoft.com/office/drawing/2014/main" id="{D327E80D-B3B4-99E8-B74F-7BE99E5301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6379115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3D58D-954D-236B-A249-2468F87B4E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7FE191-CD1F-C9C4-EBFA-95AE8CE9FB9F}"/>
              </a:ext>
            </a:extLst>
          </p:cNvPr>
          <p:cNvSpPr>
            <a:spLocks noGrp="1"/>
          </p:cNvSpPr>
          <p:nvPr>
            <p:ph type="title"/>
          </p:nvPr>
        </p:nvSpPr>
        <p:spPr/>
        <p:txBody>
          <a:bodyPr/>
          <a:lstStyle/>
          <a:p>
            <a:r>
              <a:rPr lang="en-GB" dirty="0" err="1"/>
              <a:t>Aquapoint</a:t>
            </a:r>
            <a:r>
              <a:rPr lang="en-GB" dirty="0"/>
              <a:t> (facts)</a:t>
            </a:r>
          </a:p>
        </p:txBody>
      </p:sp>
      <p:sp>
        <p:nvSpPr>
          <p:cNvPr id="3" name="Content Placeholder 2">
            <a:extLst>
              <a:ext uri="{FF2B5EF4-FFF2-40B4-BE49-F238E27FC236}">
                <a16:creationId xmlns:a16="http://schemas.microsoft.com/office/drawing/2014/main" id="{3B06D681-328F-D989-A835-5500C590A5D4}"/>
              </a:ext>
            </a:extLst>
          </p:cNvPr>
          <p:cNvSpPr>
            <a:spLocks noGrp="1"/>
          </p:cNvSpPr>
          <p:nvPr>
            <p:ph idx="1"/>
          </p:nvPr>
        </p:nvSpPr>
        <p:spPr/>
        <p:txBody>
          <a:bodyPr>
            <a:normAutofit/>
          </a:bodyPr>
          <a:lstStyle/>
          <a:p>
            <a:pPr marL="0" indent="0">
              <a:buNone/>
            </a:pPr>
            <a:endParaRPr lang="en-US" dirty="0"/>
          </a:p>
          <a:p>
            <a:pPr marL="0" indent="0">
              <a:buNone/>
            </a:pPr>
            <a:endParaRPr lang="en-US" dirty="0"/>
          </a:p>
          <a:p>
            <a:endParaRPr lang="en-GB" dirty="0"/>
          </a:p>
        </p:txBody>
      </p:sp>
      <p:sp>
        <p:nvSpPr>
          <p:cNvPr id="4" name="Slide Number Placeholder 3">
            <a:extLst>
              <a:ext uri="{FF2B5EF4-FFF2-40B4-BE49-F238E27FC236}">
                <a16:creationId xmlns:a16="http://schemas.microsoft.com/office/drawing/2014/main" id="{E9DCEE05-58A8-E563-5636-45C2EB8655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graphicFrame>
        <p:nvGraphicFramePr>
          <p:cNvPr id="6" name="Table 5">
            <a:extLst>
              <a:ext uri="{FF2B5EF4-FFF2-40B4-BE49-F238E27FC236}">
                <a16:creationId xmlns:a16="http://schemas.microsoft.com/office/drawing/2014/main" id="{B52DA7E6-8449-43FB-7AF9-266051CAD392}"/>
              </a:ext>
            </a:extLst>
          </p:cNvPr>
          <p:cNvGraphicFramePr>
            <a:graphicFrameLocks noGrp="1"/>
          </p:cNvGraphicFramePr>
          <p:nvPr>
            <p:extLst>
              <p:ext uri="{D42A27DB-BD31-4B8C-83A1-F6EECF244321}">
                <p14:modId xmlns:p14="http://schemas.microsoft.com/office/powerpoint/2010/main" val="4191346704"/>
              </p:ext>
            </p:extLst>
          </p:nvPr>
        </p:nvGraphicFramePr>
        <p:xfrm>
          <a:off x="785189" y="1417638"/>
          <a:ext cx="10432937" cy="3727400"/>
        </p:xfrm>
        <a:graphic>
          <a:graphicData uri="http://schemas.openxmlformats.org/drawingml/2006/table">
            <a:tbl>
              <a:tblPr firstCol="1" bandRow="1">
                <a:tableStyleId>{21E4AEA4-8DFA-4A89-87EB-49C32662AFE0}</a:tableStyleId>
              </a:tblPr>
              <a:tblGrid>
                <a:gridCol w="1445055">
                  <a:extLst>
                    <a:ext uri="{9D8B030D-6E8A-4147-A177-3AD203B41FA5}">
                      <a16:colId xmlns:a16="http://schemas.microsoft.com/office/drawing/2014/main" val="4024086432"/>
                    </a:ext>
                  </a:extLst>
                </a:gridCol>
                <a:gridCol w="8987882">
                  <a:extLst>
                    <a:ext uri="{9D8B030D-6E8A-4147-A177-3AD203B41FA5}">
                      <a16:colId xmlns:a16="http://schemas.microsoft.com/office/drawing/2014/main" val="4151342029"/>
                    </a:ext>
                  </a:extLst>
                </a:gridCol>
              </a:tblGrid>
              <a:tr h="323972">
                <a:tc>
                  <a:txBody>
                    <a:bodyPr/>
                    <a:lstStyle/>
                    <a:p>
                      <a:pPr>
                        <a:buNone/>
                      </a:pPr>
                      <a:r>
                        <a:rPr lang="en-GB" sz="1600" kern="100">
                          <a:effectLst/>
                        </a:rPr>
                        <a:t>7/02</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buNone/>
                      </a:pPr>
                      <a:r>
                        <a:rPr lang="en-GB" sz="1600" kern="100">
                          <a:effectLst/>
                        </a:rPr>
                        <a:t>Zhang, Wang, Ms Wang founded Genscript group</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390699109"/>
                  </a:ext>
                </a:extLst>
              </a:tr>
              <a:tr h="323972">
                <a:tc>
                  <a:txBody>
                    <a:bodyPr/>
                    <a:lstStyle/>
                    <a:p>
                      <a:pPr>
                        <a:buNone/>
                      </a:pPr>
                      <a:r>
                        <a:rPr lang="en-GB" sz="1600" kern="100">
                          <a:effectLst/>
                        </a:rPr>
                        <a:t>2014</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buNone/>
                      </a:pPr>
                      <a:r>
                        <a:rPr lang="en-GB" sz="1600" kern="100">
                          <a:effectLst/>
                        </a:rPr>
                        <a:t>Genscript formed ‘Legend’. Invited Fan to join as CSO.</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079423126"/>
                  </a:ext>
                </a:extLst>
              </a:tr>
              <a:tr h="323972">
                <a:tc>
                  <a:txBody>
                    <a:bodyPr/>
                    <a:lstStyle/>
                    <a:p>
                      <a:pPr>
                        <a:buNone/>
                      </a:pPr>
                      <a:r>
                        <a:rPr lang="en-GB" sz="1600" kern="100">
                          <a:effectLst/>
                        </a:rPr>
                        <a:t>11/2014</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buNone/>
                      </a:pPr>
                      <a:r>
                        <a:rPr lang="en-GB" sz="1600" kern="100" dirty="0" err="1">
                          <a:effectLst/>
                        </a:rPr>
                        <a:t>Genscript</a:t>
                      </a:r>
                      <a:r>
                        <a:rPr lang="en-GB" sz="1600" kern="100" dirty="0">
                          <a:effectLst/>
                        </a:rPr>
                        <a:t> incorporated Legend Nanjing, with a view to it issuing IPO. </a:t>
                      </a:r>
                      <a:endParaRPr lang="en-GB"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530972238"/>
                  </a:ext>
                </a:extLst>
              </a:tr>
              <a:tr h="323972">
                <a:tc>
                  <a:txBody>
                    <a:bodyPr/>
                    <a:lstStyle/>
                    <a:p>
                      <a:pPr>
                        <a:buNone/>
                      </a:pPr>
                      <a:r>
                        <a:rPr lang="en-GB" sz="1600" kern="100">
                          <a:effectLst/>
                        </a:rPr>
                        <a:t>2014 onwards</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buNone/>
                      </a:pPr>
                      <a:r>
                        <a:rPr lang="en-GB" sz="1600" kern="100" dirty="0">
                          <a:effectLst/>
                        </a:rPr>
                        <a:t>Fan made some breakthrough therapies</a:t>
                      </a:r>
                      <a:endParaRPr lang="en-GB"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575686438"/>
                  </a:ext>
                </a:extLst>
              </a:tr>
              <a:tr h="647944">
                <a:tc>
                  <a:txBody>
                    <a:bodyPr/>
                    <a:lstStyle/>
                    <a:p>
                      <a:pPr>
                        <a:buNone/>
                      </a:pPr>
                      <a:r>
                        <a:rPr lang="en-GB" sz="1600" kern="100">
                          <a:effectLst/>
                        </a:rPr>
                        <a:t>1/1/16</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buNone/>
                      </a:pPr>
                      <a:r>
                        <a:rPr lang="en-GB" sz="1600" kern="100" dirty="0">
                          <a:effectLst/>
                        </a:rPr>
                        <a:t>Agreed with Fan to grant him 10% of Legend </a:t>
                      </a:r>
                      <a:r>
                        <a:rPr lang="en-GB" sz="1600" kern="100" dirty="0" err="1">
                          <a:effectLst/>
                        </a:rPr>
                        <a:t>Najing</a:t>
                      </a:r>
                      <a:r>
                        <a:rPr lang="en-GB" sz="1600" kern="100" dirty="0">
                          <a:effectLst/>
                        </a:rPr>
                        <a:t> on terms that he pay RMB 100,000 annually for 5 years and that he could not transfer prior to IPO without approval.</a:t>
                      </a:r>
                      <a:endParaRPr lang="en-GB"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612358704"/>
                  </a:ext>
                </a:extLst>
              </a:tr>
              <a:tr h="323972">
                <a:tc>
                  <a:txBody>
                    <a:bodyPr/>
                    <a:lstStyle/>
                    <a:p>
                      <a:pPr>
                        <a:buNone/>
                      </a:pPr>
                      <a:r>
                        <a:rPr lang="en-GB" sz="1600" kern="100">
                          <a:effectLst/>
                        </a:rPr>
                        <a:t>2016</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buNone/>
                      </a:pPr>
                      <a:r>
                        <a:rPr lang="en-GB" sz="1600" kern="100" dirty="0">
                          <a:effectLst/>
                        </a:rPr>
                        <a:t>Legend Cayman (</a:t>
                      </a:r>
                      <a:r>
                        <a:rPr lang="en-GB" sz="1600" kern="100" dirty="0" err="1">
                          <a:effectLst/>
                        </a:rPr>
                        <a:t>topco</a:t>
                      </a:r>
                      <a:r>
                        <a:rPr lang="en-GB" sz="1600" kern="100" dirty="0">
                          <a:effectLst/>
                        </a:rPr>
                        <a:t>) to become listing vehicle rather than Legend Nanjing</a:t>
                      </a:r>
                      <a:endParaRPr lang="en-GB"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755043638"/>
                  </a:ext>
                </a:extLst>
              </a:tr>
              <a:tr h="647944">
                <a:tc>
                  <a:txBody>
                    <a:bodyPr/>
                    <a:lstStyle/>
                    <a:p>
                      <a:pPr>
                        <a:buNone/>
                      </a:pPr>
                      <a:r>
                        <a:rPr lang="en-GB" sz="1600" kern="100">
                          <a:effectLst/>
                        </a:rPr>
                        <a:t> </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buNone/>
                      </a:pPr>
                      <a:r>
                        <a:rPr lang="en-GB" sz="1600" kern="100" dirty="0">
                          <a:effectLst/>
                        </a:rPr>
                        <a:t>Zhang sought to persuade Fan (</a:t>
                      </a:r>
                      <a:r>
                        <a:rPr lang="en-GB" sz="1600" kern="100" dirty="0" err="1">
                          <a:effectLst/>
                        </a:rPr>
                        <a:t>i</a:t>
                      </a:r>
                      <a:r>
                        <a:rPr lang="en-GB" sz="1600" kern="100" dirty="0">
                          <a:effectLst/>
                        </a:rPr>
                        <a:t>) to become partner in an ELP which would hold c. 15% shares in Legend Cayman; and (ii) 2016 Agreement would terminate</a:t>
                      </a:r>
                      <a:endParaRPr lang="en-GB"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686591108"/>
                  </a:ext>
                </a:extLst>
              </a:tr>
              <a:tr h="647944">
                <a:tc>
                  <a:txBody>
                    <a:bodyPr/>
                    <a:lstStyle/>
                    <a:p>
                      <a:pPr>
                        <a:buNone/>
                      </a:pPr>
                      <a:r>
                        <a:rPr lang="en-GB" sz="1600" kern="100">
                          <a:effectLst/>
                        </a:rPr>
                        <a:t> </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buNone/>
                      </a:pPr>
                      <a:r>
                        <a:rPr lang="en-GB" sz="1600" kern="100" dirty="0">
                          <a:effectLst/>
                        </a:rPr>
                        <a:t>Zhang assured by Zhang and Ms Wang that 2016 Agreement was to ‘roll over’ into the new arrangements.</a:t>
                      </a:r>
                      <a:endParaRPr lang="en-GB"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962253013"/>
                  </a:ext>
                </a:extLst>
              </a:tr>
            </a:tbl>
          </a:graphicData>
        </a:graphic>
      </p:graphicFrame>
    </p:spTree>
    <p:extLst>
      <p:ext uri="{BB962C8B-B14F-4D97-AF65-F5344CB8AC3E}">
        <p14:creationId xmlns:p14="http://schemas.microsoft.com/office/powerpoint/2010/main" val="4036045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5580C-6C29-C9F4-7531-BEB8644EAC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1F8489-6809-0672-902F-D89AA7B55C21}"/>
              </a:ext>
            </a:extLst>
          </p:cNvPr>
          <p:cNvSpPr>
            <a:spLocks noGrp="1"/>
          </p:cNvSpPr>
          <p:nvPr>
            <p:ph type="title"/>
          </p:nvPr>
        </p:nvSpPr>
        <p:spPr/>
        <p:txBody>
          <a:bodyPr/>
          <a:lstStyle/>
          <a:p>
            <a:r>
              <a:rPr lang="en-GB" dirty="0" err="1"/>
              <a:t>Aquapoint</a:t>
            </a:r>
            <a:r>
              <a:rPr lang="en-GB" dirty="0"/>
              <a:t> (facts)</a:t>
            </a:r>
          </a:p>
        </p:txBody>
      </p:sp>
      <p:sp>
        <p:nvSpPr>
          <p:cNvPr id="3" name="Content Placeholder 2">
            <a:extLst>
              <a:ext uri="{FF2B5EF4-FFF2-40B4-BE49-F238E27FC236}">
                <a16:creationId xmlns:a16="http://schemas.microsoft.com/office/drawing/2014/main" id="{556CD172-DA87-3BE4-4D51-FF5681B11376}"/>
              </a:ext>
            </a:extLst>
          </p:cNvPr>
          <p:cNvSpPr>
            <a:spLocks noGrp="1"/>
          </p:cNvSpPr>
          <p:nvPr>
            <p:ph idx="1"/>
          </p:nvPr>
        </p:nvSpPr>
        <p:spPr/>
        <p:txBody>
          <a:bodyPr>
            <a:normAutofit/>
          </a:bodyPr>
          <a:lstStyle/>
          <a:p>
            <a:pPr marL="0" indent="0">
              <a:buNone/>
            </a:pPr>
            <a:endParaRPr lang="en-US" dirty="0"/>
          </a:p>
          <a:p>
            <a:pPr marL="0" indent="0">
              <a:buNone/>
            </a:pPr>
            <a:endParaRPr lang="en-US" dirty="0"/>
          </a:p>
          <a:p>
            <a:endParaRPr lang="en-GB" dirty="0"/>
          </a:p>
        </p:txBody>
      </p:sp>
      <p:sp>
        <p:nvSpPr>
          <p:cNvPr id="4" name="Slide Number Placeholder 3">
            <a:extLst>
              <a:ext uri="{FF2B5EF4-FFF2-40B4-BE49-F238E27FC236}">
                <a16:creationId xmlns:a16="http://schemas.microsoft.com/office/drawing/2014/main" id="{E2A96591-BE4A-47B0-0042-1C92A4AA67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graphicFrame>
        <p:nvGraphicFramePr>
          <p:cNvPr id="5" name="Table 4">
            <a:extLst>
              <a:ext uri="{FF2B5EF4-FFF2-40B4-BE49-F238E27FC236}">
                <a16:creationId xmlns:a16="http://schemas.microsoft.com/office/drawing/2014/main" id="{696E14C0-0E70-B8B7-6ECC-4BC02F3B610A}"/>
              </a:ext>
            </a:extLst>
          </p:cNvPr>
          <p:cNvGraphicFramePr>
            <a:graphicFrameLocks noGrp="1"/>
          </p:cNvGraphicFramePr>
          <p:nvPr>
            <p:extLst>
              <p:ext uri="{D42A27DB-BD31-4B8C-83A1-F6EECF244321}">
                <p14:modId xmlns:p14="http://schemas.microsoft.com/office/powerpoint/2010/main" val="4042545466"/>
              </p:ext>
            </p:extLst>
          </p:nvPr>
        </p:nvGraphicFramePr>
        <p:xfrm>
          <a:off x="959005" y="1417638"/>
          <a:ext cx="10169912" cy="3788602"/>
        </p:xfrm>
        <a:graphic>
          <a:graphicData uri="http://schemas.openxmlformats.org/drawingml/2006/table">
            <a:tbl>
              <a:tblPr firstCol="1" bandRow="1">
                <a:tableStyleId>{21E4AEA4-8DFA-4A89-87EB-49C32662AFE0}</a:tableStyleId>
              </a:tblPr>
              <a:tblGrid>
                <a:gridCol w="1204332">
                  <a:extLst>
                    <a:ext uri="{9D8B030D-6E8A-4147-A177-3AD203B41FA5}">
                      <a16:colId xmlns:a16="http://schemas.microsoft.com/office/drawing/2014/main" val="3402313759"/>
                    </a:ext>
                  </a:extLst>
                </a:gridCol>
                <a:gridCol w="8965580">
                  <a:extLst>
                    <a:ext uri="{9D8B030D-6E8A-4147-A177-3AD203B41FA5}">
                      <a16:colId xmlns:a16="http://schemas.microsoft.com/office/drawing/2014/main" val="2813968128"/>
                    </a:ext>
                  </a:extLst>
                </a:gridCol>
              </a:tblGrid>
              <a:tr h="295397">
                <a:tc>
                  <a:txBody>
                    <a:bodyPr/>
                    <a:lstStyle/>
                    <a:p>
                      <a:pPr>
                        <a:buNone/>
                      </a:pPr>
                      <a:r>
                        <a:rPr lang="en-GB" sz="1600" kern="100">
                          <a:effectLst/>
                        </a:rPr>
                        <a:t>2017</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buNone/>
                      </a:pPr>
                      <a:r>
                        <a:rPr lang="en-GB" sz="1600" kern="100">
                          <a:effectLst/>
                        </a:rPr>
                        <a:t>Aquapoint LP incorporated</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225382098"/>
                  </a:ext>
                </a:extLst>
              </a:tr>
              <a:tr h="295397">
                <a:tc>
                  <a:txBody>
                    <a:bodyPr/>
                    <a:lstStyle/>
                    <a:p>
                      <a:pPr>
                        <a:buNone/>
                      </a:pPr>
                      <a:r>
                        <a:rPr lang="en-GB" sz="1600" kern="100">
                          <a:effectLst/>
                        </a:rPr>
                        <a:t> </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buNone/>
                      </a:pPr>
                      <a:r>
                        <a:rPr lang="en-GB" sz="1600" kern="100">
                          <a:effectLst/>
                        </a:rPr>
                        <a:t>Aquapoint’s sole asset was 15.6% of Legend Cayman</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528715124"/>
                  </a:ext>
                </a:extLst>
              </a:tr>
              <a:tr h="590794">
                <a:tc>
                  <a:txBody>
                    <a:bodyPr/>
                    <a:lstStyle/>
                    <a:p>
                      <a:pPr>
                        <a:buNone/>
                      </a:pPr>
                      <a:r>
                        <a:rPr lang="en-GB" sz="1600" kern="100">
                          <a:effectLst/>
                        </a:rPr>
                        <a:t>25/5/17</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buNone/>
                      </a:pPr>
                      <a:r>
                        <a:rPr lang="en-GB" sz="1600" kern="100">
                          <a:effectLst/>
                        </a:rPr>
                        <a:t>Fan executed (i) Subscription Agreement; (ii) LPA; and (iii) Acknowledgment and became a partner</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919805563"/>
                  </a:ext>
                </a:extLst>
              </a:tr>
              <a:tr h="295397">
                <a:tc>
                  <a:txBody>
                    <a:bodyPr/>
                    <a:lstStyle/>
                    <a:p>
                      <a:pPr>
                        <a:buNone/>
                      </a:pPr>
                      <a:r>
                        <a:rPr lang="en-GB" sz="1600" kern="100">
                          <a:effectLst/>
                        </a:rPr>
                        <a:t> </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buNone/>
                      </a:pPr>
                      <a:r>
                        <a:rPr lang="en-GB" sz="1600" kern="100">
                          <a:effectLst/>
                        </a:rPr>
                        <a:t>General partner of Aquapoint = Genscript, controlled by Zhang</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847707183"/>
                  </a:ext>
                </a:extLst>
              </a:tr>
              <a:tr h="1181586">
                <a:tc>
                  <a:txBody>
                    <a:bodyPr/>
                    <a:lstStyle/>
                    <a:p>
                      <a:pPr>
                        <a:buNone/>
                      </a:pPr>
                      <a:r>
                        <a:rPr lang="en-GB" sz="1600" kern="100">
                          <a:effectLst/>
                        </a:rPr>
                        <a:t> </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buNone/>
                      </a:pPr>
                      <a:r>
                        <a:rPr lang="en-GB" sz="1600" kern="100" dirty="0" err="1">
                          <a:effectLst/>
                        </a:rPr>
                        <a:t>Aquapoint</a:t>
                      </a:r>
                      <a:r>
                        <a:rPr lang="en-GB" sz="1600" kern="100" dirty="0">
                          <a:effectLst/>
                        </a:rPr>
                        <a:t> ‘shares’</a:t>
                      </a:r>
                    </a:p>
                    <a:p>
                      <a:pPr marL="342900" lvl="0" indent="-342900">
                        <a:buFont typeface="+mj-lt"/>
                        <a:buAutoNum type="romanLcParenBoth"/>
                      </a:pPr>
                      <a:r>
                        <a:rPr lang="en-GB" sz="1600" kern="100" dirty="0">
                          <a:effectLst/>
                        </a:rPr>
                        <a:t>65.96% Fan (i.e. = 10% of Legend Cayman)</a:t>
                      </a:r>
                    </a:p>
                    <a:p>
                      <a:pPr marL="342900" lvl="0" indent="-342900">
                        <a:buFont typeface="+mj-lt"/>
                        <a:buAutoNum type="romanLcParenBoth"/>
                      </a:pPr>
                      <a:r>
                        <a:rPr lang="en-GB" sz="1600" kern="100" dirty="0">
                          <a:effectLst/>
                        </a:rPr>
                        <a:t>32.98% Ye Wang trust</a:t>
                      </a:r>
                    </a:p>
                    <a:p>
                      <a:pPr marL="342900" lvl="0" indent="-342900">
                        <a:buFont typeface="+mj-lt"/>
                        <a:buAutoNum type="romanLcParenBoth"/>
                      </a:pPr>
                      <a:r>
                        <a:rPr lang="en-GB" sz="1600" kern="100" dirty="0">
                          <a:effectLst/>
                        </a:rPr>
                        <a:t>01.06% </a:t>
                      </a:r>
                      <a:r>
                        <a:rPr lang="en-GB" sz="1600" kern="100" dirty="0" err="1">
                          <a:effectLst/>
                        </a:rPr>
                        <a:t>Genscript</a:t>
                      </a:r>
                      <a:r>
                        <a:rPr lang="en-GB" sz="1600" kern="100" dirty="0">
                          <a:effectLst/>
                        </a:rPr>
                        <a:t> (~ Zhang)</a:t>
                      </a:r>
                      <a:endParaRPr lang="en-GB"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717338595"/>
                  </a:ext>
                </a:extLst>
              </a:tr>
              <a:tr h="295397">
                <a:tc>
                  <a:txBody>
                    <a:bodyPr/>
                    <a:lstStyle/>
                    <a:p>
                      <a:pPr>
                        <a:buNone/>
                      </a:pPr>
                      <a:r>
                        <a:rPr lang="en-GB" sz="1600" kern="100">
                          <a:effectLst/>
                        </a:rPr>
                        <a:t>12/10/17</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buNone/>
                      </a:pPr>
                      <a:r>
                        <a:rPr lang="en-GB" sz="1600" kern="100">
                          <a:effectLst/>
                        </a:rPr>
                        <a:t>Fang paid RMB 2,500,000; reimbursed RMB 2,000,000; as per the 2016 Agreement.</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695580775"/>
                  </a:ext>
                </a:extLst>
              </a:tr>
              <a:tr h="295397">
                <a:tc>
                  <a:txBody>
                    <a:bodyPr/>
                    <a:lstStyle/>
                    <a:p>
                      <a:pPr>
                        <a:buNone/>
                      </a:pPr>
                      <a:r>
                        <a:rPr lang="en-GB" sz="1600" kern="100">
                          <a:effectLst/>
                        </a:rPr>
                        <a:t>5/6/20</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buNone/>
                      </a:pPr>
                      <a:r>
                        <a:rPr lang="en-GB" sz="1600" kern="100">
                          <a:effectLst/>
                        </a:rPr>
                        <a:t>Legend Cayman listed</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975004045"/>
                  </a:ext>
                </a:extLst>
              </a:tr>
              <a:tr h="295397">
                <a:tc>
                  <a:txBody>
                    <a:bodyPr/>
                    <a:lstStyle/>
                    <a:p>
                      <a:pPr>
                        <a:buNone/>
                      </a:pPr>
                      <a:r>
                        <a:rPr lang="en-GB" sz="1600" kern="100">
                          <a:effectLst/>
                        </a:rPr>
                        <a:t> </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buNone/>
                      </a:pPr>
                      <a:r>
                        <a:rPr lang="en-GB" sz="1600" kern="100">
                          <a:effectLst/>
                        </a:rPr>
                        <a:t>Fan asked for his 10% shares. </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943439121"/>
                  </a:ext>
                </a:extLst>
              </a:tr>
              <a:tr h="0">
                <a:tc>
                  <a:txBody>
                    <a:bodyPr/>
                    <a:lstStyle/>
                    <a:p>
                      <a:pPr>
                        <a:buNone/>
                      </a:pPr>
                      <a:r>
                        <a:rPr lang="en-GB" sz="1600" kern="100">
                          <a:effectLst/>
                        </a:rPr>
                        <a:t>26/2/21</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buNone/>
                      </a:pPr>
                      <a:r>
                        <a:rPr lang="en-GB" sz="1600" kern="100" dirty="0">
                          <a:effectLst/>
                        </a:rPr>
                        <a:t>Zhang refused.</a:t>
                      </a:r>
                      <a:endParaRPr lang="en-GB"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188559559"/>
                  </a:ext>
                </a:extLst>
              </a:tr>
            </a:tbl>
          </a:graphicData>
        </a:graphic>
      </p:graphicFrame>
    </p:spTree>
    <p:extLst>
      <p:ext uri="{BB962C8B-B14F-4D97-AF65-F5344CB8AC3E}">
        <p14:creationId xmlns:p14="http://schemas.microsoft.com/office/powerpoint/2010/main" val="10453213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3527A-A8FD-0742-3A1C-10F3D306BB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300AAC-8D65-9BD9-6F06-BA1F4C0A9C92}"/>
              </a:ext>
            </a:extLst>
          </p:cNvPr>
          <p:cNvSpPr>
            <a:spLocks noGrp="1"/>
          </p:cNvSpPr>
          <p:nvPr>
            <p:ph type="title"/>
          </p:nvPr>
        </p:nvSpPr>
        <p:spPr/>
        <p:txBody>
          <a:bodyPr/>
          <a:lstStyle/>
          <a:p>
            <a:r>
              <a:rPr lang="en-GB" dirty="0" err="1"/>
              <a:t>Aquapoint</a:t>
            </a:r>
            <a:r>
              <a:rPr lang="en-GB" dirty="0"/>
              <a:t> (NBs)</a:t>
            </a:r>
          </a:p>
        </p:txBody>
      </p:sp>
      <p:sp>
        <p:nvSpPr>
          <p:cNvPr id="3" name="Content Placeholder 2">
            <a:extLst>
              <a:ext uri="{FF2B5EF4-FFF2-40B4-BE49-F238E27FC236}">
                <a16:creationId xmlns:a16="http://schemas.microsoft.com/office/drawing/2014/main" id="{78FAFA1B-11E8-2F83-01E0-61E709551D7B}"/>
              </a:ext>
            </a:extLst>
          </p:cNvPr>
          <p:cNvSpPr>
            <a:spLocks noGrp="1"/>
          </p:cNvSpPr>
          <p:nvPr>
            <p:ph idx="1"/>
          </p:nvPr>
        </p:nvSpPr>
        <p:spPr/>
        <p:txBody>
          <a:bodyPr>
            <a:normAutofit fontScale="92500" lnSpcReduction="20000"/>
          </a:bodyPr>
          <a:lstStyle/>
          <a:p>
            <a:r>
              <a:rPr lang="en-US" dirty="0" err="1"/>
              <a:t>Aquapoint</a:t>
            </a:r>
            <a:r>
              <a:rPr lang="en-US" dirty="0"/>
              <a:t> incorporated under Exempt Limited Partnership Act</a:t>
            </a:r>
          </a:p>
          <a:p>
            <a:r>
              <a:rPr lang="en-US" dirty="0"/>
              <a:t>Common ground that could be wound up on just-and-equitable ground, but not resolved whether that was under the Partnership Act and/or Exempt Limited Partnership Act and/or Companies Act</a:t>
            </a:r>
          </a:p>
          <a:p>
            <a:r>
              <a:rPr lang="en-US" dirty="0"/>
              <a:t>Cayman does not have a separate unfair prejudice remedy (a share buy-out can be ordered, but only on the back of a finding that it is just-and-equitable to wind up)</a:t>
            </a:r>
          </a:p>
          <a:p>
            <a:endParaRPr lang="en-US" dirty="0"/>
          </a:p>
          <a:p>
            <a:endParaRPr lang="en-GB" dirty="0"/>
          </a:p>
        </p:txBody>
      </p:sp>
      <p:sp>
        <p:nvSpPr>
          <p:cNvPr id="4" name="Slide Number Placeholder 3">
            <a:extLst>
              <a:ext uri="{FF2B5EF4-FFF2-40B4-BE49-F238E27FC236}">
                <a16:creationId xmlns:a16="http://schemas.microsoft.com/office/drawing/2014/main" id="{51211FA3-3C9E-553E-C282-6A960CAE94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38655836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74634-6C9A-1AB7-D149-1D66C64D95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849A6C-AE1A-1041-F001-2D9B24584B45}"/>
              </a:ext>
            </a:extLst>
          </p:cNvPr>
          <p:cNvSpPr>
            <a:spLocks noGrp="1"/>
          </p:cNvSpPr>
          <p:nvPr>
            <p:ph type="title"/>
          </p:nvPr>
        </p:nvSpPr>
        <p:spPr/>
        <p:txBody>
          <a:bodyPr/>
          <a:lstStyle/>
          <a:p>
            <a:r>
              <a:rPr lang="en-GB" dirty="0" err="1"/>
              <a:t>Aquapoint</a:t>
            </a:r>
            <a:r>
              <a:rPr lang="en-GB" dirty="0"/>
              <a:t> (NBs)</a:t>
            </a:r>
          </a:p>
        </p:txBody>
      </p:sp>
      <p:sp>
        <p:nvSpPr>
          <p:cNvPr id="3" name="Content Placeholder 2">
            <a:extLst>
              <a:ext uri="{FF2B5EF4-FFF2-40B4-BE49-F238E27FC236}">
                <a16:creationId xmlns:a16="http://schemas.microsoft.com/office/drawing/2014/main" id="{B94B8A24-3EA6-ED1C-F6BA-36B8AD09CA68}"/>
              </a:ext>
            </a:extLst>
          </p:cNvPr>
          <p:cNvSpPr>
            <a:spLocks noGrp="1"/>
          </p:cNvSpPr>
          <p:nvPr>
            <p:ph idx="1"/>
          </p:nvPr>
        </p:nvSpPr>
        <p:spPr/>
        <p:txBody>
          <a:bodyPr>
            <a:normAutofit fontScale="92500" lnSpcReduction="20000"/>
          </a:bodyPr>
          <a:lstStyle/>
          <a:p>
            <a:r>
              <a:rPr lang="en-US" dirty="0" err="1"/>
              <a:t>Aquapoint</a:t>
            </a:r>
            <a:r>
              <a:rPr lang="en-US" dirty="0"/>
              <a:t> incorporated under Exempt Limited Partnership Act</a:t>
            </a:r>
          </a:p>
          <a:p>
            <a:r>
              <a:rPr lang="en-US" dirty="0"/>
              <a:t>Common ground that could be wound up on just-and-equitable ground, but not resolved whether that was under the Partnership Act and/or Exempt Limited Partnership Act and/or Companies Act</a:t>
            </a:r>
          </a:p>
          <a:p>
            <a:r>
              <a:rPr lang="en-US" dirty="0"/>
              <a:t>Cayman does not have a separate unfair prejudice remedy (a share buy-out can be ordered, but only on the back of a finding that it is just-and-equitable to wind up)</a:t>
            </a:r>
          </a:p>
          <a:p>
            <a:endParaRPr lang="en-US" dirty="0"/>
          </a:p>
          <a:p>
            <a:endParaRPr lang="en-GB" dirty="0"/>
          </a:p>
        </p:txBody>
      </p:sp>
      <p:sp>
        <p:nvSpPr>
          <p:cNvPr id="4" name="Slide Number Placeholder 3">
            <a:extLst>
              <a:ext uri="{FF2B5EF4-FFF2-40B4-BE49-F238E27FC236}">
                <a16:creationId xmlns:a16="http://schemas.microsoft.com/office/drawing/2014/main" id="{E29EABA3-53A4-F91D-4BE4-AFCC95A98D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24819049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AE69E-A31C-DDE0-DDFF-3EC4521EFE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177C69-DE1C-7A93-4D3A-CF6C30DBBD7F}"/>
              </a:ext>
            </a:extLst>
          </p:cNvPr>
          <p:cNvSpPr>
            <a:spLocks noGrp="1"/>
          </p:cNvSpPr>
          <p:nvPr>
            <p:ph type="title"/>
          </p:nvPr>
        </p:nvSpPr>
        <p:spPr/>
        <p:txBody>
          <a:bodyPr/>
          <a:lstStyle/>
          <a:p>
            <a:r>
              <a:rPr lang="en-GB" dirty="0" err="1"/>
              <a:t>Aquapoint</a:t>
            </a:r>
            <a:r>
              <a:rPr lang="en-GB" dirty="0"/>
              <a:t> (first instance decision)</a:t>
            </a:r>
          </a:p>
        </p:txBody>
      </p:sp>
      <p:sp>
        <p:nvSpPr>
          <p:cNvPr id="3" name="Content Placeholder 2">
            <a:extLst>
              <a:ext uri="{FF2B5EF4-FFF2-40B4-BE49-F238E27FC236}">
                <a16:creationId xmlns:a16="http://schemas.microsoft.com/office/drawing/2014/main" id="{831AACE2-81F4-2E2E-6AA0-7E36DDE5F689}"/>
              </a:ext>
            </a:extLst>
          </p:cNvPr>
          <p:cNvSpPr>
            <a:spLocks noGrp="1"/>
          </p:cNvSpPr>
          <p:nvPr>
            <p:ph idx="1"/>
          </p:nvPr>
        </p:nvSpPr>
        <p:spPr/>
        <p:txBody>
          <a:bodyPr>
            <a:normAutofit fontScale="85000" lnSpcReduction="20000"/>
          </a:bodyPr>
          <a:lstStyle/>
          <a:p>
            <a:pPr marL="514350" indent="-514350">
              <a:buAutoNum type="arabicParenBoth"/>
            </a:pPr>
            <a:r>
              <a:rPr lang="en-US" dirty="0"/>
              <a:t>Frustration of Dr Fan’s legitimate expectation that the GP would transfer 10% of the shares in Legend Cayman shares into his name as the beneficial owner thereof (it was like </a:t>
            </a:r>
            <a:r>
              <a:rPr lang="en-US" u="sng" dirty="0"/>
              <a:t>Ebrahimi</a:t>
            </a:r>
            <a:r>
              <a:rPr lang="en-US" dirty="0"/>
              <a:t>)</a:t>
            </a:r>
          </a:p>
          <a:p>
            <a:pPr marL="514350" indent="-514350">
              <a:buAutoNum type="arabicParenBoth"/>
            </a:pPr>
            <a:r>
              <a:rPr lang="en-US" dirty="0"/>
              <a:t>Irretrievable breakdown in the relationship between Dr Fan and Dr Zhang that had begun as one of mutual trust and confidence.</a:t>
            </a:r>
          </a:p>
          <a:p>
            <a:pPr marL="514350" indent="-514350">
              <a:buAutoNum type="arabicParenBoth"/>
            </a:pPr>
            <a:r>
              <a:rPr lang="en-US" dirty="0"/>
              <a:t>Irretrievable breakdown in the relationship between Dr Fan and Dr Zhang that had begun as one of mutual trust and confidence.</a:t>
            </a:r>
          </a:p>
          <a:p>
            <a:pPr marL="514350" indent="-514350">
              <a:buAutoNum type="arabicParenBoth"/>
            </a:pPr>
            <a:r>
              <a:rPr lang="en-US" dirty="0"/>
              <a:t>The GP’s conflict of interest and breach of the fiduciary duty to act in good faith.</a:t>
            </a:r>
          </a:p>
          <a:p>
            <a:pPr marL="514350" indent="-514350">
              <a:buAutoNum type="arabicParenBoth"/>
            </a:pPr>
            <a:endParaRPr lang="en-US" dirty="0"/>
          </a:p>
          <a:p>
            <a:pPr marL="0" indent="0">
              <a:buNone/>
            </a:pPr>
            <a:endParaRPr lang="en-US" dirty="0"/>
          </a:p>
          <a:p>
            <a:endParaRPr lang="en-GB" dirty="0"/>
          </a:p>
        </p:txBody>
      </p:sp>
      <p:sp>
        <p:nvSpPr>
          <p:cNvPr id="4" name="Slide Number Placeholder 3">
            <a:extLst>
              <a:ext uri="{FF2B5EF4-FFF2-40B4-BE49-F238E27FC236}">
                <a16:creationId xmlns:a16="http://schemas.microsoft.com/office/drawing/2014/main" id="{690C56EB-AC63-BBAB-FF50-79CE372B48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2453136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9AD1F-192C-C366-DC63-AAC20BA8EA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ABF1C9-A8D6-BD0D-E977-A250042C9D4B}"/>
              </a:ext>
            </a:extLst>
          </p:cNvPr>
          <p:cNvSpPr>
            <a:spLocks noGrp="1"/>
          </p:cNvSpPr>
          <p:nvPr>
            <p:ph type="title"/>
          </p:nvPr>
        </p:nvSpPr>
        <p:spPr/>
        <p:txBody>
          <a:bodyPr/>
          <a:lstStyle/>
          <a:p>
            <a:r>
              <a:rPr lang="en-GB" dirty="0" err="1"/>
              <a:t>Aquapoint</a:t>
            </a:r>
            <a:r>
              <a:rPr lang="en-GB" dirty="0"/>
              <a:t> (CICA)</a:t>
            </a:r>
          </a:p>
        </p:txBody>
      </p:sp>
      <p:sp>
        <p:nvSpPr>
          <p:cNvPr id="3" name="Content Placeholder 2">
            <a:extLst>
              <a:ext uri="{FF2B5EF4-FFF2-40B4-BE49-F238E27FC236}">
                <a16:creationId xmlns:a16="http://schemas.microsoft.com/office/drawing/2014/main" id="{5A1971FB-F7CE-AE9D-D22F-6D73F4393347}"/>
              </a:ext>
            </a:extLst>
          </p:cNvPr>
          <p:cNvSpPr>
            <a:spLocks noGrp="1"/>
          </p:cNvSpPr>
          <p:nvPr>
            <p:ph idx="1"/>
          </p:nvPr>
        </p:nvSpPr>
        <p:spPr/>
        <p:txBody>
          <a:bodyPr>
            <a:normAutofit/>
          </a:bodyPr>
          <a:lstStyle/>
          <a:p>
            <a:pPr marL="514350" indent="-514350">
              <a:buAutoNum type="arabicParenBoth"/>
            </a:pPr>
            <a:r>
              <a:rPr lang="en-US" dirty="0"/>
              <a:t>Upheld</a:t>
            </a:r>
          </a:p>
          <a:p>
            <a:pPr marL="514350" indent="-514350">
              <a:buAutoNum type="arabicParenBoth"/>
            </a:pPr>
            <a:r>
              <a:rPr lang="en-US" dirty="0"/>
              <a:t>Not upheld: although like </a:t>
            </a:r>
            <a:r>
              <a:rPr lang="en-US" u="sng" dirty="0"/>
              <a:t>Ebrahimi</a:t>
            </a:r>
            <a:r>
              <a:rPr lang="en-US" dirty="0"/>
              <a:t>, Fan did not participate in management and did not expect to</a:t>
            </a:r>
          </a:p>
          <a:p>
            <a:pPr marL="514350" indent="-514350">
              <a:buAutoNum type="arabicParenBoth"/>
            </a:pPr>
            <a:r>
              <a:rPr lang="en-US" dirty="0"/>
              <a:t>Upheld</a:t>
            </a:r>
          </a:p>
          <a:p>
            <a:pPr marL="514350" indent="-514350">
              <a:buAutoNum type="arabicParenBoth"/>
            </a:pPr>
            <a:r>
              <a:rPr lang="en-US" dirty="0"/>
              <a:t>Upheld (but duplicative of (1)</a:t>
            </a:r>
          </a:p>
        </p:txBody>
      </p:sp>
      <p:sp>
        <p:nvSpPr>
          <p:cNvPr id="4" name="Slide Number Placeholder 3">
            <a:extLst>
              <a:ext uri="{FF2B5EF4-FFF2-40B4-BE49-F238E27FC236}">
                <a16:creationId xmlns:a16="http://schemas.microsoft.com/office/drawing/2014/main" id="{56B59805-C366-E109-CD87-0737A7F29C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8418525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B2844-0644-4029-8889-652CDCA796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EDB575-5537-6E2A-303B-675F8B696CC3}"/>
              </a:ext>
            </a:extLst>
          </p:cNvPr>
          <p:cNvSpPr>
            <a:spLocks noGrp="1"/>
          </p:cNvSpPr>
          <p:nvPr>
            <p:ph type="title"/>
          </p:nvPr>
        </p:nvSpPr>
        <p:spPr/>
        <p:txBody>
          <a:bodyPr/>
          <a:lstStyle/>
          <a:p>
            <a:r>
              <a:rPr lang="en-GB" dirty="0" err="1"/>
              <a:t>Aquapoint</a:t>
            </a:r>
            <a:r>
              <a:rPr lang="en-GB" dirty="0"/>
              <a:t> (the contractual context)</a:t>
            </a:r>
          </a:p>
        </p:txBody>
      </p:sp>
      <p:sp>
        <p:nvSpPr>
          <p:cNvPr id="3" name="Content Placeholder 2">
            <a:extLst>
              <a:ext uri="{FF2B5EF4-FFF2-40B4-BE49-F238E27FC236}">
                <a16:creationId xmlns:a16="http://schemas.microsoft.com/office/drawing/2014/main" id="{3C420369-64C8-0D17-D4ED-9E2EF4B575EC}"/>
              </a:ext>
            </a:extLst>
          </p:cNvPr>
          <p:cNvSpPr>
            <a:spLocks noGrp="1"/>
          </p:cNvSpPr>
          <p:nvPr>
            <p:ph idx="1"/>
          </p:nvPr>
        </p:nvSpPr>
        <p:spPr/>
        <p:txBody>
          <a:bodyPr>
            <a:normAutofit/>
          </a:bodyPr>
          <a:lstStyle/>
          <a:p>
            <a:pPr marL="0" indent="0">
              <a:buNone/>
            </a:pPr>
            <a:r>
              <a:rPr lang="en-US" u="sng" dirty="0"/>
              <a:t>LPA</a:t>
            </a:r>
            <a:r>
              <a:rPr lang="en-US" dirty="0"/>
              <a:t>:</a:t>
            </a:r>
          </a:p>
          <a:p>
            <a:r>
              <a:rPr lang="en-US" dirty="0"/>
              <a:t>Cl. 7.1: no-one permitted to withdraw any part of capital account without GP’s consent (which could be withheld with needing any reason)</a:t>
            </a:r>
          </a:p>
          <a:p>
            <a:r>
              <a:rPr lang="en-US" dirty="0"/>
              <a:t>Cl. 9: GP can distribute assets at discretion</a:t>
            </a:r>
          </a:p>
          <a:p>
            <a:r>
              <a:rPr lang="en-US" dirty="0"/>
              <a:t>Cl. 12.11 entire agreement</a:t>
            </a:r>
          </a:p>
          <a:p>
            <a:pPr marL="0" indent="0">
              <a:buNone/>
            </a:pPr>
            <a:endParaRPr lang="en-US" dirty="0"/>
          </a:p>
        </p:txBody>
      </p:sp>
      <p:sp>
        <p:nvSpPr>
          <p:cNvPr id="4" name="Slide Number Placeholder 3">
            <a:extLst>
              <a:ext uri="{FF2B5EF4-FFF2-40B4-BE49-F238E27FC236}">
                <a16:creationId xmlns:a16="http://schemas.microsoft.com/office/drawing/2014/main" id="{338432CB-0607-1EEF-5AB7-6B4A56C95E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2532118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6210F-6714-810F-78A3-17B3CA0F9E8C}"/>
              </a:ext>
            </a:extLst>
          </p:cNvPr>
          <p:cNvSpPr>
            <a:spLocks noGrp="1"/>
          </p:cNvSpPr>
          <p:nvPr>
            <p:ph type="title"/>
          </p:nvPr>
        </p:nvSpPr>
        <p:spPr/>
        <p:txBody>
          <a:bodyPr/>
          <a:lstStyle/>
          <a:p>
            <a:r>
              <a:rPr lang="en-US" dirty="0"/>
              <a:t>Cayman CA</a:t>
            </a:r>
          </a:p>
        </p:txBody>
      </p:sp>
      <p:sp>
        <p:nvSpPr>
          <p:cNvPr id="3" name="Content Placeholder 2">
            <a:extLst>
              <a:ext uri="{FF2B5EF4-FFF2-40B4-BE49-F238E27FC236}">
                <a16:creationId xmlns:a16="http://schemas.microsoft.com/office/drawing/2014/main" id="{C67DFEA2-7086-BF6D-7F4D-66E36764D0B7}"/>
              </a:ext>
            </a:extLst>
          </p:cNvPr>
          <p:cNvSpPr>
            <a:spLocks noGrp="1"/>
          </p:cNvSpPr>
          <p:nvPr>
            <p:ph idx="1"/>
          </p:nvPr>
        </p:nvSpPr>
        <p:spPr/>
        <p:txBody>
          <a:bodyPr>
            <a:normAutofit/>
          </a:bodyPr>
          <a:lstStyle/>
          <a:p>
            <a:pPr lvl="1"/>
            <a:r>
              <a:rPr lang="en-US" dirty="0"/>
              <a:t>Shareholder has no personal right of action. Directors owed their duties to the company. The shareholder had to proceed by way of derivative claim.</a:t>
            </a:r>
          </a:p>
        </p:txBody>
      </p:sp>
      <p:sp>
        <p:nvSpPr>
          <p:cNvPr id="4" name="Slide Number Placeholder 3">
            <a:extLst>
              <a:ext uri="{FF2B5EF4-FFF2-40B4-BE49-F238E27FC236}">
                <a16:creationId xmlns:a16="http://schemas.microsoft.com/office/drawing/2014/main" id="{CBEC94AA-1B55-B870-81AF-4704FC8319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5847805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D5FBC-83F9-F5C5-36F0-A3176905BD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F147CE-27B0-E9E1-B08B-2290EB1C02DB}"/>
              </a:ext>
            </a:extLst>
          </p:cNvPr>
          <p:cNvSpPr>
            <a:spLocks noGrp="1"/>
          </p:cNvSpPr>
          <p:nvPr>
            <p:ph type="title"/>
          </p:nvPr>
        </p:nvSpPr>
        <p:spPr/>
        <p:txBody>
          <a:bodyPr/>
          <a:lstStyle/>
          <a:p>
            <a:r>
              <a:rPr lang="en-GB" dirty="0" err="1"/>
              <a:t>Aquapoint</a:t>
            </a:r>
            <a:r>
              <a:rPr lang="en-GB" dirty="0"/>
              <a:t> (the contractual context)</a:t>
            </a:r>
          </a:p>
        </p:txBody>
      </p:sp>
      <p:sp>
        <p:nvSpPr>
          <p:cNvPr id="3" name="Content Placeholder 2">
            <a:extLst>
              <a:ext uri="{FF2B5EF4-FFF2-40B4-BE49-F238E27FC236}">
                <a16:creationId xmlns:a16="http://schemas.microsoft.com/office/drawing/2014/main" id="{A51FF1AC-C747-B26E-6D15-DD5C964136CD}"/>
              </a:ext>
            </a:extLst>
          </p:cNvPr>
          <p:cNvSpPr>
            <a:spLocks noGrp="1"/>
          </p:cNvSpPr>
          <p:nvPr>
            <p:ph idx="1"/>
          </p:nvPr>
        </p:nvSpPr>
        <p:spPr/>
        <p:txBody>
          <a:bodyPr>
            <a:normAutofit fontScale="92500" lnSpcReduction="10000"/>
          </a:bodyPr>
          <a:lstStyle/>
          <a:p>
            <a:pPr marL="0" indent="0">
              <a:buNone/>
            </a:pPr>
            <a:r>
              <a:rPr lang="en-US" u="sng" dirty="0"/>
              <a:t>Subscription Agreement</a:t>
            </a:r>
            <a:r>
              <a:rPr lang="en-US" dirty="0"/>
              <a:t>:</a:t>
            </a:r>
          </a:p>
          <a:p>
            <a:r>
              <a:rPr lang="en-US" dirty="0"/>
              <a:t>Para. 4 introduction: ‘bear the … risk of investment … for … indefinite period of time… encouraged to seek independent… advice’</a:t>
            </a:r>
          </a:p>
          <a:p>
            <a:r>
              <a:rPr lang="en-US" dirty="0"/>
              <a:t>Cl. 5 ‘Subscriber … understands Interest only with consent of [GP]’; ‘Subscriber… will not sell… Interest … without consent of [GP]’</a:t>
            </a:r>
          </a:p>
          <a:p>
            <a:r>
              <a:rPr lang="en-US" dirty="0"/>
              <a:t>Cl. 7 no reliance on representations / warranties etc.</a:t>
            </a:r>
          </a:p>
          <a:p>
            <a:pPr marL="0" indent="0">
              <a:buNone/>
            </a:pPr>
            <a:endParaRPr lang="en-US" dirty="0"/>
          </a:p>
        </p:txBody>
      </p:sp>
      <p:sp>
        <p:nvSpPr>
          <p:cNvPr id="4" name="Slide Number Placeholder 3">
            <a:extLst>
              <a:ext uri="{FF2B5EF4-FFF2-40B4-BE49-F238E27FC236}">
                <a16:creationId xmlns:a16="http://schemas.microsoft.com/office/drawing/2014/main" id="{B0DD260B-6872-DC62-4443-5FE74EF51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33280047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7883D-531E-0056-09EB-F426D9A96F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7894C0-F297-0A20-DB58-C91C4F74FAF1}"/>
              </a:ext>
            </a:extLst>
          </p:cNvPr>
          <p:cNvSpPr>
            <a:spLocks noGrp="1"/>
          </p:cNvSpPr>
          <p:nvPr>
            <p:ph type="title"/>
          </p:nvPr>
        </p:nvSpPr>
        <p:spPr/>
        <p:txBody>
          <a:bodyPr/>
          <a:lstStyle/>
          <a:p>
            <a:r>
              <a:rPr lang="en-GB" dirty="0" err="1"/>
              <a:t>Aquapoint</a:t>
            </a:r>
            <a:r>
              <a:rPr lang="en-GB" dirty="0"/>
              <a:t> (the contractual context)</a:t>
            </a:r>
          </a:p>
        </p:txBody>
      </p:sp>
      <p:sp>
        <p:nvSpPr>
          <p:cNvPr id="3" name="Content Placeholder 2">
            <a:extLst>
              <a:ext uri="{FF2B5EF4-FFF2-40B4-BE49-F238E27FC236}">
                <a16:creationId xmlns:a16="http://schemas.microsoft.com/office/drawing/2014/main" id="{6C74DA00-9F42-FB34-FA73-29D43D91AD3F}"/>
              </a:ext>
            </a:extLst>
          </p:cNvPr>
          <p:cNvSpPr>
            <a:spLocks noGrp="1"/>
          </p:cNvSpPr>
          <p:nvPr>
            <p:ph idx="1"/>
          </p:nvPr>
        </p:nvSpPr>
        <p:spPr/>
        <p:txBody>
          <a:bodyPr>
            <a:normAutofit/>
          </a:bodyPr>
          <a:lstStyle/>
          <a:p>
            <a:r>
              <a:rPr lang="en-US" dirty="0"/>
              <a:t>Fan negotiated the terms of the LPA</a:t>
            </a:r>
          </a:p>
          <a:p>
            <a:r>
              <a:rPr lang="en-US" u="sng" dirty="0"/>
              <a:t>But</a:t>
            </a:r>
            <a:r>
              <a:rPr lang="en-US" dirty="0"/>
              <a:t>, he received assurances both before and after the execution of the 2017 agreements</a:t>
            </a:r>
            <a:endParaRPr lang="en-US" u="sng" dirty="0"/>
          </a:p>
        </p:txBody>
      </p:sp>
      <p:sp>
        <p:nvSpPr>
          <p:cNvPr id="4" name="Slide Number Placeholder 3">
            <a:extLst>
              <a:ext uri="{FF2B5EF4-FFF2-40B4-BE49-F238E27FC236}">
                <a16:creationId xmlns:a16="http://schemas.microsoft.com/office/drawing/2014/main" id="{AF265A51-2103-D2E1-CCBA-3C507D8725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36138053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B97FF-979D-44C7-8BB8-B56CADBF54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3E8361-7980-B122-EAF2-857F936C9C5B}"/>
              </a:ext>
            </a:extLst>
          </p:cNvPr>
          <p:cNvSpPr>
            <a:spLocks noGrp="1"/>
          </p:cNvSpPr>
          <p:nvPr>
            <p:ph type="title"/>
          </p:nvPr>
        </p:nvSpPr>
        <p:spPr/>
        <p:txBody>
          <a:bodyPr/>
          <a:lstStyle/>
          <a:p>
            <a:r>
              <a:rPr lang="en-GB" dirty="0" err="1"/>
              <a:t>Aquapoint</a:t>
            </a:r>
            <a:endParaRPr lang="en-GB" dirty="0"/>
          </a:p>
        </p:txBody>
      </p:sp>
      <p:sp>
        <p:nvSpPr>
          <p:cNvPr id="3" name="Content Placeholder 2">
            <a:extLst>
              <a:ext uri="{FF2B5EF4-FFF2-40B4-BE49-F238E27FC236}">
                <a16:creationId xmlns:a16="http://schemas.microsoft.com/office/drawing/2014/main" id="{060AD0B8-233F-5883-CC2B-63348496340B}"/>
              </a:ext>
            </a:extLst>
          </p:cNvPr>
          <p:cNvSpPr>
            <a:spLocks noGrp="1"/>
          </p:cNvSpPr>
          <p:nvPr>
            <p:ph idx="1"/>
          </p:nvPr>
        </p:nvSpPr>
        <p:spPr/>
        <p:txBody>
          <a:bodyPr>
            <a:normAutofit fontScale="92500" lnSpcReduction="10000"/>
          </a:bodyPr>
          <a:lstStyle/>
          <a:p>
            <a:r>
              <a:rPr lang="en-US" dirty="0"/>
              <a:t>The thrust of CICA is that the Ebrahimi type analysis could trump the contractual documents. In Ebrahimi, there was a power to remove a director, but nevertheless its exercise could give rise to grounds for winding-up.</a:t>
            </a:r>
          </a:p>
          <a:p>
            <a:r>
              <a:rPr lang="en-US" dirty="0"/>
              <a:t>On the other hand, many authorities indicate that where the relationship is set out comprehensively in writing – e.g. in bespoke Articles, or more particularly, SHAs, that will tend to preclude any reliance on equitable constraints.</a:t>
            </a:r>
          </a:p>
          <a:p>
            <a:pPr marL="0" indent="0">
              <a:buNone/>
            </a:pPr>
            <a:endParaRPr lang="en-US" dirty="0"/>
          </a:p>
        </p:txBody>
      </p:sp>
      <p:sp>
        <p:nvSpPr>
          <p:cNvPr id="4" name="Slide Number Placeholder 3">
            <a:extLst>
              <a:ext uri="{FF2B5EF4-FFF2-40B4-BE49-F238E27FC236}">
                <a16:creationId xmlns:a16="http://schemas.microsoft.com/office/drawing/2014/main" id="{20A33A48-493C-E158-7B76-3BF155A25D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18224166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EA9E5-1A40-7D13-A20C-340466C2F63A}"/>
            </a:ext>
          </a:extLst>
        </p:cNvPr>
        <p:cNvGrpSpPr/>
        <p:nvPr/>
      </p:nvGrpSpPr>
      <p:grpSpPr>
        <a:xfrm>
          <a:off x="0" y="0"/>
          <a:ext cx="0" cy="0"/>
          <a:chOff x="0" y="0"/>
          <a:chExt cx="0" cy="0"/>
        </a:xfrm>
      </p:grpSpPr>
      <p:pic>
        <p:nvPicPr>
          <p:cNvPr id="3" name="Picture 2" descr="A green and white background with trees&#10;&#10;AI-generated content may be incorrect.">
            <a:extLst>
              <a:ext uri="{FF2B5EF4-FFF2-40B4-BE49-F238E27FC236}">
                <a16:creationId xmlns:a16="http://schemas.microsoft.com/office/drawing/2014/main" id="{7F006A9B-E879-CFB0-28EA-DFB2649C2FD3}"/>
              </a:ext>
            </a:extLst>
          </p:cNvPr>
          <p:cNvPicPr>
            <a:picLocks noChangeAspect="1"/>
          </p:cNvPicPr>
          <p:nvPr/>
        </p:nvPicPr>
        <p:blipFill>
          <a:blip r:embed="rId3"/>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398105BF-4B74-02A9-A4B4-5A9BA2E880AC}"/>
              </a:ext>
            </a:extLst>
          </p:cNvPr>
          <p:cNvSpPr txBox="1"/>
          <p:nvPr/>
        </p:nvSpPr>
        <p:spPr>
          <a:xfrm>
            <a:off x="785192" y="1448640"/>
            <a:ext cx="870358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800" dirty="0">
                <a:solidFill>
                  <a:prstClr val="white"/>
                </a:solidFill>
                <a:latin typeface="Arial" panose="020B0604020202020204" pitchFamily="34" charset="0"/>
                <a:cs typeface="Arial" panose="020B0604020202020204" pitchFamily="34" charset="0"/>
              </a:rPr>
              <a:t>Conclusion</a:t>
            </a:r>
            <a:endParaRPr kumimoji="0" lang="en-E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477137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A23EC-3E51-F869-732D-583F84AB9853}"/>
              </a:ext>
            </a:extLst>
          </p:cNvPr>
          <p:cNvSpPr>
            <a:spLocks noGrp="1"/>
          </p:cNvSpPr>
          <p:nvPr>
            <p:ph type="title"/>
          </p:nvPr>
        </p:nvSpPr>
        <p:spPr/>
        <p:txBody>
          <a:bodyPr/>
          <a:lstStyle/>
          <a:p>
            <a:r>
              <a:rPr lang="en-GB" dirty="0"/>
              <a:t>Conclusion</a:t>
            </a:r>
          </a:p>
        </p:txBody>
      </p:sp>
      <p:sp>
        <p:nvSpPr>
          <p:cNvPr id="3" name="Content Placeholder 2">
            <a:extLst>
              <a:ext uri="{FF2B5EF4-FFF2-40B4-BE49-F238E27FC236}">
                <a16:creationId xmlns:a16="http://schemas.microsoft.com/office/drawing/2014/main" id="{00511AFC-188E-A037-029E-E6FB44C5F7D5}"/>
              </a:ext>
            </a:extLst>
          </p:cNvPr>
          <p:cNvSpPr>
            <a:spLocks noGrp="1"/>
          </p:cNvSpPr>
          <p:nvPr>
            <p:ph idx="1"/>
          </p:nvPr>
        </p:nvSpPr>
        <p:spPr/>
        <p:txBody>
          <a:bodyPr/>
          <a:lstStyle/>
          <a:p>
            <a:r>
              <a:rPr lang="en-GB" dirty="0"/>
              <a:t>Questions, please…?</a:t>
            </a:r>
          </a:p>
          <a:p>
            <a:r>
              <a:rPr lang="en-GB" dirty="0"/>
              <a:t>Thank-you and see you next time!</a:t>
            </a:r>
          </a:p>
        </p:txBody>
      </p:sp>
      <p:sp>
        <p:nvSpPr>
          <p:cNvPr id="4" name="Slide Number Placeholder 3">
            <a:extLst>
              <a:ext uri="{FF2B5EF4-FFF2-40B4-BE49-F238E27FC236}">
                <a16:creationId xmlns:a16="http://schemas.microsoft.com/office/drawing/2014/main" id="{F5A961D8-1ACE-5970-8839-86FD33B4E6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31169420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C68EA-3D6D-36B4-22C9-AAC9A5D00A2F}"/>
            </a:ext>
          </a:extLst>
        </p:cNvPr>
        <p:cNvGrpSpPr/>
        <p:nvPr/>
      </p:nvGrpSpPr>
      <p:grpSpPr>
        <a:xfrm>
          <a:off x="0" y="0"/>
          <a:ext cx="0" cy="0"/>
          <a:chOff x="0" y="0"/>
          <a:chExt cx="0" cy="0"/>
        </a:xfrm>
      </p:grpSpPr>
      <p:pic>
        <p:nvPicPr>
          <p:cNvPr id="6" name="Picture 5" descr="A green and white background with trees&#10;&#10;AI-generated content may be incorrect.">
            <a:extLst>
              <a:ext uri="{FF2B5EF4-FFF2-40B4-BE49-F238E27FC236}">
                <a16:creationId xmlns:a16="http://schemas.microsoft.com/office/drawing/2014/main" id="{C8E3038A-11F3-392D-E40C-AC4F8597F291}"/>
              </a:ext>
            </a:extLst>
          </p:cNvPr>
          <p:cNvPicPr>
            <a:picLocks noChangeAspect="1"/>
          </p:cNvPicPr>
          <p:nvPr/>
        </p:nvPicPr>
        <p:blipFill>
          <a:blip r:embed="rId3"/>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394F6B6-22DA-9AC1-3BD4-F1EB1CEC4B8B}"/>
              </a:ext>
            </a:extLst>
          </p:cNvPr>
          <p:cNvSpPr txBox="1"/>
          <p:nvPr/>
        </p:nvSpPr>
        <p:spPr>
          <a:xfrm>
            <a:off x="855124" y="5198181"/>
            <a:ext cx="5240876" cy="678134"/>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Adrian Pay</a:t>
            </a:r>
          </a:p>
          <a:p>
            <a:pPr marL="0" marR="0" lvl="0" indent="0" algn="l" defTabSz="914400" rtl="0" eaLnBrk="1" fontAlgn="auto" latinLnBrk="0" hangingPunct="1">
              <a:lnSpc>
                <a:spcPct val="110000"/>
              </a:lnSpc>
              <a:spcBef>
                <a:spcPts val="0"/>
              </a:spcBef>
              <a:spcAft>
                <a:spcPts val="0"/>
              </a:spcAft>
              <a:buClrTx/>
              <a:buSzTx/>
              <a:buFontTx/>
              <a:buNone/>
              <a:tabLst/>
              <a:defRPr/>
            </a:pPr>
            <a:r>
              <a:rPr lang="en-GB" dirty="0" err="1">
                <a:solidFill>
                  <a:srgbClr val="E51919"/>
                </a:solidFill>
                <a:latin typeface="Arial" panose="020B0604020202020204" pitchFamily="34" charset="0"/>
                <a:cs typeface="Arial" panose="020B0604020202020204" pitchFamily="34" charset="0"/>
              </a:rPr>
              <a:t>Adrian.Pay</a:t>
            </a:r>
            <a:r>
              <a:rPr kumimoji="0" lang="en-GB" sz="1800" b="0"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@NewSquareChambers.co.uk</a:t>
            </a:r>
          </a:p>
        </p:txBody>
      </p:sp>
      <p:sp>
        <p:nvSpPr>
          <p:cNvPr id="8" name="TextBox 7">
            <a:extLst>
              <a:ext uri="{FF2B5EF4-FFF2-40B4-BE49-F238E27FC236}">
                <a16:creationId xmlns:a16="http://schemas.microsoft.com/office/drawing/2014/main" id="{3A9BAF71-5725-CBAD-A07D-6A4B7FA5FE5A}"/>
              </a:ext>
            </a:extLst>
          </p:cNvPr>
          <p:cNvSpPr txBox="1"/>
          <p:nvPr/>
        </p:nvSpPr>
        <p:spPr>
          <a:xfrm>
            <a:off x="794717" y="1562940"/>
            <a:ext cx="693005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Thank you for joining</a:t>
            </a:r>
            <a:endParaRPr kumimoji="0" lang="en-E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51084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050AE-79A0-F2D4-A328-DD18E1A679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52D151-F63C-402B-C14F-BF652D92FF07}"/>
              </a:ext>
            </a:extLst>
          </p:cNvPr>
          <p:cNvSpPr>
            <a:spLocks noGrp="1"/>
          </p:cNvSpPr>
          <p:nvPr>
            <p:ph type="title"/>
          </p:nvPr>
        </p:nvSpPr>
        <p:spPr/>
        <p:txBody>
          <a:bodyPr/>
          <a:lstStyle/>
          <a:p>
            <a:r>
              <a:rPr lang="en-GB" dirty="0"/>
              <a:t>Privy Council (Foss v Harbottle)</a:t>
            </a:r>
          </a:p>
        </p:txBody>
      </p:sp>
      <p:sp>
        <p:nvSpPr>
          <p:cNvPr id="3" name="Content Placeholder 2">
            <a:extLst>
              <a:ext uri="{FF2B5EF4-FFF2-40B4-BE49-F238E27FC236}">
                <a16:creationId xmlns:a16="http://schemas.microsoft.com/office/drawing/2014/main" id="{23103932-26B0-B09E-6EC5-34DDA65A0479}"/>
              </a:ext>
            </a:extLst>
          </p:cNvPr>
          <p:cNvSpPr>
            <a:spLocks noGrp="1"/>
          </p:cNvSpPr>
          <p:nvPr>
            <p:ph idx="1"/>
          </p:nvPr>
        </p:nvSpPr>
        <p:spPr/>
        <p:txBody>
          <a:bodyPr>
            <a:normAutofit/>
          </a:bodyPr>
          <a:lstStyle/>
          <a:p>
            <a:r>
              <a:rPr lang="en-GB" dirty="0"/>
              <a:t>The ‘rule’ in Foss v Harbottle:</a:t>
            </a:r>
          </a:p>
          <a:p>
            <a:pPr marL="0" indent="0">
              <a:buNone/>
            </a:pPr>
            <a:r>
              <a:rPr lang="en-GB" dirty="0"/>
              <a:t>(1) the ‘proper plaintiff’ principle [35]</a:t>
            </a:r>
          </a:p>
          <a:p>
            <a:pPr marL="0" indent="0">
              <a:buNone/>
            </a:pPr>
            <a:r>
              <a:rPr lang="en-GB" dirty="0"/>
              <a:t>(2) the ‘majority rule’ principle [36]</a:t>
            </a:r>
          </a:p>
          <a:p>
            <a:pPr marL="0" indent="0">
              <a:buNone/>
            </a:pPr>
            <a:r>
              <a:rPr lang="en-GB" dirty="0"/>
              <a:t>The exception to the rule in Foss v Harbottle [37-39]</a:t>
            </a:r>
          </a:p>
        </p:txBody>
      </p:sp>
      <p:sp>
        <p:nvSpPr>
          <p:cNvPr id="4" name="Slide Number Placeholder 3">
            <a:extLst>
              <a:ext uri="{FF2B5EF4-FFF2-40B4-BE49-F238E27FC236}">
                <a16:creationId xmlns:a16="http://schemas.microsoft.com/office/drawing/2014/main" id="{6D00F22E-A7D3-8E03-C5A3-053C6C92F5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1054499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5EF2C-E6F7-8606-CE61-C303AC2660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A61961-67D8-6CF8-9296-C2E5DC8BF7B3}"/>
              </a:ext>
            </a:extLst>
          </p:cNvPr>
          <p:cNvSpPr>
            <a:spLocks noGrp="1"/>
          </p:cNvSpPr>
          <p:nvPr>
            <p:ph type="title"/>
          </p:nvPr>
        </p:nvSpPr>
        <p:spPr/>
        <p:txBody>
          <a:bodyPr/>
          <a:lstStyle/>
          <a:p>
            <a:r>
              <a:rPr lang="en-GB" dirty="0"/>
              <a:t>Privy Council (previous authorities)</a:t>
            </a:r>
          </a:p>
        </p:txBody>
      </p:sp>
      <p:sp>
        <p:nvSpPr>
          <p:cNvPr id="3" name="Content Placeholder 2">
            <a:extLst>
              <a:ext uri="{FF2B5EF4-FFF2-40B4-BE49-F238E27FC236}">
                <a16:creationId xmlns:a16="http://schemas.microsoft.com/office/drawing/2014/main" id="{5D5C9342-5EAF-3C68-DB3B-A95647B18654}"/>
              </a:ext>
            </a:extLst>
          </p:cNvPr>
          <p:cNvSpPr>
            <a:spLocks noGrp="1"/>
          </p:cNvSpPr>
          <p:nvPr>
            <p:ph idx="1"/>
          </p:nvPr>
        </p:nvSpPr>
        <p:spPr/>
        <p:txBody>
          <a:bodyPr>
            <a:normAutofit fontScale="85000" lnSpcReduction="20000"/>
          </a:bodyPr>
          <a:lstStyle/>
          <a:p>
            <a:r>
              <a:rPr lang="en-GB" dirty="0"/>
              <a:t>Shareholder’s right to bring a direct action where adversely affected by exercise of director’s powers for improper purpose recognised in e.g. </a:t>
            </a:r>
          </a:p>
          <a:p>
            <a:pPr lvl="1"/>
            <a:r>
              <a:rPr lang="en-GB" dirty="0"/>
              <a:t>Howard Smith v Ampol [1974] AC 821</a:t>
            </a:r>
          </a:p>
          <a:p>
            <a:pPr lvl="1"/>
            <a:r>
              <a:rPr lang="en-GB" dirty="0"/>
              <a:t>Eclairs Group [2015] UKSC 71</a:t>
            </a:r>
          </a:p>
          <a:p>
            <a:pPr marL="457200" lvl="1" indent="0">
              <a:buNone/>
            </a:pPr>
            <a:r>
              <a:rPr lang="en-GB" dirty="0"/>
              <a:t>‘Although the duty is owed to the company, and not to shareholders personally, shareholders whose personal rights are adversely affected by the directors’ exercise of the power have been held in the context of a range of different powers to be entitled to maintain a personal action against the company to remedy the wrong done to them.’ </a:t>
            </a:r>
            <a:r>
              <a:rPr lang="en-GB" u="sng" dirty="0"/>
              <a:t>Tianrui</a:t>
            </a:r>
            <a:r>
              <a:rPr lang="en-GB" dirty="0"/>
              <a:t> at [41]</a:t>
            </a:r>
          </a:p>
          <a:p>
            <a:pPr lvl="1"/>
            <a:endParaRPr lang="en-GB" dirty="0"/>
          </a:p>
          <a:p>
            <a:pPr marL="457200" lvl="1" indent="0">
              <a:buNone/>
            </a:pPr>
            <a:endParaRPr lang="en-GB" dirty="0"/>
          </a:p>
        </p:txBody>
      </p:sp>
      <p:sp>
        <p:nvSpPr>
          <p:cNvPr id="4" name="Slide Number Placeholder 3">
            <a:extLst>
              <a:ext uri="{FF2B5EF4-FFF2-40B4-BE49-F238E27FC236}">
                <a16:creationId xmlns:a16="http://schemas.microsoft.com/office/drawing/2014/main" id="{E5CA7300-B139-0C2B-83FE-E110924665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1285611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FBE0C-1143-9173-8EE2-B0D2AB8303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FCC352-A86E-10D9-0AF4-9BC9183E0D3A}"/>
              </a:ext>
            </a:extLst>
          </p:cNvPr>
          <p:cNvSpPr>
            <a:spLocks noGrp="1"/>
          </p:cNvSpPr>
          <p:nvPr>
            <p:ph type="title"/>
          </p:nvPr>
        </p:nvSpPr>
        <p:spPr/>
        <p:txBody>
          <a:bodyPr/>
          <a:lstStyle/>
          <a:p>
            <a:r>
              <a:rPr lang="en-GB" dirty="0"/>
              <a:t>Privy Council (juridical basis)</a:t>
            </a:r>
          </a:p>
        </p:txBody>
      </p:sp>
      <p:sp>
        <p:nvSpPr>
          <p:cNvPr id="3" name="Content Placeholder 2">
            <a:extLst>
              <a:ext uri="{FF2B5EF4-FFF2-40B4-BE49-F238E27FC236}">
                <a16:creationId xmlns:a16="http://schemas.microsoft.com/office/drawing/2014/main" id="{6FD58C2C-29E4-F554-E3D2-9DA9907AAA8C}"/>
              </a:ext>
            </a:extLst>
          </p:cNvPr>
          <p:cNvSpPr>
            <a:spLocks noGrp="1"/>
          </p:cNvSpPr>
          <p:nvPr>
            <p:ph idx="1"/>
          </p:nvPr>
        </p:nvSpPr>
        <p:spPr/>
        <p:txBody>
          <a:bodyPr>
            <a:normAutofit fontScale="85000" lnSpcReduction="20000"/>
          </a:bodyPr>
          <a:lstStyle/>
          <a:p>
            <a:pPr marL="0" indent="0">
              <a:buNone/>
            </a:pPr>
            <a:r>
              <a:rPr lang="en-GB" dirty="0"/>
              <a:t>‘…Given that in each case the  shareholder’s rights were directly affected by the relevant improper decision, they were  obvious cases for intervention by the courts, but there still needs to be a proper legal  basis - in short, a cause of action. As we discuss later in this judgment, we consider that,  </a:t>
            </a:r>
            <a:r>
              <a:rPr lang="en-GB" dirty="0">
                <a:highlight>
                  <a:srgbClr val="FFFF00"/>
                </a:highlight>
              </a:rPr>
              <a:t>as an intrinsic feature of the contract constituted by the memorandum and articles of  association, it is implicit that when exercising their powers on behalf of the company the  directors will exercise them in accordance with their fiduciary duties, including the duty  to exercise powers only for a proper purpose</a:t>
            </a:r>
            <a:r>
              <a:rPr lang="en-GB" dirty="0"/>
              <a:t>.’ </a:t>
            </a:r>
            <a:r>
              <a:rPr lang="en-GB" u="sng" dirty="0"/>
              <a:t>Tianrui </a:t>
            </a:r>
            <a:r>
              <a:rPr lang="en-GB" dirty="0"/>
              <a:t>at [43]</a:t>
            </a:r>
          </a:p>
        </p:txBody>
      </p:sp>
      <p:sp>
        <p:nvSpPr>
          <p:cNvPr id="4" name="Slide Number Placeholder 3">
            <a:extLst>
              <a:ext uri="{FF2B5EF4-FFF2-40B4-BE49-F238E27FC236}">
                <a16:creationId xmlns:a16="http://schemas.microsoft.com/office/drawing/2014/main" id="{89D8C058-9359-DAED-D021-07149B4369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577109972"/>
      </p:ext>
    </p:extLst>
  </p:cSld>
  <p:clrMapOvr>
    <a:masterClrMapping/>
  </p:clrMapOvr>
</p:sld>
</file>

<file path=ppt/theme/theme1.xml><?xml version="1.0" encoding="utf-8"?>
<a:theme xmlns:a="http://schemas.openxmlformats.org/drawingml/2006/main" name="New Square Chambers 2024 General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SC_Presentation_New" id="{D12176D6-7B8B-4306-B58E-413A4EC489B3}" vid="{9077AE19-8EDC-4A42-9B15-EFF75833EF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8c1dceb-c7c3-4db3-be2a-ed3639cb0f83">
      <Terms xmlns="http://schemas.microsoft.com/office/infopath/2007/PartnerControls"/>
    </lcf76f155ced4ddcb4097134ff3c332f>
    <TaxCatchAll xmlns="5dbaa1e8-66a8-4b88-b2fe-a31a9713a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EE490384DEC6849B27C36BF4794AD34" ma:contentTypeVersion="18" ma:contentTypeDescription="Create a new document." ma:contentTypeScope="" ma:versionID="c7f7b5b3c6f616e42d689c1f55db656c">
  <xsd:schema xmlns:xsd="http://www.w3.org/2001/XMLSchema" xmlns:xs="http://www.w3.org/2001/XMLSchema" xmlns:p="http://schemas.microsoft.com/office/2006/metadata/properties" xmlns:ns2="a8c1dceb-c7c3-4db3-be2a-ed3639cb0f83" xmlns:ns3="5dbaa1e8-66a8-4b88-b2fe-a31a9713a2a5" targetNamespace="http://schemas.microsoft.com/office/2006/metadata/properties" ma:root="true" ma:fieldsID="bde3bc629a5cfcdc7b961031033a7327" ns2:_="" ns3:_="">
    <xsd:import namespace="a8c1dceb-c7c3-4db3-be2a-ed3639cb0f83"/>
    <xsd:import namespace="5dbaa1e8-66a8-4b88-b2fe-a31a9713a2a5"/>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c1dceb-c7c3-4db3-be2a-ed3639cb0f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69d06c8-afe6-4057-a581-1aec5e3928e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baa1e8-66a8-4b88-b2fe-a31a9713a2a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0f7795c-380d-4497-8108-9bc76fca8a26}" ma:internalName="TaxCatchAll" ma:showField="CatchAllData" ma:web="5dbaa1e8-66a8-4b88-b2fe-a31a9713a2a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D23CDA-34FB-48B7-B020-D71CDA053341}">
  <ds:schemaRefs>
    <ds:schemaRef ds:uri="http://schemas.microsoft.com/sharepoint/v3/contenttype/forms"/>
  </ds:schemaRefs>
</ds:datastoreItem>
</file>

<file path=customXml/itemProps2.xml><?xml version="1.0" encoding="utf-8"?>
<ds:datastoreItem xmlns:ds="http://schemas.openxmlformats.org/officeDocument/2006/customXml" ds:itemID="{DF7C4B3B-438A-4385-959F-2098AA33366C}">
  <ds:schemaRefs>
    <ds:schemaRef ds:uri="http://schemas.microsoft.com/office/infopath/2007/PartnerControls"/>
    <ds:schemaRef ds:uri="http://www.w3.org/XML/1998/namespace"/>
    <ds:schemaRef ds:uri="http://schemas.microsoft.com/office/2006/documentManagement/types"/>
    <ds:schemaRef ds:uri="http://purl.org/dc/elements/1.1/"/>
    <ds:schemaRef ds:uri="http://schemas.openxmlformats.org/package/2006/metadata/core-properties"/>
    <ds:schemaRef ds:uri="a8c1dceb-c7c3-4db3-be2a-ed3639cb0f83"/>
    <ds:schemaRef ds:uri="http://schemas.microsoft.com/office/2006/metadata/properties"/>
    <ds:schemaRef ds:uri="http://purl.org/dc/terms/"/>
    <ds:schemaRef ds:uri="5dbaa1e8-66a8-4b88-b2fe-a31a9713a2a5"/>
    <ds:schemaRef ds:uri="http://purl.org/dc/dcmitype/"/>
  </ds:schemaRefs>
</ds:datastoreItem>
</file>

<file path=customXml/itemProps3.xml><?xml version="1.0" encoding="utf-8"?>
<ds:datastoreItem xmlns:ds="http://schemas.openxmlformats.org/officeDocument/2006/customXml" ds:itemID="{9E1CBA60-796D-4010-BDAA-46458FF4779E}"/>
</file>

<file path=docProps/app.xml><?xml version="1.0" encoding="utf-8"?>
<Properties xmlns="http://schemas.openxmlformats.org/officeDocument/2006/extended-properties" xmlns:vt="http://schemas.openxmlformats.org/officeDocument/2006/docPropsVTypes">
  <Template/>
  <TotalTime>5715</TotalTime>
  <Words>5259</Words>
  <Application>Microsoft Office PowerPoint</Application>
  <PresentationFormat>Widescreen</PresentationFormat>
  <Paragraphs>417</Paragraphs>
  <Slides>65</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Aptos</vt:lpstr>
      <vt:lpstr>Arboria Book</vt:lpstr>
      <vt:lpstr>Arial</vt:lpstr>
      <vt:lpstr>Calibri</vt:lpstr>
      <vt:lpstr>Open Sans</vt:lpstr>
      <vt:lpstr>Wingdings</vt:lpstr>
      <vt:lpstr>New Square Chambers 2024 General Theme</vt:lpstr>
      <vt:lpstr>PowerPoint Presentation</vt:lpstr>
      <vt:lpstr>Introduction</vt:lpstr>
      <vt:lpstr>PowerPoint Presentation</vt:lpstr>
      <vt:lpstr>Facts</vt:lpstr>
      <vt:lpstr>First instance</vt:lpstr>
      <vt:lpstr>Cayman CA</vt:lpstr>
      <vt:lpstr>Privy Council (Foss v Harbottle)</vt:lpstr>
      <vt:lpstr>Privy Council (previous authorities)</vt:lpstr>
      <vt:lpstr>Privy Council (juridical basis)</vt:lpstr>
      <vt:lpstr>Privy Council (juridical basis)</vt:lpstr>
      <vt:lpstr>Privy Council (juridical basis)</vt:lpstr>
      <vt:lpstr>Privy Council (comment)</vt:lpstr>
      <vt:lpstr>Privy Council (comment)</vt:lpstr>
      <vt:lpstr>Privy Council (outcome)</vt:lpstr>
      <vt:lpstr>PowerPoint Presentation</vt:lpstr>
      <vt:lpstr>Facts</vt:lpstr>
      <vt:lpstr>The appraisal regime</vt:lpstr>
      <vt:lpstr>The ordinary procedure</vt:lpstr>
      <vt:lpstr>Dissenter’s rights</vt:lpstr>
      <vt:lpstr>'Short-form merger’</vt:lpstr>
      <vt:lpstr>The conundrum</vt:lpstr>
      <vt:lpstr>The answer (part 1…)</vt:lpstr>
      <vt:lpstr>The answer (…part 2)</vt:lpstr>
      <vt:lpstr>PowerPoint Presentation</vt:lpstr>
      <vt:lpstr>Facts</vt:lpstr>
      <vt:lpstr>Claims</vt:lpstr>
      <vt:lpstr>Decision (first instance)</vt:lpstr>
      <vt:lpstr>Decision (EC CA)</vt:lpstr>
      <vt:lpstr>Privy Council</vt:lpstr>
      <vt:lpstr>Privy Council</vt:lpstr>
      <vt:lpstr>Privy Council (proper purpose)</vt:lpstr>
      <vt:lpstr>Privy Council (Duomatic)</vt:lpstr>
      <vt:lpstr>PowerPoint Presentation</vt:lpstr>
      <vt:lpstr>The ‘shareholder rule’</vt:lpstr>
      <vt:lpstr>The landscape (1): a venerable rule</vt:lpstr>
      <vt:lpstr>The landscape (2): a rule of some sophistication</vt:lpstr>
      <vt:lpstr>The landscape (3): a limited rule</vt:lpstr>
      <vt:lpstr>The landscape (4): …some rumblings</vt:lpstr>
      <vt:lpstr>The landscape (5): …an eruption (Aabar)</vt:lpstr>
      <vt:lpstr>The landscape (6): … the fall-out</vt:lpstr>
      <vt:lpstr>Aabar – was the decision correct? (1)</vt:lpstr>
      <vt:lpstr>Aabar – was the decision correct? (2)</vt:lpstr>
      <vt:lpstr>Aabar – was the decision correct? (3)</vt:lpstr>
      <vt:lpstr>Aabar – was the decision correct? (4)</vt:lpstr>
      <vt:lpstr>Jardine v Oasis (CA)</vt:lpstr>
      <vt:lpstr>Jardine v Oasis (PC)</vt:lpstr>
      <vt:lpstr>Jardine v Oasis (PC)</vt:lpstr>
      <vt:lpstr>Jardine v Oasis (PC)</vt:lpstr>
      <vt:lpstr>Jardine v Oasis (PC)</vt:lpstr>
      <vt:lpstr>Jardine v Oasis (PC)</vt:lpstr>
      <vt:lpstr>PowerPoint Presentation</vt:lpstr>
      <vt:lpstr>Recent developments (j/e winding up)</vt:lpstr>
      <vt:lpstr>Aquapoint (facts)</vt:lpstr>
      <vt:lpstr>Aquapoint (facts)</vt:lpstr>
      <vt:lpstr>Aquapoint (NBs)</vt:lpstr>
      <vt:lpstr>Aquapoint (NBs)</vt:lpstr>
      <vt:lpstr>Aquapoint (first instance decision)</vt:lpstr>
      <vt:lpstr>Aquapoint (CICA)</vt:lpstr>
      <vt:lpstr>Aquapoint (the contractual context)</vt:lpstr>
      <vt:lpstr>Aquapoint (the contractual context)</vt:lpstr>
      <vt:lpstr>Aquapoint (the contractual context)</vt:lpstr>
      <vt:lpstr>Aquapoint</vt:lpstr>
      <vt:lpstr>PowerPoint Presentation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Crystal Fernandes</dc:creator>
  <cp:lastModifiedBy>Madeleine Whittaker</cp:lastModifiedBy>
  <cp:revision>18</cp:revision>
  <dcterms:created xsi:type="dcterms:W3CDTF">2023-12-11T07:05:32Z</dcterms:created>
  <dcterms:modified xsi:type="dcterms:W3CDTF">2025-05-28T08:45:26Z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0x0101007EE490384DEC6849B27C36BF4794AD34</vt:lpwstr>
  </property>
  <property fmtid="{D5CDD505-2E9C-101B-9397-08002B2CF9AE}" pid="3" name="MediaServiceImageTags">
    <vt:lpwstr/>
  </property>
</Properties>
</file>