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12.JPG" ContentType="image/p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57"/>
  </p:notesMasterIdLst>
  <p:handoutMasterIdLst>
    <p:handoutMasterId r:id="rId58"/>
  </p:handoutMasterIdLst>
  <p:sldIdLst>
    <p:sldId id="259" r:id="rId5"/>
    <p:sldId id="260" r:id="rId6"/>
    <p:sldId id="264" r:id="rId7"/>
    <p:sldId id="265" r:id="rId8"/>
    <p:sldId id="261" r:id="rId9"/>
    <p:sldId id="266" r:id="rId10"/>
    <p:sldId id="267" r:id="rId11"/>
    <p:sldId id="268" r:id="rId12"/>
    <p:sldId id="269" r:id="rId13"/>
    <p:sldId id="270" r:id="rId14"/>
    <p:sldId id="271" r:id="rId15"/>
    <p:sldId id="272" r:id="rId16"/>
    <p:sldId id="325" r:id="rId17"/>
    <p:sldId id="273" r:id="rId18"/>
    <p:sldId id="279" r:id="rId19"/>
    <p:sldId id="280" r:id="rId20"/>
    <p:sldId id="281" r:id="rId21"/>
    <p:sldId id="278" r:id="rId22"/>
    <p:sldId id="274" r:id="rId23"/>
    <p:sldId id="275" r:id="rId24"/>
    <p:sldId id="282" r:id="rId25"/>
    <p:sldId id="283" r:id="rId26"/>
    <p:sldId id="285" r:id="rId27"/>
    <p:sldId id="286" r:id="rId28"/>
    <p:sldId id="287" r:id="rId29"/>
    <p:sldId id="288" r:id="rId30"/>
    <p:sldId id="290" r:id="rId31"/>
    <p:sldId id="291" r:id="rId32"/>
    <p:sldId id="300" r:id="rId33"/>
    <p:sldId id="302" r:id="rId34"/>
    <p:sldId id="315" r:id="rId35"/>
    <p:sldId id="305" r:id="rId36"/>
    <p:sldId id="316" r:id="rId37"/>
    <p:sldId id="317" r:id="rId38"/>
    <p:sldId id="311" r:id="rId39"/>
    <p:sldId id="318" r:id="rId40"/>
    <p:sldId id="319" r:id="rId41"/>
    <p:sldId id="320" r:id="rId42"/>
    <p:sldId id="321" r:id="rId43"/>
    <p:sldId id="322" r:id="rId44"/>
    <p:sldId id="324" r:id="rId45"/>
    <p:sldId id="292" r:id="rId46"/>
    <p:sldId id="301" r:id="rId47"/>
    <p:sldId id="323" r:id="rId48"/>
    <p:sldId id="293" r:id="rId49"/>
    <p:sldId id="294" r:id="rId50"/>
    <p:sldId id="295" r:id="rId51"/>
    <p:sldId id="296" r:id="rId52"/>
    <p:sldId id="297" r:id="rId53"/>
    <p:sldId id="298" r:id="rId54"/>
    <p:sldId id="299" r:id="rId55"/>
    <p:sldId id="263" r:id="rId56"/>
  </p:sldIdLst>
  <p:sldSz cx="12192000" cy="6858000"/>
  <p:notesSz cx="6858000" cy="9144000"/>
  <p:defaultTextStyle>
    <a:defPPr>
      <a:defRPr lang="en-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1919"/>
    <a:srgbClr val="0A2E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ECB626-7C24-4B2C-B17C-44D7D75E4BDC}" v="3" dt="2025-02-21T15:44:41.3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79" autoAdjust="0"/>
    <p:restoredTop sz="94674"/>
  </p:normalViewPr>
  <p:slideViewPr>
    <p:cSldViewPr snapToGrid="0">
      <p:cViewPr varScale="1">
        <p:scale>
          <a:sx n="124" d="100"/>
          <a:sy n="124" d="100"/>
        </p:scale>
        <p:origin x="472" y="16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88CC05-7980-A4E3-D8AA-A51198C53F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1672963-B292-241C-EF2F-37DA92D41E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55AEE6-624A-46B7-AAD6-3715892F05FD}" type="datetimeFigureOut">
              <a:rPr lang="en-GB" smtClean="0"/>
              <a:t>23/04/2025</a:t>
            </a:fld>
            <a:endParaRPr lang="en-GB"/>
          </a:p>
        </p:txBody>
      </p:sp>
      <p:sp>
        <p:nvSpPr>
          <p:cNvPr id="4" name="Footer Placeholder 3">
            <a:extLst>
              <a:ext uri="{FF2B5EF4-FFF2-40B4-BE49-F238E27FC236}">
                <a16:creationId xmlns:a16="http://schemas.microsoft.com/office/drawing/2014/main" id="{AB9D0BC1-C16E-1286-6557-5906E3AE5C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8E6EAA8-587C-C062-7937-EDA9755AA7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7F6A5C-86CD-409B-B52E-2FE55A9817DD}" type="slidenum">
              <a:rPr lang="en-GB" smtClean="0"/>
              <a:t>‹#›</a:t>
            </a:fld>
            <a:endParaRPr lang="en-GB"/>
          </a:p>
        </p:txBody>
      </p:sp>
    </p:spTree>
    <p:extLst>
      <p:ext uri="{BB962C8B-B14F-4D97-AF65-F5344CB8AC3E}">
        <p14:creationId xmlns:p14="http://schemas.microsoft.com/office/powerpoint/2010/main" val="4135276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B2F0D6-EC7A-6A46-8549-2A1E5527B24B}" type="datetimeFigureOut">
              <a:rPr lang="en-ES" smtClean="0"/>
              <a:t>4/23/25</a:t>
            </a:fld>
            <a:endParaRPr lang="en-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DC0345-B338-A042-820F-43F799424BD3}" type="slidenum">
              <a:rPr lang="en-ES" smtClean="0"/>
              <a:t>‹#›</a:t>
            </a:fld>
            <a:endParaRPr lang="en-ES"/>
          </a:p>
        </p:txBody>
      </p:sp>
    </p:spTree>
    <p:extLst>
      <p:ext uri="{BB962C8B-B14F-4D97-AF65-F5344CB8AC3E}">
        <p14:creationId xmlns:p14="http://schemas.microsoft.com/office/powerpoint/2010/main" val="1718114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DC0345-B338-A042-820F-43F799424BD3}" type="slidenum">
              <a:rPr lang="en-ES" smtClean="0"/>
              <a:t>2</a:t>
            </a:fld>
            <a:endParaRPr lang="en-ES"/>
          </a:p>
        </p:txBody>
      </p:sp>
    </p:spTree>
    <p:extLst>
      <p:ext uri="{BB962C8B-B14F-4D97-AF65-F5344CB8AC3E}">
        <p14:creationId xmlns:p14="http://schemas.microsoft.com/office/powerpoint/2010/main" val="2999455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DC0345-B338-A042-820F-43F799424BD3}" type="slidenum">
              <a:rPr lang="en-ES" smtClean="0"/>
              <a:t>11</a:t>
            </a:fld>
            <a:endParaRPr lang="en-ES"/>
          </a:p>
        </p:txBody>
      </p:sp>
    </p:spTree>
    <p:extLst>
      <p:ext uri="{BB962C8B-B14F-4D97-AF65-F5344CB8AC3E}">
        <p14:creationId xmlns:p14="http://schemas.microsoft.com/office/powerpoint/2010/main" val="1498359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12</a:t>
            </a:fld>
            <a:endParaRPr lang="en-ES"/>
          </a:p>
        </p:txBody>
      </p:sp>
    </p:spTree>
    <p:extLst>
      <p:ext uri="{BB962C8B-B14F-4D97-AF65-F5344CB8AC3E}">
        <p14:creationId xmlns:p14="http://schemas.microsoft.com/office/powerpoint/2010/main" val="2005285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DC0345-B338-A042-820F-43F799424BD3}" type="slidenum">
              <a:rPr lang="en-ES" smtClean="0"/>
              <a:t>13</a:t>
            </a:fld>
            <a:endParaRPr lang="en-ES"/>
          </a:p>
        </p:txBody>
      </p:sp>
    </p:spTree>
    <p:extLst>
      <p:ext uri="{BB962C8B-B14F-4D97-AF65-F5344CB8AC3E}">
        <p14:creationId xmlns:p14="http://schemas.microsoft.com/office/powerpoint/2010/main" val="1594707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DC0345-B338-A042-820F-43F799424BD3}" type="slidenum">
              <a:rPr lang="en-ES" smtClean="0"/>
              <a:t>14</a:t>
            </a:fld>
            <a:endParaRPr lang="en-ES"/>
          </a:p>
        </p:txBody>
      </p:sp>
    </p:spTree>
    <p:extLst>
      <p:ext uri="{BB962C8B-B14F-4D97-AF65-F5344CB8AC3E}">
        <p14:creationId xmlns:p14="http://schemas.microsoft.com/office/powerpoint/2010/main" val="3947850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DC0345-B338-A042-820F-43F799424BD3}" type="slidenum">
              <a:rPr lang="en-ES" smtClean="0"/>
              <a:t>15</a:t>
            </a:fld>
            <a:endParaRPr lang="en-ES"/>
          </a:p>
        </p:txBody>
      </p:sp>
    </p:spTree>
    <p:extLst>
      <p:ext uri="{BB962C8B-B14F-4D97-AF65-F5344CB8AC3E}">
        <p14:creationId xmlns:p14="http://schemas.microsoft.com/office/powerpoint/2010/main" val="1855191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DC0345-B338-A042-820F-43F799424BD3}" type="slidenum">
              <a:rPr lang="en-ES" smtClean="0"/>
              <a:t>16</a:t>
            </a:fld>
            <a:endParaRPr lang="en-ES"/>
          </a:p>
        </p:txBody>
      </p:sp>
    </p:spTree>
    <p:extLst>
      <p:ext uri="{BB962C8B-B14F-4D97-AF65-F5344CB8AC3E}">
        <p14:creationId xmlns:p14="http://schemas.microsoft.com/office/powerpoint/2010/main" val="3737398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DC0345-B338-A042-820F-43F799424BD3}" type="slidenum">
              <a:rPr lang="en-ES" smtClean="0"/>
              <a:t>17</a:t>
            </a:fld>
            <a:endParaRPr lang="en-ES"/>
          </a:p>
        </p:txBody>
      </p:sp>
    </p:spTree>
    <p:extLst>
      <p:ext uri="{BB962C8B-B14F-4D97-AF65-F5344CB8AC3E}">
        <p14:creationId xmlns:p14="http://schemas.microsoft.com/office/powerpoint/2010/main" val="4212251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DC0345-B338-A042-820F-43F799424BD3}" type="slidenum">
              <a:rPr lang="en-ES" smtClean="0"/>
              <a:t>18</a:t>
            </a:fld>
            <a:endParaRPr lang="en-ES"/>
          </a:p>
        </p:txBody>
      </p:sp>
    </p:spTree>
    <p:extLst>
      <p:ext uri="{BB962C8B-B14F-4D97-AF65-F5344CB8AC3E}">
        <p14:creationId xmlns:p14="http://schemas.microsoft.com/office/powerpoint/2010/main" val="3170536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DC0345-B338-A042-820F-43F799424BD3}" type="slidenum">
              <a:rPr lang="en-ES" smtClean="0"/>
              <a:t>19</a:t>
            </a:fld>
            <a:endParaRPr lang="en-ES"/>
          </a:p>
        </p:txBody>
      </p:sp>
    </p:spTree>
    <p:extLst>
      <p:ext uri="{BB962C8B-B14F-4D97-AF65-F5344CB8AC3E}">
        <p14:creationId xmlns:p14="http://schemas.microsoft.com/office/powerpoint/2010/main" val="3963828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DC0345-B338-A042-820F-43F799424BD3}" type="slidenum">
              <a:rPr lang="en-ES" smtClean="0"/>
              <a:t>20</a:t>
            </a:fld>
            <a:endParaRPr lang="en-ES"/>
          </a:p>
        </p:txBody>
      </p:sp>
    </p:spTree>
    <p:extLst>
      <p:ext uri="{BB962C8B-B14F-4D97-AF65-F5344CB8AC3E}">
        <p14:creationId xmlns:p14="http://schemas.microsoft.com/office/powerpoint/2010/main" val="2548034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DC0345-B338-A042-820F-43F799424BD3}" type="slidenum">
              <a:rPr lang="en-ES" smtClean="0"/>
              <a:t>3</a:t>
            </a:fld>
            <a:endParaRPr lang="en-ES"/>
          </a:p>
        </p:txBody>
      </p:sp>
    </p:spTree>
    <p:extLst>
      <p:ext uri="{BB962C8B-B14F-4D97-AF65-F5344CB8AC3E}">
        <p14:creationId xmlns:p14="http://schemas.microsoft.com/office/powerpoint/2010/main" val="109397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DC0345-B338-A042-820F-43F799424BD3}" type="slidenum">
              <a:rPr lang="en-ES" smtClean="0"/>
              <a:t>21</a:t>
            </a:fld>
            <a:endParaRPr lang="en-ES"/>
          </a:p>
        </p:txBody>
      </p:sp>
    </p:spTree>
    <p:extLst>
      <p:ext uri="{BB962C8B-B14F-4D97-AF65-F5344CB8AC3E}">
        <p14:creationId xmlns:p14="http://schemas.microsoft.com/office/powerpoint/2010/main" val="819547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22</a:t>
            </a:fld>
            <a:endParaRPr lang="en-ES"/>
          </a:p>
        </p:txBody>
      </p:sp>
    </p:spTree>
    <p:extLst>
      <p:ext uri="{BB962C8B-B14F-4D97-AF65-F5344CB8AC3E}">
        <p14:creationId xmlns:p14="http://schemas.microsoft.com/office/powerpoint/2010/main" val="4208806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DC0345-B338-A042-820F-43F799424BD3}" type="slidenum">
              <a:rPr lang="en-ES" smtClean="0"/>
              <a:t>23</a:t>
            </a:fld>
            <a:endParaRPr lang="en-ES"/>
          </a:p>
        </p:txBody>
      </p:sp>
    </p:spTree>
    <p:extLst>
      <p:ext uri="{BB962C8B-B14F-4D97-AF65-F5344CB8AC3E}">
        <p14:creationId xmlns:p14="http://schemas.microsoft.com/office/powerpoint/2010/main" val="2522655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DC0345-B338-A042-820F-43F799424BD3}" type="slidenum">
              <a:rPr lang="en-ES" smtClean="0"/>
              <a:t>24</a:t>
            </a:fld>
            <a:endParaRPr lang="en-ES"/>
          </a:p>
        </p:txBody>
      </p:sp>
    </p:spTree>
    <p:extLst>
      <p:ext uri="{BB962C8B-B14F-4D97-AF65-F5344CB8AC3E}">
        <p14:creationId xmlns:p14="http://schemas.microsoft.com/office/powerpoint/2010/main" val="1465578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DC0345-B338-A042-820F-43F799424BD3}" type="slidenum">
              <a:rPr lang="en-ES" smtClean="0"/>
              <a:t>25</a:t>
            </a:fld>
            <a:endParaRPr lang="en-ES"/>
          </a:p>
        </p:txBody>
      </p:sp>
    </p:spTree>
    <p:extLst>
      <p:ext uri="{BB962C8B-B14F-4D97-AF65-F5344CB8AC3E}">
        <p14:creationId xmlns:p14="http://schemas.microsoft.com/office/powerpoint/2010/main" val="25983889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DC0345-B338-A042-820F-43F799424BD3}" type="slidenum">
              <a:rPr lang="en-ES" smtClean="0"/>
              <a:t>26</a:t>
            </a:fld>
            <a:endParaRPr lang="en-ES"/>
          </a:p>
        </p:txBody>
      </p:sp>
    </p:spTree>
    <p:extLst>
      <p:ext uri="{BB962C8B-B14F-4D97-AF65-F5344CB8AC3E}">
        <p14:creationId xmlns:p14="http://schemas.microsoft.com/office/powerpoint/2010/main" val="4138125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DC0345-B338-A042-820F-43F799424BD3}" type="slidenum">
              <a:rPr lang="en-ES" smtClean="0"/>
              <a:t>27</a:t>
            </a:fld>
            <a:endParaRPr lang="en-ES"/>
          </a:p>
        </p:txBody>
      </p:sp>
    </p:spTree>
    <p:extLst>
      <p:ext uri="{BB962C8B-B14F-4D97-AF65-F5344CB8AC3E}">
        <p14:creationId xmlns:p14="http://schemas.microsoft.com/office/powerpoint/2010/main" val="35100644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28</a:t>
            </a:fld>
            <a:endParaRPr lang="en-ES"/>
          </a:p>
        </p:txBody>
      </p:sp>
    </p:spTree>
    <p:extLst>
      <p:ext uri="{BB962C8B-B14F-4D97-AF65-F5344CB8AC3E}">
        <p14:creationId xmlns:p14="http://schemas.microsoft.com/office/powerpoint/2010/main" val="26394499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29</a:t>
            </a:fld>
            <a:endParaRPr lang="en-ES"/>
          </a:p>
        </p:txBody>
      </p:sp>
    </p:spTree>
    <p:extLst>
      <p:ext uri="{BB962C8B-B14F-4D97-AF65-F5344CB8AC3E}">
        <p14:creationId xmlns:p14="http://schemas.microsoft.com/office/powerpoint/2010/main" val="3428763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44C76-F852-FDE8-406B-D09D8B864D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9CF3D4-8A98-5C1C-EDB2-ACB1BD9982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BBB810-CE2F-3EF9-563B-08A0962C9A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EB8C87-9802-C2DE-F455-5BE19676065B}"/>
              </a:ext>
            </a:extLst>
          </p:cNvPr>
          <p:cNvSpPr>
            <a:spLocks noGrp="1"/>
          </p:cNvSpPr>
          <p:nvPr>
            <p:ph type="sldNum" sz="quarter" idx="5"/>
          </p:nvPr>
        </p:nvSpPr>
        <p:spPr/>
        <p:txBody>
          <a:bodyPr/>
          <a:lstStyle/>
          <a:p>
            <a:fld id="{80DC0345-B338-A042-820F-43F799424BD3}" type="slidenum">
              <a:rPr lang="en-ES" smtClean="0"/>
              <a:t>30</a:t>
            </a:fld>
            <a:endParaRPr lang="en-ES"/>
          </a:p>
        </p:txBody>
      </p:sp>
    </p:spTree>
    <p:extLst>
      <p:ext uri="{BB962C8B-B14F-4D97-AF65-F5344CB8AC3E}">
        <p14:creationId xmlns:p14="http://schemas.microsoft.com/office/powerpoint/2010/main" val="295109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4</a:t>
            </a:fld>
            <a:endParaRPr lang="en-ES"/>
          </a:p>
        </p:txBody>
      </p:sp>
    </p:spTree>
    <p:extLst>
      <p:ext uri="{BB962C8B-B14F-4D97-AF65-F5344CB8AC3E}">
        <p14:creationId xmlns:p14="http://schemas.microsoft.com/office/powerpoint/2010/main" val="10692557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CD4F9-D189-D0A8-7134-FE35E3E2D1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DA78A7-3448-F4C9-3A4F-E08B22F0F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87D342-4266-283A-B4A3-A98461F288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31FFC0-95AE-2987-4957-9DAA32597A2A}"/>
              </a:ext>
            </a:extLst>
          </p:cNvPr>
          <p:cNvSpPr>
            <a:spLocks noGrp="1"/>
          </p:cNvSpPr>
          <p:nvPr>
            <p:ph type="sldNum" sz="quarter" idx="5"/>
          </p:nvPr>
        </p:nvSpPr>
        <p:spPr/>
        <p:txBody>
          <a:bodyPr/>
          <a:lstStyle/>
          <a:p>
            <a:fld id="{80DC0345-B338-A042-820F-43F799424BD3}" type="slidenum">
              <a:rPr lang="en-ES" smtClean="0"/>
              <a:t>31</a:t>
            </a:fld>
            <a:endParaRPr lang="en-ES"/>
          </a:p>
        </p:txBody>
      </p:sp>
    </p:spTree>
    <p:extLst>
      <p:ext uri="{BB962C8B-B14F-4D97-AF65-F5344CB8AC3E}">
        <p14:creationId xmlns:p14="http://schemas.microsoft.com/office/powerpoint/2010/main" val="24236875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DD922-F5F4-E4DC-51C5-806D1B3930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AD9E2A-0FCF-EABF-0345-5942E553FD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7CBC63-F2AF-5594-CDC4-F1E76769E9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EDDC1C-DA57-19C1-768C-E4DF3790CE16}"/>
              </a:ext>
            </a:extLst>
          </p:cNvPr>
          <p:cNvSpPr>
            <a:spLocks noGrp="1"/>
          </p:cNvSpPr>
          <p:nvPr>
            <p:ph type="sldNum" sz="quarter" idx="5"/>
          </p:nvPr>
        </p:nvSpPr>
        <p:spPr/>
        <p:txBody>
          <a:bodyPr/>
          <a:lstStyle/>
          <a:p>
            <a:fld id="{80DC0345-B338-A042-820F-43F799424BD3}" type="slidenum">
              <a:rPr lang="en-ES" smtClean="0"/>
              <a:t>32</a:t>
            </a:fld>
            <a:endParaRPr lang="en-ES"/>
          </a:p>
        </p:txBody>
      </p:sp>
    </p:spTree>
    <p:extLst>
      <p:ext uri="{BB962C8B-B14F-4D97-AF65-F5344CB8AC3E}">
        <p14:creationId xmlns:p14="http://schemas.microsoft.com/office/powerpoint/2010/main" val="16130569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B719B-0997-6082-24E4-21781257C5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751033-EEE9-A6DF-3FB3-CABD10DB69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83C35E-4536-D345-F469-998DDAEB04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2A72D-5D57-87D1-62EF-70E2E664C31D}"/>
              </a:ext>
            </a:extLst>
          </p:cNvPr>
          <p:cNvSpPr>
            <a:spLocks noGrp="1"/>
          </p:cNvSpPr>
          <p:nvPr>
            <p:ph type="sldNum" sz="quarter" idx="5"/>
          </p:nvPr>
        </p:nvSpPr>
        <p:spPr/>
        <p:txBody>
          <a:bodyPr/>
          <a:lstStyle/>
          <a:p>
            <a:fld id="{80DC0345-B338-A042-820F-43F799424BD3}" type="slidenum">
              <a:rPr lang="en-ES" smtClean="0"/>
              <a:t>33</a:t>
            </a:fld>
            <a:endParaRPr lang="en-ES"/>
          </a:p>
        </p:txBody>
      </p:sp>
    </p:spTree>
    <p:extLst>
      <p:ext uri="{BB962C8B-B14F-4D97-AF65-F5344CB8AC3E}">
        <p14:creationId xmlns:p14="http://schemas.microsoft.com/office/powerpoint/2010/main" val="33377975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463DF-CF17-42F8-693C-8BE9803259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462602-ABE4-66DC-A73A-60A4FD3F26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62CEF3-94CB-ED12-0F91-E41C740C4A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976FD0-FC3B-F03C-FCE7-4BE54E57E1FC}"/>
              </a:ext>
            </a:extLst>
          </p:cNvPr>
          <p:cNvSpPr>
            <a:spLocks noGrp="1"/>
          </p:cNvSpPr>
          <p:nvPr>
            <p:ph type="sldNum" sz="quarter" idx="5"/>
          </p:nvPr>
        </p:nvSpPr>
        <p:spPr/>
        <p:txBody>
          <a:bodyPr/>
          <a:lstStyle/>
          <a:p>
            <a:fld id="{80DC0345-B338-A042-820F-43F799424BD3}" type="slidenum">
              <a:rPr lang="en-ES" smtClean="0"/>
              <a:t>34</a:t>
            </a:fld>
            <a:endParaRPr lang="en-ES"/>
          </a:p>
        </p:txBody>
      </p:sp>
    </p:spTree>
    <p:extLst>
      <p:ext uri="{BB962C8B-B14F-4D97-AF65-F5344CB8AC3E}">
        <p14:creationId xmlns:p14="http://schemas.microsoft.com/office/powerpoint/2010/main" val="40919323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C218D-903D-B4A5-878B-4D2CFB2891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F812C8-9709-6D2B-D3D1-98CE097623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1F2A74-C0DA-D254-EFA7-72F6749E18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52EBCF-E1A7-C374-A601-282114D29F94}"/>
              </a:ext>
            </a:extLst>
          </p:cNvPr>
          <p:cNvSpPr>
            <a:spLocks noGrp="1"/>
          </p:cNvSpPr>
          <p:nvPr>
            <p:ph type="sldNum" sz="quarter" idx="5"/>
          </p:nvPr>
        </p:nvSpPr>
        <p:spPr/>
        <p:txBody>
          <a:bodyPr/>
          <a:lstStyle/>
          <a:p>
            <a:fld id="{80DC0345-B338-A042-820F-43F799424BD3}" type="slidenum">
              <a:rPr lang="en-ES" smtClean="0"/>
              <a:t>35</a:t>
            </a:fld>
            <a:endParaRPr lang="en-ES"/>
          </a:p>
        </p:txBody>
      </p:sp>
    </p:spTree>
    <p:extLst>
      <p:ext uri="{BB962C8B-B14F-4D97-AF65-F5344CB8AC3E}">
        <p14:creationId xmlns:p14="http://schemas.microsoft.com/office/powerpoint/2010/main" val="30208503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CE01F-9907-050C-6B9D-D051A59ED1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722520-89FC-5114-483A-D559D6339C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4F1521-F329-D88E-596F-A08170C11B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859C77-BC9B-D47C-7699-38FF595D4CF2}"/>
              </a:ext>
            </a:extLst>
          </p:cNvPr>
          <p:cNvSpPr>
            <a:spLocks noGrp="1"/>
          </p:cNvSpPr>
          <p:nvPr>
            <p:ph type="sldNum" sz="quarter" idx="5"/>
          </p:nvPr>
        </p:nvSpPr>
        <p:spPr/>
        <p:txBody>
          <a:bodyPr/>
          <a:lstStyle/>
          <a:p>
            <a:fld id="{80DC0345-B338-A042-820F-43F799424BD3}" type="slidenum">
              <a:rPr lang="en-ES" smtClean="0"/>
              <a:t>36</a:t>
            </a:fld>
            <a:endParaRPr lang="en-ES"/>
          </a:p>
        </p:txBody>
      </p:sp>
    </p:spTree>
    <p:extLst>
      <p:ext uri="{BB962C8B-B14F-4D97-AF65-F5344CB8AC3E}">
        <p14:creationId xmlns:p14="http://schemas.microsoft.com/office/powerpoint/2010/main" val="32920659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6E211-67EF-71E2-90E5-F17923B815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706BFE-913F-8A04-4B5C-54EFF9024B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D30142-C897-30A5-5CFB-F0DB94724E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66CA52-9ACA-0BDD-B549-D19CFD19F083}"/>
              </a:ext>
            </a:extLst>
          </p:cNvPr>
          <p:cNvSpPr>
            <a:spLocks noGrp="1"/>
          </p:cNvSpPr>
          <p:nvPr>
            <p:ph type="sldNum" sz="quarter" idx="5"/>
          </p:nvPr>
        </p:nvSpPr>
        <p:spPr/>
        <p:txBody>
          <a:bodyPr/>
          <a:lstStyle/>
          <a:p>
            <a:fld id="{80DC0345-B338-A042-820F-43F799424BD3}" type="slidenum">
              <a:rPr lang="en-ES" smtClean="0"/>
              <a:t>37</a:t>
            </a:fld>
            <a:endParaRPr lang="en-ES"/>
          </a:p>
        </p:txBody>
      </p:sp>
    </p:spTree>
    <p:extLst>
      <p:ext uri="{BB962C8B-B14F-4D97-AF65-F5344CB8AC3E}">
        <p14:creationId xmlns:p14="http://schemas.microsoft.com/office/powerpoint/2010/main" val="15810988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AF4B4-FAAA-AB6C-76C1-1365C073A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02BEA2-787C-F522-B098-4BBC8BA136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7AB763-72F5-449D-7ABF-9236C90320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C026B2-8424-4737-3C01-55EEB8162DDC}"/>
              </a:ext>
            </a:extLst>
          </p:cNvPr>
          <p:cNvSpPr>
            <a:spLocks noGrp="1"/>
          </p:cNvSpPr>
          <p:nvPr>
            <p:ph type="sldNum" sz="quarter" idx="5"/>
          </p:nvPr>
        </p:nvSpPr>
        <p:spPr/>
        <p:txBody>
          <a:bodyPr/>
          <a:lstStyle/>
          <a:p>
            <a:fld id="{80DC0345-B338-A042-820F-43F799424BD3}" type="slidenum">
              <a:rPr lang="en-ES" smtClean="0"/>
              <a:t>38</a:t>
            </a:fld>
            <a:endParaRPr lang="en-ES"/>
          </a:p>
        </p:txBody>
      </p:sp>
    </p:spTree>
    <p:extLst>
      <p:ext uri="{BB962C8B-B14F-4D97-AF65-F5344CB8AC3E}">
        <p14:creationId xmlns:p14="http://schemas.microsoft.com/office/powerpoint/2010/main" val="37983363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AB56F-52B3-99EC-90B0-917E4D0141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6448EB-972F-82E1-FA52-B2E2D45244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1B65B3-875A-0682-0865-484E507122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E0D3ED-B249-4D82-C06C-121E27F94CA3}"/>
              </a:ext>
            </a:extLst>
          </p:cNvPr>
          <p:cNvSpPr>
            <a:spLocks noGrp="1"/>
          </p:cNvSpPr>
          <p:nvPr>
            <p:ph type="sldNum" sz="quarter" idx="5"/>
          </p:nvPr>
        </p:nvSpPr>
        <p:spPr/>
        <p:txBody>
          <a:bodyPr/>
          <a:lstStyle/>
          <a:p>
            <a:fld id="{80DC0345-B338-A042-820F-43F799424BD3}" type="slidenum">
              <a:rPr lang="en-ES" smtClean="0"/>
              <a:t>39</a:t>
            </a:fld>
            <a:endParaRPr lang="en-ES"/>
          </a:p>
        </p:txBody>
      </p:sp>
    </p:spTree>
    <p:extLst>
      <p:ext uri="{BB962C8B-B14F-4D97-AF65-F5344CB8AC3E}">
        <p14:creationId xmlns:p14="http://schemas.microsoft.com/office/powerpoint/2010/main" val="34673120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442A1-C800-EDF2-DA0A-135C8E3163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133420-6111-58D3-7BAA-12624A3A1A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6A9062-16F4-1300-9B12-ED1B07E8BD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8954EF-4356-5162-648A-B52829E825BD}"/>
              </a:ext>
            </a:extLst>
          </p:cNvPr>
          <p:cNvSpPr>
            <a:spLocks noGrp="1"/>
          </p:cNvSpPr>
          <p:nvPr>
            <p:ph type="sldNum" sz="quarter" idx="5"/>
          </p:nvPr>
        </p:nvSpPr>
        <p:spPr/>
        <p:txBody>
          <a:bodyPr/>
          <a:lstStyle/>
          <a:p>
            <a:fld id="{80DC0345-B338-A042-820F-43F799424BD3}" type="slidenum">
              <a:rPr lang="en-ES" smtClean="0"/>
              <a:t>40</a:t>
            </a:fld>
            <a:endParaRPr lang="en-ES"/>
          </a:p>
        </p:txBody>
      </p:sp>
    </p:spTree>
    <p:extLst>
      <p:ext uri="{BB962C8B-B14F-4D97-AF65-F5344CB8AC3E}">
        <p14:creationId xmlns:p14="http://schemas.microsoft.com/office/powerpoint/2010/main" val="3133449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DC0345-B338-A042-820F-43F799424BD3}" type="slidenum">
              <a:rPr lang="en-ES" smtClean="0"/>
              <a:t>5</a:t>
            </a:fld>
            <a:endParaRPr lang="en-ES"/>
          </a:p>
        </p:txBody>
      </p:sp>
    </p:spTree>
    <p:extLst>
      <p:ext uri="{BB962C8B-B14F-4D97-AF65-F5344CB8AC3E}">
        <p14:creationId xmlns:p14="http://schemas.microsoft.com/office/powerpoint/2010/main" val="33933369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B38FA-62FF-F8A8-D10F-D7534A8DBF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D2890D-900F-199A-187D-49326B279E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F1DEAD-188F-623B-15CC-D9656D3E7F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2CCEA4-A44C-C222-217D-1008C1BBA895}"/>
              </a:ext>
            </a:extLst>
          </p:cNvPr>
          <p:cNvSpPr>
            <a:spLocks noGrp="1"/>
          </p:cNvSpPr>
          <p:nvPr>
            <p:ph type="sldNum" sz="quarter" idx="5"/>
          </p:nvPr>
        </p:nvSpPr>
        <p:spPr/>
        <p:txBody>
          <a:bodyPr/>
          <a:lstStyle/>
          <a:p>
            <a:fld id="{80DC0345-B338-A042-820F-43F799424BD3}" type="slidenum">
              <a:rPr lang="en-ES" smtClean="0"/>
              <a:t>41</a:t>
            </a:fld>
            <a:endParaRPr lang="en-ES"/>
          </a:p>
        </p:txBody>
      </p:sp>
    </p:spTree>
    <p:extLst>
      <p:ext uri="{BB962C8B-B14F-4D97-AF65-F5344CB8AC3E}">
        <p14:creationId xmlns:p14="http://schemas.microsoft.com/office/powerpoint/2010/main" val="23696891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DC0345-B338-A042-820F-43F799424BD3}" type="slidenum">
              <a:rPr lang="en-ES" smtClean="0"/>
              <a:t>42</a:t>
            </a:fld>
            <a:endParaRPr lang="en-ES"/>
          </a:p>
        </p:txBody>
      </p:sp>
    </p:spTree>
    <p:extLst>
      <p:ext uri="{BB962C8B-B14F-4D97-AF65-F5344CB8AC3E}">
        <p14:creationId xmlns:p14="http://schemas.microsoft.com/office/powerpoint/2010/main" val="31247856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DC0345-B338-A042-820F-43F799424BD3}" type="slidenum">
              <a:rPr lang="en-ES" smtClean="0"/>
              <a:t>43</a:t>
            </a:fld>
            <a:endParaRPr lang="en-ES"/>
          </a:p>
        </p:txBody>
      </p:sp>
    </p:spTree>
    <p:extLst>
      <p:ext uri="{BB962C8B-B14F-4D97-AF65-F5344CB8AC3E}">
        <p14:creationId xmlns:p14="http://schemas.microsoft.com/office/powerpoint/2010/main" val="27450378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CC2F4-DBAC-4AD4-1EC3-8F9F484355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4940A-7CD8-11D3-2C95-5D5F7B8B5E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5AD73A-2F1A-93DF-754F-FDC37D013C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8B7B2F-1B2F-155B-D84B-89FD3AE7EB85}"/>
              </a:ext>
            </a:extLst>
          </p:cNvPr>
          <p:cNvSpPr>
            <a:spLocks noGrp="1"/>
          </p:cNvSpPr>
          <p:nvPr>
            <p:ph type="sldNum" sz="quarter" idx="5"/>
          </p:nvPr>
        </p:nvSpPr>
        <p:spPr/>
        <p:txBody>
          <a:bodyPr/>
          <a:lstStyle/>
          <a:p>
            <a:fld id="{80DC0345-B338-A042-820F-43F799424BD3}" type="slidenum">
              <a:rPr lang="en-ES" smtClean="0"/>
              <a:t>44</a:t>
            </a:fld>
            <a:endParaRPr lang="en-ES"/>
          </a:p>
        </p:txBody>
      </p:sp>
    </p:spTree>
    <p:extLst>
      <p:ext uri="{BB962C8B-B14F-4D97-AF65-F5344CB8AC3E}">
        <p14:creationId xmlns:p14="http://schemas.microsoft.com/office/powerpoint/2010/main" val="34794694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45</a:t>
            </a:fld>
            <a:endParaRPr lang="en-ES"/>
          </a:p>
        </p:txBody>
      </p:sp>
    </p:spTree>
    <p:extLst>
      <p:ext uri="{BB962C8B-B14F-4D97-AF65-F5344CB8AC3E}">
        <p14:creationId xmlns:p14="http://schemas.microsoft.com/office/powerpoint/2010/main" val="24732447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 ground rent; service charges and/or administration charges </a:t>
            </a:r>
          </a:p>
        </p:txBody>
      </p:sp>
      <p:sp>
        <p:nvSpPr>
          <p:cNvPr id="4" name="Slide Number Placeholder 3"/>
          <p:cNvSpPr>
            <a:spLocks noGrp="1"/>
          </p:cNvSpPr>
          <p:nvPr>
            <p:ph type="sldNum" sz="quarter" idx="5"/>
          </p:nvPr>
        </p:nvSpPr>
        <p:spPr/>
        <p:txBody>
          <a:bodyPr/>
          <a:lstStyle/>
          <a:p>
            <a:fld id="{80DC0345-B338-A042-820F-43F799424BD3}" type="slidenum">
              <a:rPr lang="en-ES" smtClean="0"/>
              <a:t>46</a:t>
            </a:fld>
            <a:endParaRPr lang="en-ES"/>
          </a:p>
        </p:txBody>
      </p:sp>
    </p:spTree>
    <p:extLst>
      <p:ext uri="{BB962C8B-B14F-4D97-AF65-F5344CB8AC3E}">
        <p14:creationId xmlns:p14="http://schemas.microsoft.com/office/powerpoint/2010/main" val="6088950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DC0345-B338-A042-820F-43F799424BD3}" type="slidenum">
              <a:rPr lang="en-ES" smtClean="0"/>
              <a:t>47</a:t>
            </a:fld>
            <a:endParaRPr lang="en-ES"/>
          </a:p>
        </p:txBody>
      </p:sp>
    </p:spTree>
    <p:extLst>
      <p:ext uri="{BB962C8B-B14F-4D97-AF65-F5344CB8AC3E}">
        <p14:creationId xmlns:p14="http://schemas.microsoft.com/office/powerpoint/2010/main" val="41842994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DC0345-B338-A042-820F-43F799424BD3}" type="slidenum">
              <a:rPr lang="en-ES" smtClean="0"/>
              <a:t>48</a:t>
            </a:fld>
            <a:endParaRPr lang="en-ES"/>
          </a:p>
        </p:txBody>
      </p:sp>
    </p:spTree>
    <p:extLst>
      <p:ext uri="{BB962C8B-B14F-4D97-AF65-F5344CB8AC3E}">
        <p14:creationId xmlns:p14="http://schemas.microsoft.com/office/powerpoint/2010/main" val="13257309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DC0345-B338-A042-820F-43F799424BD3}" type="slidenum">
              <a:rPr lang="en-ES" smtClean="0"/>
              <a:t>49</a:t>
            </a:fld>
            <a:endParaRPr lang="en-ES"/>
          </a:p>
        </p:txBody>
      </p:sp>
    </p:spTree>
    <p:extLst>
      <p:ext uri="{BB962C8B-B14F-4D97-AF65-F5344CB8AC3E}">
        <p14:creationId xmlns:p14="http://schemas.microsoft.com/office/powerpoint/2010/main" val="41467014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50000"/>
              </a:lnSpc>
              <a:buFont typeface="Symbol" pitchFamily="2" charset="2"/>
              <a:buChar char=""/>
            </a:pPr>
            <a:r>
              <a:rPr lang="en-GB" sz="1200" kern="100" dirty="0">
                <a:effectLst/>
                <a:latin typeface="Times New Roman" panose="02020603050405020304" pitchFamily="18" charset="0"/>
                <a:ea typeface="Calibri" panose="020F0502020204030204" pitchFamily="34" charset="0"/>
                <a:cs typeface="Times New Roman (Body CS)"/>
              </a:rPr>
              <a:t>Court serving property </a:t>
            </a:r>
          </a:p>
          <a:p>
            <a:pPr marL="342900" lvl="0" indent="-342900">
              <a:lnSpc>
                <a:spcPct val="150000"/>
              </a:lnSpc>
              <a:buFont typeface="Symbol" pitchFamily="2" charset="2"/>
              <a:buChar char=""/>
            </a:pPr>
            <a:r>
              <a:rPr lang="en-GB" sz="1200" kern="100" dirty="0">
                <a:effectLst/>
                <a:latin typeface="Times New Roman" panose="02020603050405020304" pitchFamily="18" charset="0"/>
                <a:ea typeface="Calibri" panose="020F0502020204030204" pitchFamily="34" charset="0"/>
                <a:cs typeface="Times New Roman (Body CS)"/>
              </a:rPr>
              <a:t>A statement that the lease has been forfeited by the issue of the claim;</a:t>
            </a:r>
          </a:p>
          <a:p>
            <a:pPr marL="342900" lvl="0" indent="-342900">
              <a:lnSpc>
                <a:spcPct val="150000"/>
              </a:lnSpc>
              <a:buFont typeface="Symbol" pitchFamily="2" charset="2"/>
              <a:buChar char=""/>
            </a:pPr>
            <a:r>
              <a:rPr lang="en-GB" sz="1200" kern="100" dirty="0">
                <a:effectLst/>
                <a:latin typeface="Times New Roman" panose="02020603050405020304" pitchFamily="18" charset="0"/>
                <a:ea typeface="Calibri" panose="020F0502020204030204" pitchFamily="34" charset="0"/>
                <a:cs typeface="Times New Roman (Body CS)"/>
              </a:rPr>
              <a:t>Particulars of the lease, with a full copy of the lease exhibited;</a:t>
            </a:r>
          </a:p>
          <a:p>
            <a:pPr marL="342900" lvl="0" indent="-342900">
              <a:lnSpc>
                <a:spcPct val="150000"/>
              </a:lnSpc>
              <a:buFont typeface="Symbol" pitchFamily="2" charset="2"/>
              <a:buChar char=""/>
            </a:pPr>
            <a:r>
              <a:rPr lang="en-GB" sz="1200" kern="100" dirty="0">
                <a:effectLst/>
                <a:latin typeface="Times New Roman" panose="02020603050405020304" pitchFamily="18" charset="0"/>
                <a:ea typeface="Calibri" panose="020F0502020204030204" pitchFamily="34" charset="0"/>
                <a:cs typeface="Times New Roman (Body CS)"/>
              </a:rPr>
              <a:t>Particulars of the determination or admission + exhibiting admission/judgment</a:t>
            </a:r>
          </a:p>
          <a:p>
            <a:pPr marL="342900" lvl="0" indent="-342900">
              <a:lnSpc>
                <a:spcPct val="150000"/>
              </a:lnSpc>
              <a:buFont typeface="Symbol" pitchFamily="2" charset="2"/>
              <a:buChar char=""/>
            </a:pPr>
            <a:r>
              <a:rPr lang="en-GB" sz="1200" kern="100" dirty="0">
                <a:effectLst/>
                <a:latin typeface="Times New Roman" panose="02020603050405020304" pitchFamily="18" charset="0"/>
                <a:ea typeface="Calibri" panose="020F0502020204030204" pitchFamily="34" charset="0"/>
                <a:cs typeface="Times New Roman (Body CS)"/>
              </a:rPr>
              <a:t>Particulars of the s146 notice (unless just ground rent) + exhibit copy of the notice</a:t>
            </a:r>
          </a:p>
          <a:p>
            <a:pPr marL="342900" lvl="0" indent="-342900">
              <a:lnSpc>
                <a:spcPct val="150000"/>
              </a:lnSpc>
              <a:buFont typeface="Symbol" pitchFamily="2" charset="2"/>
              <a:buChar char=""/>
            </a:pPr>
            <a:r>
              <a:rPr lang="en-GB" sz="1200" kern="100" dirty="0">
                <a:effectLst/>
                <a:latin typeface="Times New Roman" panose="02020603050405020304" pitchFamily="18" charset="0"/>
                <a:ea typeface="Calibri" panose="020F0502020204030204" pitchFamily="34" charset="0"/>
                <a:cs typeface="Times New Roman (Body CS)"/>
              </a:rPr>
              <a:t>Particulars of any person (including a mortgagee) entitled to claim relief </a:t>
            </a:r>
          </a:p>
          <a:p>
            <a:pPr marL="342900" lvl="0" indent="-342900">
              <a:lnSpc>
                <a:spcPct val="150000"/>
              </a:lnSpc>
              <a:buFont typeface="Symbol" pitchFamily="2" charset="2"/>
              <a:buChar char=""/>
            </a:pPr>
            <a:r>
              <a:rPr lang="en-GB" sz="1200" kern="100" dirty="0">
                <a:effectLst/>
                <a:latin typeface="Times New Roman" panose="02020603050405020304" pitchFamily="18" charset="0"/>
                <a:ea typeface="Calibri" panose="020F0502020204030204" pitchFamily="34" charset="0"/>
                <a:cs typeface="Times New Roman (Body CS)"/>
              </a:rPr>
              <a:t>Claim for legal costs particularising contractual costs clause </a:t>
            </a:r>
          </a:p>
          <a:p>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50</a:t>
            </a:fld>
            <a:endParaRPr lang="en-ES"/>
          </a:p>
        </p:txBody>
      </p:sp>
    </p:spTree>
    <p:extLst>
      <p:ext uri="{BB962C8B-B14F-4D97-AF65-F5344CB8AC3E}">
        <p14:creationId xmlns:p14="http://schemas.microsoft.com/office/powerpoint/2010/main" val="335602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DC0345-B338-A042-820F-43F799424BD3}" type="slidenum">
              <a:rPr lang="en-ES" smtClean="0"/>
              <a:t>6</a:t>
            </a:fld>
            <a:endParaRPr lang="en-ES"/>
          </a:p>
        </p:txBody>
      </p:sp>
    </p:spTree>
    <p:extLst>
      <p:ext uri="{BB962C8B-B14F-4D97-AF65-F5344CB8AC3E}">
        <p14:creationId xmlns:p14="http://schemas.microsoft.com/office/powerpoint/2010/main" val="12080411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51</a:t>
            </a:fld>
            <a:endParaRPr lang="en-ES"/>
          </a:p>
        </p:txBody>
      </p:sp>
    </p:spTree>
    <p:extLst>
      <p:ext uri="{BB962C8B-B14F-4D97-AF65-F5344CB8AC3E}">
        <p14:creationId xmlns:p14="http://schemas.microsoft.com/office/powerpoint/2010/main" val="4055646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DC0345-B338-A042-820F-43F799424BD3}" type="slidenum">
              <a:rPr lang="en-ES" smtClean="0"/>
              <a:t>7</a:t>
            </a:fld>
            <a:endParaRPr lang="en-ES"/>
          </a:p>
        </p:txBody>
      </p:sp>
    </p:spTree>
    <p:extLst>
      <p:ext uri="{BB962C8B-B14F-4D97-AF65-F5344CB8AC3E}">
        <p14:creationId xmlns:p14="http://schemas.microsoft.com/office/powerpoint/2010/main" val="36873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DC0345-B338-A042-820F-43F799424BD3}" type="slidenum">
              <a:rPr lang="en-ES" smtClean="0"/>
              <a:t>8</a:t>
            </a:fld>
            <a:endParaRPr lang="en-ES"/>
          </a:p>
        </p:txBody>
      </p:sp>
    </p:spTree>
    <p:extLst>
      <p:ext uri="{BB962C8B-B14F-4D97-AF65-F5344CB8AC3E}">
        <p14:creationId xmlns:p14="http://schemas.microsoft.com/office/powerpoint/2010/main" val="1831761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Each lift differently drafted </a:t>
            </a:r>
          </a:p>
          <a:p>
            <a:pPr marL="171450" indent="-171450">
              <a:buFont typeface="Arial" panose="020B0604020202020204" pitchFamily="34" charset="0"/>
              <a:buChar char="•"/>
            </a:pPr>
            <a:r>
              <a:rPr lang="en-US" dirty="0"/>
              <a:t>Assume not recoverable unless entitlement found in lease </a:t>
            </a:r>
          </a:p>
        </p:txBody>
      </p:sp>
      <p:sp>
        <p:nvSpPr>
          <p:cNvPr id="4" name="Slide Number Placeholder 3"/>
          <p:cNvSpPr>
            <a:spLocks noGrp="1"/>
          </p:cNvSpPr>
          <p:nvPr>
            <p:ph type="sldNum" sz="quarter" idx="5"/>
          </p:nvPr>
        </p:nvSpPr>
        <p:spPr/>
        <p:txBody>
          <a:bodyPr/>
          <a:lstStyle/>
          <a:p>
            <a:fld id="{80DC0345-B338-A042-820F-43F799424BD3}" type="slidenum">
              <a:rPr lang="en-ES" smtClean="0"/>
              <a:t>9</a:t>
            </a:fld>
            <a:endParaRPr lang="en-ES"/>
          </a:p>
        </p:txBody>
      </p:sp>
    </p:spTree>
    <p:extLst>
      <p:ext uri="{BB962C8B-B14F-4D97-AF65-F5344CB8AC3E}">
        <p14:creationId xmlns:p14="http://schemas.microsoft.com/office/powerpoint/2010/main" val="2746755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DC0345-B338-A042-820F-43F799424BD3}" type="slidenum">
              <a:rPr lang="en-ES" smtClean="0"/>
              <a:t>10</a:t>
            </a:fld>
            <a:endParaRPr lang="en-ES"/>
          </a:p>
        </p:txBody>
      </p:sp>
    </p:spTree>
    <p:extLst>
      <p:ext uri="{BB962C8B-B14F-4D97-AF65-F5344CB8AC3E}">
        <p14:creationId xmlns:p14="http://schemas.microsoft.com/office/powerpoint/2010/main" val="36393643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6AB34E-BDB2-7CE6-4666-454623F111C1}"/>
              </a:ext>
            </a:extLst>
          </p:cNvPr>
          <p:cNvPicPr>
            <a:picLocks noChangeAspect="1"/>
          </p:cNvPicPr>
          <p:nvPr userDrawn="1"/>
        </p:nvPicPr>
        <p:blipFill>
          <a:blip r:embed="rId2"/>
          <a:stretch>
            <a:fillRect/>
          </a:stretch>
        </p:blipFill>
        <p:spPr>
          <a:xfrm>
            <a:off x="0" y="0"/>
            <a:ext cx="12192000" cy="5448300"/>
          </a:xfrm>
          <a:prstGeom prst="rect">
            <a:avLst/>
          </a:prstGeom>
        </p:spPr>
      </p:pic>
      <p:pic>
        <p:nvPicPr>
          <p:cNvPr id="4" name="Picture 3">
            <a:extLst>
              <a:ext uri="{FF2B5EF4-FFF2-40B4-BE49-F238E27FC236}">
                <a16:creationId xmlns:a16="http://schemas.microsoft.com/office/drawing/2014/main" id="{073DFEF2-5A20-935F-3489-A692DBBF393F}"/>
              </a:ext>
            </a:extLst>
          </p:cNvPr>
          <p:cNvPicPr>
            <a:picLocks noChangeAspect="1"/>
          </p:cNvPicPr>
          <p:nvPr userDrawn="1"/>
        </p:nvPicPr>
        <p:blipFill>
          <a:blip r:embed="rId3"/>
          <a:stretch>
            <a:fillRect/>
          </a:stretch>
        </p:blipFill>
        <p:spPr>
          <a:xfrm>
            <a:off x="9724767" y="5458927"/>
            <a:ext cx="2144069" cy="1132716"/>
          </a:xfrm>
          <a:prstGeom prst="rect">
            <a:avLst/>
          </a:prstGeom>
        </p:spPr>
      </p:pic>
      <p:sp>
        <p:nvSpPr>
          <p:cNvPr id="11" name="Rectangle 10">
            <a:extLst>
              <a:ext uri="{FF2B5EF4-FFF2-40B4-BE49-F238E27FC236}">
                <a16:creationId xmlns:a16="http://schemas.microsoft.com/office/drawing/2014/main" id="{3B155A42-D247-2B92-DB95-A74528A40FC1}"/>
              </a:ext>
            </a:extLst>
          </p:cNvPr>
          <p:cNvSpPr/>
          <p:nvPr userDrawn="1"/>
        </p:nvSpPr>
        <p:spPr>
          <a:xfrm>
            <a:off x="533743" y="1705232"/>
            <a:ext cx="96452" cy="4090087"/>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pic>
        <p:nvPicPr>
          <p:cNvPr id="12" name="Picture 11">
            <a:extLst>
              <a:ext uri="{FF2B5EF4-FFF2-40B4-BE49-F238E27FC236}">
                <a16:creationId xmlns:a16="http://schemas.microsoft.com/office/drawing/2014/main" id="{3432F643-A95D-975F-A4A6-CC9B30653306}"/>
              </a:ext>
            </a:extLst>
          </p:cNvPr>
          <p:cNvPicPr>
            <a:picLocks noChangeAspect="1"/>
          </p:cNvPicPr>
          <p:nvPr userDrawn="1"/>
        </p:nvPicPr>
        <p:blipFill>
          <a:blip r:embed="rId4"/>
          <a:stretch>
            <a:fillRect/>
          </a:stretch>
        </p:blipFill>
        <p:spPr>
          <a:xfrm>
            <a:off x="533743" y="523789"/>
            <a:ext cx="3998500" cy="622334"/>
          </a:xfrm>
          <a:prstGeom prst="rect">
            <a:avLst/>
          </a:prstGeom>
        </p:spPr>
      </p:pic>
    </p:spTree>
    <p:extLst>
      <p:ext uri="{BB962C8B-B14F-4D97-AF65-F5344CB8AC3E}">
        <p14:creationId xmlns:p14="http://schemas.microsoft.com/office/powerpoint/2010/main" val="3483918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37600" y="6356353"/>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Open Sans"/>
              <a:ea typeface="+mn-ea"/>
              <a:cs typeface="+mn-cs"/>
            </a:endParaRPr>
          </a:p>
        </p:txBody>
      </p:sp>
      <p:pic>
        <p:nvPicPr>
          <p:cNvPr id="4" name="Picture 3">
            <a:extLst>
              <a:ext uri="{FF2B5EF4-FFF2-40B4-BE49-F238E27FC236}">
                <a16:creationId xmlns:a16="http://schemas.microsoft.com/office/drawing/2014/main" id="{27CCFB74-96B9-F114-B9E6-F67CB537D5A9}"/>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894135" y="5867124"/>
            <a:ext cx="3201504" cy="497076"/>
          </a:xfrm>
          <a:prstGeom prst="rect">
            <a:avLst/>
          </a:prstGeom>
        </p:spPr>
      </p:pic>
      <p:sp>
        <p:nvSpPr>
          <p:cNvPr id="5" name="Rectangle 4">
            <a:extLst>
              <a:ext uri="{FF2B5EF4-FFF2-40B4-BE49-F238E27FC236}">
                <a16:creationId xmlns:a16="http://schemas.microsoft.com/office/drawing/2014/main" id="{EB0F1D79-08DD-AEC0-2F8C-CC2E509BCC70}"/>
              </a:ext>
            </a:extLst>
          </p:cNvPr>
          <p:cNvSpPr>
            <a:spLocks noGrp="1" noRot="1" noMove="1" noResize="1" noEditPoints="1" noAdjustHandles="1" noChangeArrowheads="1" noChangeShapeType="1"/>
          </p:cNvSpPr>
          <p:nvPr userDrawn="1"/>
        </p:nvSpPr>
        <p:spPr>
          <a:xfrm>
            <a:off x="520994" y="631807"/>
            <a:ext cx="84865" cy="5732394"/>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sp>
        <p:nvSpPr>
          <p:cNvPr id="9" name="Title 1">
            <a:extLst>
              <a:ext uri="{FF2B5EF4-FFF2-40B4-BE49-F238E27FC236}">
                <a16:creationId xmlns:a16="http://schemas.microsoft.com/office/drawing/2014/main" id="{244F3BD2-3373-11E2-05C1-299492396AD6}"/>
              </a:ext>
            </a:extLst>
          </p:cNvPr>
          <p:cNvSpPr>
            <a:spLocks noGrp="1"/>
          </p:cNvSpPr>
          <p:nvPr>
            <p:ph type="title" hasCustomPrompt="1"/>
          </p:nvPr>
        </p:nvSpPr>
        <p:spPr>
          <a:xfrm>
            <a:off x="785190" y="274636"/>
            <a:ext cx="3310449" cy="2487613"/>
          </a:xfrm>
          <a:prstGeom prst="rect">
            <a:avLst/>
          </a:prstGeom>
        </p:spPr>
        <p:txBody>
          <a:bodyPr/>
          <a:lstStyle>
            <a:lvl1pPr algn="l">
              <a:defRPr b="1">
                <a:latin typeface="Arial" panose="020B0604020202020204" pitchFamily="34" charset="0"/>
                <a:cs typeface="Arial" panose="020B0604020202020204" pitchFamily="34" charset="0"/>
              </a:defRPr>
            </a:lvl1pPr>
          </a:lstStyle>
          <a:p>
            <a:r>
              <a:rPr lang="en-GB" sz="4400" b="1">
                <a:solidFill>
                  <a:srgbClr val="0A2E25"/>
                </a:solidFill>
                <a:latin typeface="Arial" panose="020B0604020202020204" pitchFamily="34" charset="0"/>
                <a:cs typeface="Arial" panose="020B0604020202020204" pitchFamily="34" charset="0"/>
              </a:rPr>
              <a:t>Title</a:t>
            </a:r>
            <a:br>
              <a:rPr lang="en-GB" sz="4400" b="1">
                <a:solidFill>
                  <a:srgbClr val="0A2E25"/>
                </a:solidFill>
                <a:latin typeface="Arial" panose="020B0604020202020204" pitchFamily="34" charset="0"/>
                <a:cs typeface="Arial" panose="020B0604020202020204" pitchFamily="34" charset="0"/>
              </a:rPr>
            </a:br>
            <a:r>
              <a:rPr lang="en-GB" sz="4400" b="1">
                <a:solidFill>
                  <a:srgbClr val="0A2E25"/>
                </a:solidFill>
                <a:latin typeface="Arial" panose="020B0604020202020204" pitchFamily="34" charset="0"/>
                <a:cs typeface="Arial" panose="020B0604020202020204" pitchFamily="34" charset="0"/>
              </a:rPr>
              <a:t>goes</a:t>
            </a:r>
            <a:br>
              <a:rPr lang="en-GB" sz="4400" b="1">
                <a:solidFill>
                  <a:srgbClr val="0A2E25"/>
                </a:solidFill>
                <a:latin typeface="Arial" panose="020B0604020202020204" pitchFamily="34" charset="0"/>
                <a:cs typeface="Arial" panose="020B0604020202020204" pitchFamily="34" charset="0"/>
              </a:rPr>
            </a:br>
            <a:r>
              <a:rPr lang="en-GB" sz="4400" b="1">
                <a:solidFill>
                  <a:srgbClr val="0A2E25"/>
                </a:solidFill>
                <a:latin typeface="Arial" panose="020B0604020202020204" pitchFamily="34" charset="0"/>
                <a:cs typeface="Arial" panose="020B0604020202020204" pitchFamily="34" charset="0"/>
              </a:rPr>
              <a:t>here</a:t>
            </a:r>
          </a:p>
        </p:txBody>
      </p:sp>
      <p:sp>
        <p:nvSpPr>
          <p:cNvPr id="10" name="Content Placeholder 2">
            <a:extLst>
              <a:ext uri="{FF2B5EF4-FFF2-40B4-BE49-F238E27FC236}">
                <a16:creationId xmlns:a16="http://schemas.microsoft.com/office/drawing/2014/main" id="{9B927754-C23E-E84C-C63B-6D89C38A4F59}"/>
              </a:ext>
            </a:extLst>
          </p:cNvPr>
          <p:cNvSpPr>
            <a:spLocks noGrp="1"/>
          </p:cNvSpPr>
          <p:nvPr>
            <p:ph idx="1" hasCustomPrompt="1"/>
          </p:nvPr>
        </p:nvSpPr>
        <p:spPr>
          <a:xfrm>
            <a:off x="5428389" y="631807"/>
            <a:ext cx="6154011" cy="5217326"/>
          </a:xfrm>
          <a:prstGeom prst="rect">
            <a:avLst/>
          </a:prstGeom>
        </p:spPr>
        <p:txBody>
          <a:bodyPr/>
          <a:lstStyle>
            <a:lvl1pPr marL="342900" indent="-342900">
              <a:lnSpc>
                <a:spcPct val="110000"/>
              </a:lnSpc>
              <a:buClr>
                <a:srgbClr val="E42026"/>
              </a:buClr>
              <a:buFont typeface="Wingdings" pitchFamily="2" charset="2"/>
              <a:buChar char="§"/>
              <a:defRPr>
                <a:latin typeface="Arial" panose="020B0604020202020204" pitchFamily="34" charset="0"/>
                <a:cs typeface="Arial" panose="020B0604020202020204" pitchFamily="34" charset="0"/>
              </a:defRPr>
            </a:lvl1pPr>
            <a:lvl2pPr marL="742950" indent="-28575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2pPr>
            <a:lvl3pPr marL="11430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3pPr>
            <a:lvl4pPr marL="16002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4pPr>
            <a:lvl5pPr marL="20574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5pPr>
          </a:lstStyle>
          <a:p>
            <a:pPr lvl="0"/>
            <a:r>
              <a:rPr lang="en-US"/>
              <a:t>Content</a:t>
            </a:r>
          </a:p>
          <a:p>
            <a:pPr lvl="1"/>
            <a:r>
              <a:rPr lang="en-US"/>
              <a:t>Sub Content</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737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7C81EA4-A939-5D97-DC99-6ABAF9F0CA8D}"/>
              </a:ext>
            </a:extLst>
          </p:cNvPr>
          <p:cNvPicPr>
            <a:picLocks noChangeAspect="1"/>
          </p:cNvPicPr>
          <p:nvPr userDrawn="1"/>
        </p:nvPicPr>
        <p:blipFill>
          <a:blip r:embed="rId2"/>
          <a:stretch>
            <a:fillRect/>
          </a:stretch>
        </p:blipFill>
        <p:spPr>
          <a:xfrm>
            <a:off x="0" y="0"/>
            <a:ext cx="12192000" cy="5448300"/>
          </a:xfrm>
          <a:prstGeom prst="rect">
            <a:avLst/>
          </a:prstGeom>
        </p:spPr>
      </p:pic>
      <p:pic>
        <p:nvPicPr>
          <p:cNvPr id="14" name="Picture 13">
            <a:extLst>
              <a:ext uri="{FF2B5EF4-FFF2-40B4-BE49-F238E27FC236}">
                <a16:creationId xmlns:a16="http://schemas.microsoft.com/office/drawing/2014/main" id="{64F025A5-E78C-4517-CFE2-B6DD944F7843}"/>
              </a:ext>
            </a:extLst>
          </p:cNvPr>
          <p:cNvPicPr>
            <a:picLocks noChangeAspect="1"/>
          </p:cNvPicPr>
          <p:nvPr userDrawn="1"/>
        </p:nvPicPr>
        <p:blipFill>
          <a:blip r:embed="rId3"/>
          <a:stretch>
            <a:fillRect/>
          </a:stretch>
        </p:blipFill>
        <p:spPr>
          <a:xfrm>
            <a:off x="533743" y="523789"/>
            <a:ext cx="3998500" cy="622334"/>
          </a:xfrm>
          <a:prstGeom prst="rect">
            <a:avLst/>
          </a:prstGeom>
        </p:spPr>
      </p:pic>
      <p:sp>
        <p:nvSpPr>
          <p:cNvPr id="16" name="Rectangle 15">
            <a:extLst>
              <a:ext uri="{FF2B5EF4-FFF2-40B4-BE49-F238E27FC236}">
                <a16:creationId xmlns:a16="http://schemas.microsoft.com/office/drawing/2014/main" id="{DCC0384B-041B-7A4C-0131-8A8D3D545DE2}"/>
              </a:ext>
            </a:extLst>
          </p:cNvPr>
          <p:cNvSpPr/>
          <p:nvPr userDrawn="1"/>
        </p:nvSpPr>
        <p:spPr>
          <a:xfrm>
            <a:off x="533743" y="1705232"/>
            <a:ext cx="96452" cy="4090087"/>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2298624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5190" y="274638"/>
            <a:ext cx="10797209" cy="1143000"/>
          </a:xfrm>
          <a:prstGeom prst="rect">
            <a:avLst/>
          </a:prstGeom>
        </p:spPr>
        <p:txBody>
          <a:bodyPr/>
          <a:lstStyle>
            <a:lvl1pPr algn="l">
              <a:defRPr b="1">
                <a:latin typeface="Arial" panose="020B0604020202020204" pitchFamily="34" charset="0"/>
                <a:cs typeface="Arial" panose="020B0604020202020204" pitchFamily="34" charset="0"/>
              </a:defRPr>
            </a:lvl1pPr>
          </a:lstStyle>
          <a:p>
            <a:r>
              <a:rPr lang="en-US"/>
              <a:t>Title</a:t>
            </a:r>
            <a:endParaRPr lang="en-GB"/>
          </a:p>
        </p:txBody>
      </p:sp>
      <p:sp>
        <p:nvSpPr>
          <p:cNvPr id="3" name="Content Placeholder 2"/>
          <p:cNvSpPr>
            <a:spLocks noGrp="1"/>
          </p:cNvSpPr>
          <p:nvPr>
            <p:ph idx="1" hasCustomPrompt="1"/>
          </p:nvPr>
        </p:nvSpPr>
        <p:spPr>
          <a:xfrm>
            <a:off x="785190" y="1600204"/>
            <a:ext cx="10797210" cy="4029072"/>
          </a:xfrm>
          <a:prstGeom prst="rect">
            <a:avLst/>
          </a:prstGeom>
        </p:spPr>
        <p:txBody>
          <a:bodyPr/>
          <a:lstStyle>
            <a:lvl1pPr marL="342900" indent="-342900">
              <a:lnSpc>
                <a:spcPct val="110000"/>
              </a:lnSpc>
              <a:buClr>
                <a:srgbClr val="E42026"/>
              </a:buClr>
              <a:buFont typeface="Wingdings" pitchFamily="2" charset="2"/>
              <a:buChar char="§"/>
              <a:defRPr>
                <a:latin typeface="Arial" panose="020B0604020202020204" pitchFamily="34" charset="0"/>
                <a:cs typeface="Arial" panose="020B0604020202020204" pitchFamily="34" charset="0"/>
              </a:defRPr>
            </a:lvl1pPr>
            <a:lvl2pPr marL="742950" indent="-28575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2pPr>
            <a:lvl3pPr marL="11430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3pPr>
            <a:lvl4pPr marL="16002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4pPr>
            <a:lvl5pPr marL="20574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5pPr>
          </a:lstStyle>
          <a:p>
            <a:pPr lvl="0"/>
            <a:r>
              <a:rPr lang="en-US"/>
              <a:t>Content</a:t>
            </a:r>
          </a:p>
          <a:p>
            <a:pPr lvl="1"/>
            <a:r>
              <a:rPr lang="en-US"/>
              <a:t>Sub Content</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Open Sans"/>
              <a:ea typeface="+mn-ea"/>
              <a:cs typeface="+mn-cs"/>
            </a:endParaRPr>
          </a:p>
        </p:txBody>
      </p:sp>
      <p:pic>
        <p:nvPicPr>
          <p:cNvPr id="4" name="Picture 3">
            <a:extLst>
              <a:ext uri="{FF2B5EF4-FFF2-40B4-BE49-F238E27FC236}">
                <a16:creationId xmlns:a16="http://schemas.microsoft.com/office/drawing/2014/main" id="{27CCFB74-96B9-F114-B9E6-F67CB537D5A9}"/>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894135" y="5867124"/>
            <a:ext cx="3201504" cy="497076"/>
          </a:xfrm>
          <a:prstGeom prst="rect">
            <a:avLst/>
          </a:prstGeom>
        </p:spPr>
      </p:pic>
      <p:sp>
        <p:nvSpPr>
          <p:cNvPr id="5" name="Rectangle 4">
            <a:extLst>
              <a:ext uri="{FF2B5EF4-FFF2-40B4-BE49-F238E27FC236}">
                <a16:creationId xmlns:a16="http://schemas.microsoft.com/office/drawing/2014/main" id="{EB0F1D79-08DD-AEC0-2F8C-CC2E509BCC70}"/>
              </a:ext>
            </a:extLst>
          </p:cNvPr>
          <p:cNvSpPr>
            <a:spLocks noGrp="1" noRot="1" noMove="1" noResize="1" noEditPoints="1" noAdjustHandles="1" noChangeArrowheads="1" noChangeShapeType="1"/>
          </p:cNvSpPr>
          <p:nvPr userDrawn="1"/>
        </p:nvSpPr>
        <p:spPr>
          <a:xfrm>
            <a:off x="520994" y="631807"/>
            <a:ext cx="84865" cy="5732394"/>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2336051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Final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7C81EA4-A939-5D97-DC99-6ABAF9F0CA8D}"/>
              </a:ext>
            </a:extLst>
          </p:cNvPr>
          <p:cNvPicPr>
            <a:picLocks noChangeAspect="1"/>
          </p:cNvPicPr>
          <p:nvPr userDrawn="1"/>
        </p:nvPicPr>
        <p:blipFill>
          <a:blip r:embed="rId2"/>
          <a:stretch>
            <a:fillRect/>
          </a:stretch>
        </p:blipFill>
        <p:spPr>
          <a:xfrm>
            <a:off x="0" y="0"/>
            <a:ext cx="12192000" cy="5448300"/>
          </a:xfrm>
          <a:prstGeom prst="rect">
            <a:avLst/>
          </a:prstGeom>
        </p:spPr>
      </p:pic>
      <p:pic>
        <p:nvPicPr>
          <p:cNvPr id="3" name="Picture 2">
            <a:extLst>
              <a:ext uri="{FF2B5EF4-FFF2-40B4-BE49-F238E27FC236}">
                <a16:creationId xmlns:a16="http://schemas.microsoft.com/office/drawing/2014/main" id="{FE53E0DC-AD4C-094F-278C-4053B9D7A7EF}"/>
              </a:ext>
            </a:extLst>
          </p:cNvPr>
          <p:cNvPicPr>
            <a:picLocks noChangeAspect="1"/>
          </p:cNvPicPr>
          <p:nvPr userDrawn="1"/>
        </p:nvPicPr>
        <p:blipFill>
          <a:blip r:embed="rId3"/>
          <a:stretch>
            <a:fillRect/>
          </a:stretch>
        </p:blipFill>
        <p:spPr>
          <a:xfrm>
            <a:off x="9724767" y="5458927"/>
            <a:ext cx="2144069" cy="1132716"/>
          </a:xfrm>
          <a:prstGeom prst="rect">
            <a:avLst/>
          </a:prstGeom>
        </p:spPr>
      </p:pic>
      <p:pic>
        <p:nvPicPr>
          <p:cNvPr id="11" name="Picture 10">
            <a:extLst>
              <a:ext uri="{FF2B5EF4-FFF2-40B4-BE49-F238E27FC236}">
                <a16:creationId xmlns:a16="http://schemas.microsoft.com/office/drawing/2014/main" id="{9B374EFB-B141-6CCA-E08A-2D32C6370BB0}"/>
              </a:ext>
            </a:extLst>
          </p:cNvPr>
          <p:cNvPicPr>
            <a:picLocks noChangeAspect="1"/>
          </p:cNvPicPr>
          <p:nvPr userDrawn="1"/>
        </p:nvPicPr>
        <p:blipFill>
          <a:blip r:embed="rId3"/>
          <a:stretch>
            <a:fillRect/>
          </a:stretch>
        </p:blipFill>
        <p:spPr>
          <a:xfrm>
            <a:off x="9724767" y="5458927"/>
            <a:ext cx="2144069" cy="1132716"/>
          </a:xfrm>
          <a:prstGeom prst="rect">
            <a:avLst/>
          </a:prstGeom>
        </p:spPr>
      </p:pic>
      <p:pic>
        <p:nvPicPr>
          <p:cNvPr id="14" name="Picture 13">
            <a:extLst>
              <a:ext uri="{FF2B5EF4-FFF2-40B4-BE49-F238E27FC236}">
                <a16:creationId xmlns:a16="http://schemas.microsoft.com/office/drawing/2014/main" id="{64F025A5-E78C-4517-CFE2-B6DD944F7843}"/>
              </a:ext>
            </a:extLst>
          </p:cNvPr>
          <p:cNvPicPr>
            <a:picLocks noChangeAspect="1"/>
          </p:cNvPicPr>
          <p:nvPr userDrawn="1"/>
        </p:nvPicPr>
        <p:blipFill>
          <a:blip r:embed="rId4"/>
          <a:stretch>
            <a:fillRect/>
          </a:stretch>
        </p:blipFill>
        <p:spPr>
          <a:xfrm>
            <a:off x="533743" y="523789"/>
            <a:ext cx="3998500" cy="622334"/>
          </a:xfrm>
          <a:prstGeom prst="rect">
            <a:avLst/>
          </a:prstGeom>
        </p:spPr>
      </p:pic>
      <p:sp>
        <p:nvSpPr>
          <p:cNvPr id="16" name="Rectangle 15">
            <a:extLst>
              <a:ext uri="{FF2B5EF4-FFF2-40B4-BE49-F238E27FC236}">
                <a16:creationId xmlns:a16="http://schemas.microsoft.com/office/drawing/2014/main" id="{DCC0384B-041B-7A4C-0131-8A8D3D545DE2}"/>
              </a:ext>
            </a:extLst>
          </p:cNvPr>
          <p:cNvSpPr/>
          <p:nvPr userDrawn="1"/>
        </p:nvSpPr>
        <p:spPr>
          <a:xfrm>
            <a:off x="533743" y="1705232"/>
            <a:ext cx="96452" cy="4090087"/>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1935855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6D07F07F-AEA7-F2C3-150A-4797A05216AF}"/>
              </a:ext>
            </a:extLst>
          </p:cNvPr>
          <p:cNvPicPr>
            <a:picLocks noChangeAspect="1"/>
          </p:cNvPicPr>
          <p:nvPr userDrawn="1"/>
        </p:nvPicPr>
        <p:blipFill>
          <a:blip r:embed="rId7"/>
          <a:stretch>
            <a:fillRect/>
          </a:stretch>
        </p:blipFill>
        <p:spPr>
          <a:xfrm>
            <a:off x="0" y="0"/>
            <a:ext cx="12192000" cy="5448300"/>
          </a:xfrm>
          <a:prstGeom prst="rect">
            <a:avLst/>
          </a:prstGeom>
        </p:spPr>
      </p:pic>
      <p:pic>
        <p:nvPicPr>
          <p:cNvPr id="8" name="Picture 7">
            <a:extLst>
              <a:ext uri="{FF2B5EF4-FFF2-40B4-BE49-F238E27FC236}">
                <a16:creationId xmlns:a16="http://schemas.microsoft.com/office/drawing/2014/main" id="{22C621B9-AC5E-1DCD-7B7D-78BD05237977}"/>
              </a:ext>
            </a:extLst>
          </p:cNvPr>
          <p:cNvPicPr>
            <a:picLocks noChangeAspect="1"/>
          </p:cNvPicPr>
          <p:nvPr userDrawn="1"/>
        </p:nvPicPr>
        <p:blipFill>
          <a:blip r:embed="rId8"/>
          <a:stretch>
            <a:fillRect/>
          </a:stretch>
        </p:blipFill>
        <p:spPr>
          <a:xfrm>
            <a:off x="9724767" y="5458927"/>
            <a:ext cx="2144069" cy="1132716"/>
          </a:xfrm>
          <a:prstGeom prst="rect">
            <a:avLst/>
          </a:prstGeom>
        </p:spPr>
      </p:pic>
      <p:sp>
        <p:nvSpPr>
          <p:cNvPr id="9" name="TextBox 8">
            <a:extLst>
              <a:ext uri="{FF2B5EF4-FFF2-40B4-BE49-F238E27FC236}">
                <a16:creationId xmlns:a16="http://schemas.microsoft.com/office/drawing/2014/main" id="{403C153F-C3C5-FFA3-559F-327052A79F1C}"/>
              </a:ext>
            </a:extLst>
          </p:cNvPr>
          <p:cNvSpPr txBox="1"/>
          <p:nvPr userDrawn="1"/>
        </p:nvSpPr>
        <p:spPr>
          <a:xfrm>
            <a:off x="417802" y="6165061"/>
            <a:ext cx="960084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boria Book" panose="02000000000000000000" pitchFamily="2" charset="77"/>
                <a:ea typeface="+mn-ea"/>
                <a:cs typeface="+mn-cs"/>
              </a:rPr>
              <a:t>+44 (0)20 7419 8000  |  clerks@newsquarechambers.co.uk  |  newsquarechambers.co.uk</a:t>
            </a:r>
            <a:endParaRPr kumimoji="0" lang="en-ES" sz="1400" b="0" i="0" u="none" strike="noStrike" kern="1200" cap="none" spc="0" normalizeH="0" baseline="0" noProof="0">
              <a:ln>
                <a:noFill/>
              </a:ln>
              <a:solidFill>
                <a:prstClr val="black"/>
              </a:solidFill>
              <a:effectLst/>
              <a:uLnTx/>
              <a:uFillTx/>
              <a:latin typeface="Arboria Book" panose="02000000000000000000" pitchFamily="2" charset="77"/>
              <a:ea typeface="+mn-ea"/>
              <a:cs typeface="+mn-cs"/>
            </a:endParaRPr>
          </a:p>
        </p:txBody>
      </p:sp>
      <p:sp>
        <p:nvSpPr>
          <p:cNvPr id="10" name="Rectangle 9">
            <a:extLst>
              <a:ext uri="{FF2B5EF4-FFF2-40B4-BE49-F238E27FC236}">
                <a16:creationId xmlns:a16="http://schemas.microsoft.com/office/drawing/2014/main" id="{501822BC-ECA9-56C6-A2E3-538A23A681EC}"/>
              </a:ext>
            </a:extLst>
          </p:cNvPr>
          <p:cNvSpPr/>
          <p:nvPr userDrawn="1"/>
        </p:nvSpPr>
        <p:spPr>
          <a:xfrm>
            <a:off x="533743" y="1705232"/>
            <a:ext cx="96452" cy="4090087"/>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pic>
        <p:nvPicPr>
          <p:cNvPr id="11" name="Picture 10">
            <a:extLst>
              <a:ext uri="{FF2B5EF4-FFF2-40B4-BE49-F238E27FC236}">
                <a16:creationId xmlns:a16="http://schemas.microsoft.com/office/drawing/2014/main" id="{5BC935D5-F1E7-B52C-E10B-CEC61AA17C24}"/>
              </a:ext>
            </a:extLst>
          </p:cNvPr>
          <p:cNvPicPr>
            <a:picLocks noChangeAspect="1"/>
          </p:cNvPicPr>
          <p:nvPr userDrawn="1"/>
        </p:nvPicPr>
        <p:blipFill>
          <a:blip r:embed="rId9"/>
          <a:stretch>
            <a:fillRect/>
          </a:stretch>
        </p:blipFill>
        <p:spPr>
          <a:xfrm>
            <a:off x="533743" y="523789"/>
            <a:ext cx="3998500" cy="622334"/>
          </a:xfrm>
          <a:prstGeom prst="rect">
            <a:avLst/>
          </a:prstGeom>
        </p:spPr>
      </p:pic>
    </p:spTree>
    <p:extLst>
      <p:ext uri="{BB962C8B-B14F-4D97-AF65-F5344CB8AC3E}">
        <p14:creationId xmlns:p14="http://schemas.microsoft.com/office/powerpoint/2010/main" val="672957596"/>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3" r:id="rId3"/>
    <p:sldLayoutId id="2147483662" r:id="rId4"/>
    <p:sldLayoutId id="2147483666" r:id="rId5"/>
  </p:sldLayoutIdLst>
  <p:hf sldNum="0"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hyperlink" Target="https://newsquarechambers.co.uk/barrister/laura-webster/"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hyperlink" Target="https://newsquarechambers.co.uk/barrister/rabby-fozlay/" TargetMode="Externa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image" Target="../media/image11.jpg"/><Relationship Id="rId4" Type="http://schemas.openxmlformats.org/officeDocument/2006/relationships/image" Target="../media/image10.jp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1.jpg"/><Relationship Id="rId4" Type="http://schemas.openxmlformats.org/officeDocument/2006/relationships/image" Target="../media/image10.jpg"/></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0F747-0A36-B2AE-3DC3-6E2C48521E54}"/>
            </a:ext>
          </a:extLst>
        </p:cNvPr>
        <p:cNvGrpSpPr/>
        <p:nvPr/>
      </p:nvGrpSpPr>
      <p:grpSpPr>
        <a:xfrm>
          <a:off x="0" y="0"/>
          <a:ext cx="0" cy="0"/>
          <a:chOff x="0" y="0"/>
          <a:chExt cx="0" cy="0"/>
        </a:xfrm>
      </p:grpSpPr>
      <p:pic>
        <p:nvPicPr>
          <p:cNvPr id="7" name="Picture 6" descr="A person and person standing behind a green banner&#10;&#10;AI-generated content may be incorrect.">
            <a:extLst>
              <a:ext uri="{FF2B5EF4-FFF2-40B4-BE49-F238E27FC236}">
                <a16:creationId xmlns:a16="http://schemas.microsoft.com/office/drawing/2014/main" id="{856E5F4F-884F-86FD-1EE5-3F5B9FD0A50C}"/>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E8998CC-C525-E33B-74A1-7A10B8C12941}"/>
              </a:ext>
            </a:extLst>
          </p:cNvPr>
          <p:cNvSpPr txBox="1"/>
          <p:nvPr/>
        </p:nvSpPr>
        <p:spPr>
          <a:xfrm>
            <a:off x="844850" y="5001278"/>
            <a:ext cx="543670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rPr>
              <a:t>DATE: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Wednesday 23 April 2025 </a:t>
            </a:r>
            <a:endParaRPr lang="en-GB"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rPr>
              <a:t>TIME: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11am - 12pm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rPr>
              <a:t>LOCATION: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Zoom</a:t>
            </a:r>
            <a:endParaRPr kumimoji="0" lang="en-E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ECCD7C11-0B35-BE28-8582-7FE736B5FC07}"/>
              </a:ext>
            </a:extLst>
          </p:cNvPr>
          <p:cNvSpPr txBox="1"/>
          <p:nvPr/>
        </p:nvSpPr>
        <p:spPr>
          <a:xfrm>
            <a:off x="745709" y="2114801"/>
            <a:ext cx="648981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i="0" dirty="0">
                <a:solidFill>
                  <a:schemeClr val="bg1"/>
                </a:solidFill>
                <a:effectLst/>
                <a:latin typeface="Arial" panose="020B0604020202020204" pitchFamily="34" charset="0"/>
                <a:cs typeface="Arial" panose="020B0604020202020204" pitchFamily="34" charset="0"/>
              </a:rPr>
              <a:t>Service Charge Disputes               &amp; Forfeiture</a:t>
            </a:r>
            <a:endParaRPr kumimoji="0" lang="en-GB" sz="32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8DB89F3-FBE8-20E7-ACA4-FF1A1985C742}"/>
              </a:ext>
            </a:extLst>
          </p:cNvPr>
          <p:cNvSpPr txBox="1"/>
          <p:nvPr/>
        </p:nvSpPr>
        <p:spPr>
          <a:xfrm>
            <a:off x="745709" y="3407668"/>
            <a:ext cx="6770458" cy="400110"/>
          </a:xfrm>
          <a:prstGeom prst="rect">
            <a:avLst/>
          </a:prstGeom>
          <a:noFill/>
        </p:spPr>
        <p:txBody>
          <a:bodyPr wrap="square">
            <a:spAutoFit/>
          </a:bodyPr>
          <a:lstStyle/>
          <a:p>
            <a:r>
              <a:rPr lang="en-GB" sz="2000" b="1" i="0" dirty="0">
                <a:solidFill>
                  <a:schemeClr val="bg1"/>
                </a:solidFill>
                <a:effectLst/>
                <a:latin typeface="Arial" panose="020B0604020202020204" pitchFamily="34" charset="0"/>
                <a:cs typeface="Arial" panose="020B0604020202020204" pitchFamily="34" charset="0"/>
              </a:rPr>
              <a:t>Pitfalls, Practicalities, and Procedure</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8393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BB9B413F-FCE8-9C98-A883-454DFA5DE46B}"/>
              </a:ext>
            </a:extLst>
          </p:cNvPr>
          <p:cNvPicPr>
            <a:picLocks noChangeAspect="1"/>
          </p:cNvPicPr>
          <p:nvPr/>
        </p:nvPicPr>
        <p:blipFill>
          <a:blip r:embed="rId3"/>
          <a:stretch>
            <a:fillRect/>
          </a:stretch>
        </p:blipFill>
        <p:spPr>
          <a:xfrm>
            <a:off x="819915" y="5837191"/>
            <a:ext cx="3300673" cy="552863"/>
          </a:xfrm>
          <a:prstGeom prst="rect">
            <a:avLst/>
          </a:prstGeom>
        </p:spPr>
      </p:pic>
      <p:sp>
        <p:nvSpPr>
          <p:cNvPr id="7" name="TextBox 6">
            <a:extLst>
              <a:ext uri="{FF2B5EF4-FFF2-40B4-BE49-F238E27FC236}">
                <a16:creationId xmlns:a16="http://schemas.microsoft.com/office/drawing/2014/main" id="{1B87257A-923A-6618-E925-004637D6393C}"/>
              </a:ext>
            </a:extLst>
          </p:cNvPr>
          <p:cNvSpPr txBox="1"/>
          <p:nvPr/>
        </p:nvSpPr>
        <p:spPr>
          <a:xfrm>
            <a:off x="11140440" y="4175760"/>
            <a:ext cx="184731" cy="369332"/>
          </a:xfrm>
          <a:prstGeom prst="rect">
            <a:avLst/>
          </a:prstGeom>
          <a:noFill/>
        </p:spPr>
        <p:txBody>
          <a:bodyPr wrap="none" rtlCol="0">
            <a:spAutoFit/>
          </a:bodyPr>
          <a:lstStyle/>
          <a:p>
            <a:endParaRPr lang="en-US" dirty="0"/>
          </a:p>
        </p:txBody>
      </p:sp>
      <p:sp>
        <p:nvSpPr>
          <p:cNvPr id="10" name="Title 3">
            <a:extLst>
              <a:ext uri="{FF2B5EF4-FFF2-40B4-BE49-F238E27FC236}">
                <a16:creationId xmlns:a16="http://schemas.microsoft.com/office/drawing/2014/main" id="{30A93C8E-F63D-C8C7-F89E-C143C4240635}"/>
              </a:ext>
            </a:extLst>
          </p:cNvPr>
          <p:cNvSpPr txBox="1">
            <a:spLocks/>
          </p:cNvSpPr>
          <p:nvPr/>
        </p:nvSpPr>
        <p:spPr>
          <a:xfrm>
            <a:off x="188119" y="683925"/>
            <a:ext cx="11815763" cy="1227575"/>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sz="6600" u="sng" dirty="0">
                <a:solidFill>
                  <a:srgbClr val="FF0000"/>
                </a:solidFill>
              </a:rPr>
              <a:t>Sweeper Clause</a:t>
            </a:r>
            <a:endParaRPr lang="en-GB" sz="6600" u="sng" dirty="0">
              <a:solidFill>
                <a:srgbClr val="0A2E25"/>
              </a:solidFill>
            </a:endParaRPr>
          </a:p>
        </p:txBody>
      </p:sp>
      <p:sp>
        <p:nvSpPr>
          <p:cNvPr id="4" name="TextBox 3">
            <a:extLst>
              <a:ext uri="{FF2B5EF4-FFF2-40B4-BE49-F238E27FC236}">
                <a16:creationId xmlns:a16="http://schemas.microsoft.com/office/drawing/2014/main" id="{5ACF38AC-AA43-F2E4-42D5-0DDD535358A1}"/>
              </a:ext>
            </a:extLst>
          </p:cNvPr>
          <p:cNvSpPr txBox="1"/>
          <p:nvPr/>
        </p:nvSpPr>
        <p:spPr>
          <a:xfrm>
            <a:off x="785839" y="2235070"/>
            <a:ext cx="10620322" cy="4154984"/>
          </a:xfrm>
          <a:prstGeom prst="rect">
            <a:avLst/>
          </a:prstGeom>
          <a:noFill/>
        </p:spPr>
        <p:txBody>
          <a:bodyPr wrap="square">
            <a:spAutoFit/>
          </a:bodyPr>
          <a:lstStyle/>
          <a:p>
            <a:pPr algn="ctr">
              <a:lnSpc>
                <a:spcPct val="150000"/>
              </a:lnSpc>
            </a:pPr>
            <a:r>
              <a:rPr lang="en-GB" sz="2400" b="1" i="1" dirty="0">
                <a:solidFill>
                  <a:srgbClr val="000000"/>
                </a:solidFill>
                <a:effectLst/>
                <a:latin typeface="+mj-lt"/>
              </a:rPr>
              <a:t>Holland Park Management Company Limited v Dell</a:t>
            </a:r>
            <a:r>
              <a:rPr lang="en-GB" sz="2400" b="1" i="0" dirty="0">
                <a:solidFill>
                  <a:srgbClr val="000000"/>
                </a:solidFill>
                <a:effectLst/>
                <a:latin typeface="+mj-lt"/>
              </a:rPr>
              <a:t> </a:t>
            </a:r>
            <a:endParaRPr lang="en-GB" sz="2400" b="1" dirty="0">
              <a:solidFill>
                <a:srgbClr val="000000"/>
              </a:solidFill>
              <a:latin typeface="+mj-lt"/>
            </a:endParaRPr>
          </a:p>
          <a:p>
            <a:pPr algn="ctr">
              <a:lnSpc>
                <a:spcPct val="150000"/>
              </a:lnSpc>
            </a:pPr>
            <a:r>
              <a:rPr lang="en-GB" sz="2400" b="0" i="0" dirty="0">
                <a:solidFill>
                  <a:srgbClr val="000000"/>
                </a:solidFill>
                <a:effectLst/>
                <a:latin typeface="+mj-lt"/>
              </a:rPr>
              <a:t>[2023] EWCA </a:t>
            </a:r>
            <a:r>
              <a:rPr lang="en-GB" sz="2400" b="0" i="0" dirty="0" err="1">
                <a:solidFill>
                  <a:srgbClr val="000000"/>
                </a:solidFill>
                <a:effectLst/>
                <a:latin typeface="+mj-lt"/>
              </a:rPr>
              <a:t>Civ</a:t>
            </a:r>
            <a:r>
              <a:rPr lang="en-GB" sz="2400" b="0" i="0" dirty="0">
                <a:solidFill>
                  <a:srgbClr val="000000"/>
                </a:solidFill>
                <a:effectLst/>
                <a:latin typeface="+mj-lt"/>
              </a:rPr>
              <a:t> 1460</a:t>
            </a:r>
            <a:endParaRPr lang="en-GB" sz="2400" b="1" i="1" dirty="0">
              <a:solidFill>
                <a:srgbClr val="0A2D26"/>
              </a:solidFill>
              <a:latin typeface="+mj-lt"/>
            </a:endParaRPr>
          </a:p>
          <a:p>
            <a:pPr algn="ctr">
              <a:lnSpc>
                <a:spcPct val="150000"/>
              </a:lnSpc>
            </a:pPr>
            <a:endParaRPr lang="en-GB" sz="2400" b="1" i="1" dirty="0">
              <a:solidFill>
                <a:srgbClr val="0A2D26"/>
              </a:solidFill>
              <a:effectLst/>
              <a:latin typeface="+mj-lt"/>
            </a:endParaRPr>
          </a:p>
          <a:p>
            <a:pPr algn="ctr">
              <a:lnSpc>
                <a:spcPct val="150000"/>
              </a:lnSpc>
            </a:pPr>
            <a:r>
              <a:rPr lang="en-GB" sz="2400" b="1" i="1" dirty="0">
                <a:solidFill>
                  <a:srgbClr val="0A2D26"/>
                </a:solidFill>
                <a:effectLst/>
                <a:latin typeface="+mj-lt"/>
              </a:rPr>
              <a:t>The London Borough of Tower Hamlets -v- Lessees of Brewster House and Malting House</a:t>
            </a:r>
            <a:r>
              <a:rPr lang="en-GB" sz="2400" b="0" i="1" dirty="0">
                <a:solidFill>
                  <a:srgbClr val="0A2D26"/>
                </a:solidFill>
                <a:effectLst/>
                <a:latin typeface="+mj-lt"/>
              </a:rPr>
              <a:t> </a:t>
            </a:r>
            <a:endParaRPr lang="en-GB" sz="2400" b="0" dirty="0">
              <a:solidFill>
                <a:srgbClr val="0A2D26"/>
              </a:solidFill>
              <a:effectLst/>
              <a:latin typeface="+mj-lt"/>
            </a:endParaRPr>
          </a:p>
          <a:p>
            <a:pPr algn="ctr">
              <a:lnSpc>
                <a:spcPct val="150000"/>
              </a:lnSpc>
            </a:pPr>
            <a:r>
              <a:rPr lang="en-GB" sz="2400" b="0" dirty="0">
                <a:solidFill>
                  <a:srgbClr val="0A2D26"/>
                </a:solidFill>
                <a:effectLst/>
                <a:latin typeface="+mj-lt"/>
              </a:rPr>
              <a:t>[2024] UKUT 193 (LC) </a:t>
            </a:r>
          </a:p>
          <a:p>
            <a:pPr algn="ctr"/>
            <a:endParaRPr lang="en-GB" sz="2400" dirty="0">
              <a:solidFill>
                <a:srgbClr val="0A2D26"/>
              </a:solidFill>
              <a:latin typeface="Open Sans" panose="020B0606030504020204" pitchFamily="34" charset="0"/>
            </a:endParaRPr>
          </a:p>
          <a:p>
            <a:pPr algn="ctr"/>
            <a:endParaRPr lang="en-US" sz="2400" dirty="0">
              <a:solidFill>
                <a:srgbClr val="0A2D26"/>
              </a:solidFill>
            </a:endParaRPr>
          </a:p>
        </p:txBody>
      </p:sp>
    </p:spTree>
    <p:extLst>
      <p:ext uri="{BB962C8B-B14F-4D97-AF65-F5344CB8AC3E}">
        <p14:creationId xmlns:p14="http://schemas.microsoft.com/office/powerpoint/2010/main" val="463618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BB9B413F-FCE8-9C98-A883-454DFA5DE46B}"/>
              </a:ext>
            </a:extLst>
          </p:cNvPr>
          <p:cNvPicPr>
            <a:picLocks noChangeAspect="1"/>
          </p:cNvPicPr>
          <p:nvPr/>
        </p:nvPicPr>
        <p:blipFill>
          <a:blip r:embed="rId3"/>
          <a:stretch>
            <a:fillRect/>
          </a:stretch>
        </p:blipFill>
        <p:spPr>
          <a:xfrm>
            <a:off x="819915" y="5837191"/>
            <a:ext cx="3300673" cy="552863"/>
          </a:xfrm>
          <a:prstGeom prst="rect">
            <a:avLst/>
          </a:prstGeom>
        </p:spPr>
      </p:pic>
      <p:sp>
        <p:nvSpPr>
          <p:cNvPr id="7" name="TextBox 6">
            <a:extLst>
              <a:ext uri="{FF2B5EF4-FFF2-40B4-BE49-F238E27FC236}">
                <a16:creationId xmlns:a16="http://schemas.microsoft.com/office/drawing/2014/main" id="{1B87257A-923A-6618-E925-004637D6393C}"/>
              </a:ext>
            </a:extLst>
          </p:cNvPr>
          <p:cNvSpPr txBox="1"/>
          <p:nvPr/>
        </p:nvSpPr>
        <p:spPr>
          <a:xfrm>
            <a:off x="11140440" y="4175760"/>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4222D9FE-EB10-07A4-5718-58296575ED0D}"/>
              </a:ext>
            </a:extLst>
          </p:cNvPr>
          <p:cNvSpPr txBox="1"/>
          <p:nvPr/>
        </p:nvSpPr>
        <p:spPr>
          <a:xfrm>
            <a:off x="753792" y="789506"/>
            <a:ext cx="10684415" cy="4455835"/>
          </a:xfrm>
          <a:prstGeom prst="rect">
            <a:avLst/>
          </a:prstGeom>
          <a:noFill/>
        </p:spPr>
        <p:txBody>
          <a:bodyPr wrap="square" rtlCol="0">
            <a:spAutoFit/>
          </a:bodyPr>
          <a:lstStyle/>
          <a:p>
            <a:pPr marL="285750" indent="-285750">
              <a:lnSpc>
                <a:spcPct val="150000"/>
              </a:lnSpc>
              <a:buClr>
                <a:srgbClr val="FF0000"/>
              </a:buClr>
              <a:buFont typeface="Wingdings" pitchFamily="2" charset="2"/>
              <a:buChar char="§"/>
            </a:pPr>
            <a:r>
              <a:rPr lang="en-US" sz="2400" dirty="0">
                <a:latin typeface="Arial" panose="020B0604020202020204" pitchFamily="34" charset="0"/>
                <a:cs typeface="Arial" panose="020B0604020202020204" pitchFamily="34" charset="0"/>
              </a:rPr>
              <a:t>Ordinary principles of contractual interpretation apply: </a:t>
            </a:r>
            <a:r>
              <a:rPr lang="en-US" sz="2400" i="1" dirty="0">
                <a:latin typeface="Arial" panose="020B0604020202020204" pitchFamily="34" charset="0"/>
                <a:cs typeface="Arial" panose="020B0604020202020204" pitchFamily="34" charset="0"/>
              </a:rPr>
              <a:t>Arnold v Britton </a:t>
            </a:r>
            <a:r>
              <a:rPr lang="en-US" sz="2400" dirty="0">
                <a:latin typeface="Arial" panose="020B0604020202020204" pitchFamily="34" charset="0"/>
                <a:cs typeface="Arial" panose="020B0604020202020204" pitchFamily="34" charset="0"/>
              </a:rPr>
              <a:t>[2015] UKSC 36</a:t>
            </a:r>
          </a:p>
          <a:p>
            <a:pPr marL="285750" indent="-285750">
              <a:lnSpc>
                <a:spcPct val="150000"/>
              </a:lnSpc>
              <a:buClr>
                <a:srgbClr val="FF0000"/>
              </a:buClr>
              <a:buFont typeface="Wingdings" pitchFamily="2" charset="2"/>
              <a:buChar char="§"/>
            </a:pPr>
            <a:endParaRPr lang="en-US" sz="2400" dirty="0">
              <a:latin typeface="Arial" panose="020B0604020202020204" pitchFamily="34" charset="0"/>
              <a:cs typeface="Arial" panose="020B0604020202020204" pitchFamily="34" charset="0"/>
            </a:endParaRPr>
          </a:p>
          <a:p>
            <a:pPr marL="285750" indent="-285750">
              <a:lnSpc>
                <a:spcPct val="150000"/>
              </a:lnSpc>
              <a:buClr>
                <a:srgbClr val="FF0000"/>
              </a:buClr>
              <a:buFont typeface="Wingdings" pitchFamily="2" charset="2"/>
              <a:buChar char="§"/>
            </a:pPr>
            <a:r>
              <a:rPr lang="en-US" sz="2400" dirty="0">
                <a:latin typeface="Arial" panose="020B0604020202020204" pitchFamily="34" charset="0"/>
                <a:cs typeface="Arial" panose="020B0604020202020204" pitchFamily="34" charset="0"/>
              </a:rPr>
              <a:t>Sweeper clauses construed on the basis of what a reasonable person would have intended the language to mean at the time lease entered into</a:t>
            </a:r>
          </a:p>
          <a:p>
            <a:pPr marL="285750" indent="-285750">
              <a:lnSpc>
                <a:spcPct val="150000"/>
              </a:lnSpc>
              <a:buClr>
                <a:srgbClr val="FF0000"/>
              </a:buClr>
              <a:buFont typeface="Wingdings" pitchFamily="2" charset="2"/>
              <a:buChar char="§"/>
            </a:pPr>
            <a:endParaRPr lang="en-US" sz="2400" dirty="0">
              <a:latin typeface="Arial" panose="020B0604020202020204" pitchFamily="34" charset="0"/>
              <a:cs typeface="Arial" panose="020B0604020202020204" pitchFamily="34" charset="0"/>
            </a:endParaRPr>
          </a:p>
          <a:p>
            <a:pPr marL="285750" indent="-285750">
              <a:lnSpc>
                <a:spcPct val="150000"/>
              </a:lnSpc>
              <a:buClr>
                <a:srgbClr val="FF0000"/>
              </a:buClr>
              <a:buFont typeface="Wingdings" pitchFamily="2" charset="2"/>
              <a:buChar char="§"/>
            </a:pPr>
            <a:r>
              <a:rPr lang="en-US" sz="2400" dirty="0">
                <a:latin typeface="Arial" panose="020B0604020202020204" pitchFamily="34" charset="0"/>
                <a:cs typeface="Arial" panose="020B0604020202020204" pitchFamily="34" charset="0"/>
              </a:rPr>
              <a:t>Specific provisions that precede sweeper clause are "the best indication" of what it might include: at [48] per Falk J in </a:t>
            </a:r>
            <a:r>
              <a:rPr lang="en-US" sz="2400" i="1" dirty="0">
                <a:latin typeface="Arial" panose="020B0604020202020204" pitchFamily="34" charset="0"/>
                <a:cs typeface="Arial" panose="020B0604020202020204" pitchFamily="34" charset="0"/>
              </a:rPr>
              <a:t>Holland Park (supra)</a:t>
            </a:r>
          </a:p>
        </p:txBody>
      </p:sp>
    </p:spTree>
    <p:extLst>
      <p:ext uri="{BB962C8B-B14F-4D97-AF65-F5344CB8AC3E}">
        <p14:creationId xmlns:p14="http://schemas.microsoft.com/office/powerpoint/2010/main" val="114345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2DC2BEF-2A77-AA0A-9CAB-A245DB20F249}"/>
              </a:ext>
            </a:extLst>
          </p:cNvPr>
          <p:cNvPicPr>
            <a:picLocks noChangeAspect="1"/>
          </p:cNvPicPr>
          <p:nvPr/>
        </p:nvPicPr>
        <p:blipFill rotWithShape="1">
          <a:blip r:embed="rId3">
            <a:alphaModFix/>
          </a:blip>
          <a:srcRect l="1332" t="345" r="1332" b="30711"/>
          <a:stretch/>
        </p:blipFill>
        <p:spPr>
          <a:xfrm>
            <a:off x="-8586" y="-2541"/>
            <a:ext cx="12200586" cy="6862830"/>
          </a:xfrm>
          <a:prstGeom prst="rect">
            <a:avLst/>
          </a:prstGeom>
        </p:spPr>
      </p:pic>
      <p:pic>
        <p:nvPicPr>
          <p:cNvPr id="13" name="Picture 12">
            <a:extLst>
              <a:ext uri="{FF2B5EF4-FFF2-40B4-BE49-F238E27FC236}">
                <a16:creationId xmlns:a16="http://schemas.microsoft.com/office/drawing/2014/main" id="{BB9B413F-FCE8-9C98-A883-454DFA5DE46B}"/>
              </a:ext>
            </a:extLst>
          </p:cNvPr>
          <p:cNvPicPr>
            <a:picLocks noChangeAspect="1"/>
          </p:cNvPicPr>
          <p:nvPr/>
        </p:nvPicPr>
        <p:blipFill>
          <a:blip r:embed="rId4"/>
          <a:stretch>
            <a:fillRect/>
          </a:stretch>
        </p:blipFill>
        <p:spPr>
          <a:xfrm>
            <a:off x="819915" y="5837191"/>
            <a:ext cx="3300673" cy="552863"/>
          </a:xfrm>
          <a:prstGeom prst="rect">
            <a:avLst/>
          </a:prstGeom>
        </p:spPr>
      </p:pic>
      <p:sp>
        <p:nvSpPr>
          <p:cNvPr id="7" name="TextBox 6">
            <a:extLst>
              <a:ext uri="{FF2B5EF4-FFF2-40B4-BE49-F238E27FC236}">
                <a16:creationId xmlns:a16="http://schemas.microsoft.com/office/drawing/2014/main" id="{1B87257A-923A-6618-E925-004637D6393C}"/>
              </a:ext>
            </a:extLst>
          </p:cNvPr>
          <p:cNvSpPr txBox="1"/>
          <p:nvPr/>
        </p:nvSpPr>
        <p:spPr>
          <a:xfrm>
            <a:off x="11140440" y="4175760"/>
            <a:ext cx="184731" cy="369332"/>
          </a:xfrm>
          <a:prstGeom prst="rect">
            <a:avLst/>
          </a:prstGeom>
          <a:noFill/>
        </p:spPr>
        <p:txBody>
          <a:bodyPr wrap="none" rtlCol="0">
            <a:spAutoFit/>
          </a:bodyPr>
          <a:lstStyle/>
          <a:p>
            <a:endParaRPr lang="en-US" dirty="0"/>
          </a:p>
        </p:txBody>
      </p:sp>
      <p:sp>
        <p:nvSpPr>
          <p:cNvPr id="10" name="Title 3">
            <a:extLst>
              <a:ext uri="{FF2B5EF4-FFF2-40B4-BE49-F238E27FC236}">
                <a16:creationId xmlns:a16="http://schemas.microsoft.com/office/drawing/2014/main" id="{30A93C8E-F63D-C8C7-F89E-C143C4240635}"/>
              </a:ext>
            </a:extLst>
          </p:cNvPr>
          <p:cNvSpPr txBox="1">
            <a:spLocks/>
          </p:cNvSpPr>
          <p:nvPr/>
        </p:nvSpPr>
        <p:spPr>
          <a:xfrm>
            <a:off x="188119" y="1872813"/>
            <a:ext cx="11815763" cy="2487613"/>
          </a:xfrm>
          <a:prstGeom prst="rect">
            <a:avLst/>
          </a:prstGeom>
          <a:noFill/>
        </p:spPr>
        <p:txBody>
          <a:bodyPr vert="horz" lIns="91440" tIns="45720" rIns="91440" bIns="45720" rtlCol="0" anchor="ctr">
            <a:normAutofit fontScale="77500" lnSpcReduction="20000"/>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sz="4000" dirty="0">
                <a:solidFill>
                  <a:schemeClr val="bg1"/>
                </a:solidFill>
              </a:rPr>
              <a:t>Q2: </a:t>
            </a:r>
          </a:p>
          <a:p>
            <a:pPr algn="ctr"/>
            <a:endParaRPr lang="en-GB" sz="4000" dirty="0">
              <a:solidFill>
                <a:schemeClr val="bg1"/>
              </a:solidFill>
            </a:endParaRPr>
          </a:p>
          <a:p>
            <a:pPr algn="ctr"/>
            <a:r>
              <a:rPr lang="en-GB" sz="7800" dirty="0">
                <a:solidFill>
                  <a:schemeClr val="bg1"/>
                </a:solidFill>
              </a:rPr>
              <a:t>Are the sums recoverable</a:t>
            </a:r>
          </a:p>
          <a:p>
            <a:pPr algn="ctr"/>
            <a:r>
              <a:rPr lang="en-GB" sz="7800" i="1" u="sng" dirty="0">
                <a:solidFill>
                  <a:srgbClr val="FF0000"/>
                </a:solidFill>
              </a:rPr>
              <a:t>under statute</a:t>
            </a:r>
            <a:r>
              <a:rPr lang="en-GB" sz="7800" i="1" dirty="0">
                <a:solidFill>
                  <a:srgbClr val="FF0000"/>
                </a:solidFill>
              </a:rPr>
              <a:t>?</a:t>
            </a:r>
          </a:p>
        </p:txBody>
      </p:sp>
      <p:pic>
        <p:nvPicPr>
          <p:cNvPr id="3" name="Picture 2">
            <a:extLst>
              <a:ext uri="{FF2B5EF4-FFF2-40B4-BE49-F238E27FC236}">
                <a16:creationId xmlns:a16="http://schemas.microsoft.com/office/drawing/2014/main" id="{E8FE8392-EC1E-65A5-444C-FF73714BB938}"/>
              </a:ext>
            </a:extLst>
          </p:cNvPr>
          <p:cNvPicPr>
            <a:picLocks noChangeAspect="1"/>
          </p:cNvPicPr>
          <p:nvPr/>
        </p:nvPicPr>
        <p:blipFill>
          <a:blip r:embed="rId5"/>
          <a:stretch>
            <a:fillRect/>
          </a:stretch>
        </p:blipFill>
        <p:spPr>
          <a:xfrm>
            <a:off x="819915" y="5714853"/>
            <a:ext cx="3469697" cy="797538"/>
          </a:xfrm>
          <a:prstGeom prst="rect">
            <a:avLst/>
          </a:prstGeom>
        </p:spPr>
      </p:pic>
    </p:spTree>
    <p:extLst>
      <p:ext uri="{BB962C8B-B14F-4D97-AF65-F5344CB8AC3E}">
        <p14:creationId xmlns:p14="http://schemas.microsoft.com/office/powerpoint/2010/main" val="644945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BB9B413F-FCE8-9C98-A883-454DFA5DE46B}"/>
              </a:ext>
            </a:extLst>
          </p:cNvPr>
          <p:cNvPicPr>
            <a:picLocks noChangeAspect="1"/>
          </p:cNvPicPr>
          <p:nvPr/>
        </p:nvPicPr>
        <p:blipFill>
          <a:blip r:embed="rId3"/>
          <a:stretch>
            <a:fillRect/>
          </a:stretch>
        </p:blipFill>
        <p:spPr>
          <a:xfrm>
            <a:off x="819915" y="5837191"/>
            <a:ext cx="3300673" cy="552863"/>
          </a:xfrm>
          <a:prstGeom prst="rect">
            <a:avLst/>
          </a:prstGeom>
        </p:spPr>
      </p:pic>
      <p:sp>
        <p:nvSpPr>
          <p:cNvPr id="7" name="TextBox 6">
            <a:extLst>
              <a:ext uri="{FF2B5EF4-FFF2-40B4-BE49-F238E27FC236}">
                <a16:creationId xmlns:a16="http://schemas.microsoft.com/office/drawing/2014/main" id="{1B87257A-923A-6618-E925-004637D6393C}"/>
              </a:ext>
            </a:extLst>
          </p:cNvPr>
          <p:cNvSpPr txBox="1"/>
          <p:nvPr/>
        </p:nvSpPr>
        <p:spPr>
          <a:xfrm>
            <a:off x="11140440" y="3672322"/>
            <a:ext cx="184731" cy="369332"/>
          </a:xfrm>
          <a:prstGeom prst="rect">
            <a:avLst/>
          </a:prstGeom>
          <a:noFill/>
        </p:spPr>
        <p:txBody>
          <a:bodyPr wrap="none" rtlCol="0">
            <a:spAutoFit/>
          </a:bodyPr>
          <a:lstStyle/>
          <a:p>
            <a:endParaRPr lang="en-US" dirty="0"/>
          </a:p>
        </p:txBody>
      </p:sp>
      <p:sp>
        <p:nvSpPr>
          <p:cNvPr id="10" name="Title 3">
            <a:extLst>
              <a:ext uri="{FF2B5EF4-FFF2-40B4-BE49-F238E27FC236}">
                <a16:creationId xmlns:a16="http://schemas.microsoft.com/office/drawing/2014/main" id="{30A93C8E-F63D-C8C7-F89E-C143C4240635}"/>
              </a:ext>
            </a:extLst>
          </p:cNvPr>
          <p:cNvSpPr txBox="1">
            <a:spLocks/>
          </p:cNvSpPr>
          <p:nvPr/>
        </p:nvSpPr>
        <p:spPr>
          <a:xfrm>
            <a:off x="0" y="-226380"/>
            <a:ext cx="12192001" cy="2971721"/>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sz="6600" u="sng" dirty="0">
                <a:solidFill>
                  <a:schemeClr val="tx1">
                    <a:lumMod val="95000"/>
                    <a:lumOff val="5000"/>
                  </a:schemeClr>
                </a:solidFill>
              </a:rPr>
              <a:t>Limitation Act 1980</a:t>
            </a:r>
          </a:p>
        </p:txBody>
      </p:sp>
      <p:sp>
        <p:nvSpPr>
          <p:cNvPr id="3" name="TextBox 2">
            <a:extLst>
              <a:ext uri="{FF2B5EF4-FFF2-40B4-BE49-F238E27FC236}">
                <a16:creationId xmlns:a16="http://schemas.microsoft.com/office/drawing/2014/main" id="{3D6E28CE-86AD-F810-B037-31C0447D3959}"/>
              </a:ext>
            </a:extLst>
          </p:cNvPr>
          <p:cNvSpPr txBox="1"/>
          <p:nvPr/>
        </p:nvSpPr>
        <p:spPr>
          <a:xfrm>
            <a:off x="3127111" y="2210383"/>
            <a:ext cx="6937625" cy="3447098"/>
          </a:xfrm>
          <a:prstGeom prst="rect">
            <a:avLst/>
          </a:prstGeom>
          <a:noFill/>
        </p:spPr>
        <p:txBody>
          <a:bodyPr wrap="square">
            <a:spAutoFit/>
          </a:bodyPr>
          <a:lstStyle/>
          <a:p>
            <a:r>
              <a:rPr lang="en-GB" sz="4000" b="1" dirty="0">
                <a:solidFill>
                  <a:srgbClr val="FF0000"/>
                </a:solidFill>
                <a:latin typeface="Arial" panose="020B0604020202020204" pitchFamily="34" charset="0"/>
                <a:cs typeface="Arial" panose="020B0604020202020204" pitchFamily="34" charset="0"/>
              </a:rPr>
              <a:t>6 years </a:t>
            </a:r>
            <a:r>
              <a:rPr lang="en-GB" sz="4000" dirty="0">
                <a:solidFill>
                  <a:srgbClr val="FF0000"/>
                </a:solidFill>
                <a:latin typeface="Arial" panose="020B0604020202020204" pitchFamily="34" charset="0"/>
                <a:cs typeface="Arial" panose="020B0604020202020204" pitchFamily="34" charset="0"/>
              </a:rPr>
              <a:t>= if reserved as rent</a:t>
            </a:r>
          </a:p>
          <a:p>
            <a:endParaRPr lang="en-GB" dirty="0">
              <a:solidFill>
                <a:srgbClr val="FF0000"/>
              </a:solidFill>
              <a:latin typeface="Arial" panose="020B0604020202020204" pitchFamily="34" charset="0"/>
              <a:cs typeface="Arial" panose="020B0604020202020204" pitchFamily="34" charset="0"/>
            </a:endParaRPr>
          </a:p>
          <a:p>
            <a:r>
              <a:rPr lang="en-GB" sz="1600" i="1" dirty="0">
                <a:solidFill>
                  <a:schemeClr val="tx1">
                    <a:lumMod val="95000"/>
                    <a:lumOff val="5000"/>
                  </a:schemeClr>
                </a:solidFill>
                <a:latin typeface="Arial" panose="020B0604020202020204" pitchFamily="34" charset="0"/>
                <a:cs typeface="Arial" panose="020B0604020202020204" pitchFamily="34" charset="0"/>
              </a:rPr>
              <a:t>s.19 Limitation Act 1980</a:t>
            </a:r>
          </a:p>
          <a:p>
            <a:r>
              <a:rPr lang="en-GB" sz="1600" i="1" dirty="0">
                <a:solidFill>
                  <a:schemeClr val="tx1">
                    <a:lumMod val="95000"/>
                    <a:lumOff val="5000"/>
                  </a:schemeClr>
                </a:solidFill>
                <a:latin typeface="Arial" panose="020B0604020202020204" pitchFamily="34" charset="0"/>
                <a:cs typeface="Arial" panose="020B0604020202020204" pitchFamily="34" charset="0"/>
              </a:rPr>
              <a:t>Re 3, 12, 23 and 29 St Andrew’s Square LON/00AW/NSI/200/0054, LVT </a:t>
            </a:r>
            <a:endParaRPr lang="en-GB" sz="3600" i="1" dirty="0">
              <a:solidFill>
                <a:schemeClr val="tx1">
                  <a:lumMod val="95000"/>
                  <a:lumOff val="5000"/>
                </a:schemeClr>
              </a:solidFill>
              <a:latin typeface="Arial" panose="020B0604020202020204" pitchFamily="34" charset="0"/>
              <a:cs typeface="Arial" panose="020B0604020202020204" pitchFamily="34" charset="0"/>
            </a:endParaRPr>
          </a:p>
          <a:p>
            <a:endParaRPr lang="en-GB" sz="3200" dirty="0">
              <a:solidFill>
                <a:srgbClr val="FF0000"/>
              </a:solidFill>
              <a:latin typeface="Arial" panose="020B0604020202020204" pitchFamily="34" charset="0"/>
              <a:cs typeface="Arial" panose="020B0604020202020204" pitchFamily="34" charset="0"/>
            </a:endParaRPr>
          </a:p>
          <a:p>
            <a:r>
              <a:rPr lang="en-GB" sz="4000" b="1" dirty="0">
                <a:solidFill>
                  <a:srgbClr val="FF0000"/>
                </a:solidFill>
                <a:latin typeface="Arial" panose="020B0604020202020204" pitchFamily="34" charset="0"/>
                <a:cs typeface="Arial" panose="020B0604020202020204" pitchFamily="34" charset="0"/>
              </a:rPr>
              <a:t>12 years </a:t>
            </a:r>
            <a:r>
              <a:rPr lang="en-GB" sz="4000" dirty="0">
                <a:solidFill>
                  <a:srgbClr val="FF0000"/>
                </a:solidFill>
                <a:latin typeface="Arial" panose="020B0604020202020204" pitchFamily="34" charset="0"/>
                <a:cs typeface="Arial" panose="020B0604020202020204" pitchFamily="34" charset="0"/>
              </a:rPr>
              <a:t>= if long lease</a:t>
            </a:r>
          </a:p>
          <a:p>
            <a:r>
              <a:rPr lang="en-GB" sz="1600" i="1" dirty="0">
                <a:solidFill>
                  <a:schemeClr val="tx1">
                    <a:lumMod val="95000"/>
                    <a:lumOff val="5000"/>
                  </a:schemeClr>
                </a:solidFill>
                <a:latin typeface="Arial" panose="020B0604020202020204" pitchFamily="34" charset="0"/>
                <a:cs typeface="Arial" panose="020B0604020202020204" pitchFamily="34" charset="0"/>
              </a:rPr>
              <a:t>s.8(2) Limitation Act 1980</a:t>
            </a:r>
          </a:p>
          <a:p>
            <a:endParaRPr lang="en-GB" sz="4000" dirty="0">
              <a:solidFill>
                <a:srgbClr val="FF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A9992BB-BFA0-E370-8C38-C2E7E374A922}"/>
              </a:ext>
            </a:extLst>
          </p:cNvPr>
          <p:cNvPicPr>
            <a:picLocks noChangeAspect="1"/>
          </p:cNvPicPr>
          <p:nvPr/>
        </p:nvPicPr>
        <p:blipFill>
          <a:blip r:embed="rId4"/>
          <a:stretch>
            <a:fillRect/>
          </a:stretch>
        </p:blipFill>
        <p:spPr>
          <a:xfrm>
            <a:off x="2297394" y="2150180"/>
            <a:ext cx="829717" cy="829717"/>
          </a:xfrm>
          <a:prstGeom prst="rect">
            <a:avLst/>
          </a:prstGeom>
        </p:spPr>
      </p:pic>
      <p:pic>
        <p:nvPicPr>
          <p:cNvPr id="5" name="Picture 4">
            <a:extLst>
              <a:ext uri="{FF2B5EF4-FFF2-40B4-BE49-F238E27FC236}">
                <a16:creationId xmlns:a16="http://schemas.microsoft.com/office/drawing/2014/main" id="{6C924EAE-9A6A-150A-EDD2-A79CD0B4AF45}"/>
              </a:ext>
            </a:extLst>
          </p:cNvPr>
          <p:cNvPicPr>
            <a:picLocks noChangeAspect="1"/>
          </p:cNvPicPr>
          <p:nvPr/>
        </p:nvPicPr>
        <p:blipFill>
          <a:blip r:embed="rId4"/>
          <a:stretch>
            <a:fillRect/>
          </a:stretch>
        </p:blipFill>
        <p:spPr>
          <a:xfrm>
            <a:off x="2307543" y="3974883"/>
            <a:ext cx="829717" cy="829717"/>
          </a:xfrm>
          <a:prstGeom prst="rect">
            <a:avLst/>
          </a:prstGeom>
        </p:spPr>
      </p:pic>
    </p:spTree>
    <p:extLst>
      <p:ext uri="{BB962C8B-B14F-4D97-AF65-F5344CB8AC3E}">
        <p14:creationId xmlns:p14="http://schemas.microsoft.com/office/powerpoint/2010/main" val="4245457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BB9B413F-FCE8-9C98-A883-454DFA5DE46B}"/>
              </a:ext>
            </a:extLst>
          </p:cNvPr>
          <p:cNvPicPr>
            <a:picLocks noChangeAspect="1"/>
          </p:cNvPicPr>
          <p:nvPr/>
        </p:nvPicPr>
        <p:blipFill>
          <a:blip r:embed="rId3"/>
          <a:stretch>
            <a:fillRect/>
          </a:stretch>
        </p:blipFill>
        <p:spPr>
          <a:xfrm>
            <a:off x="819915" y="5837191"/>
            <a:ext cx="3300673" cy="552863"/>
          </a:xfrm>
          <a:prstGeom prst="rect">
            <a:avLst/>
          </a:prstGeom>
        </p:spPr>
      </p:pic>
      <p:sp>
        <p:nvSpPr>
          <p:cNvPr id="7" name="TextBox 6">
            <a:extLst>
              <a:ext uri="{FF2B5EF4-FFF2-40B4-BE49-F238E27FC236}">
                <a16:creationId xmlns:a16="http://schemas.microsoft.com/office/drawing/2014/main" id="{1B87257A-923A-6618-E925-004637D6393C}"/>
              </a:ext>
            </a:extLst>
          </p:cNvPr>
          <p:cNvSpPr txBox="1"/>
          <p:nvPr/>
        </p:nvSpPr>
        <p:spPr>
          <a:xfrm>
            <a:off x="11140440" y="4175760"/>
            <a:ext cx="184731" cy="369332"/>
          </a:xfrm>
          <a:prstGeom prst="rect">
            <a:avLst/>
          </a:prstGeom>
          <a:noFill/>
        </p:spPr>
        <p:txBody>
          <a:bodyPr wrap="none" rtlCol="0">
            <a:spAutoFit/>
          </a:bodyPr>
          <a:lstStyle/>
          <a:p>
            <a:endParaRPr lang="en-US" dirty="0"/>
          </a:p>
        </p:txBody>
      </p:sp>
      <p:sp>
        <p:nvSpPr>
          <p:cNvPr id="10" name="Title 3">
            <a:extLst>
              <a:ext uri="{FF2B5EF4-FFF2-40B4-BE49-F238E27FC236}">
                <a16:creationId xmlns:a16="http://schemas.microsoft.com/office/drawing/2014/main" id="{30A93C8E-F63D-C8C7-F89E-C143C4240635}"/>
              </a:ext>
            </a:extLst>
          </p:cNvPr>
          <p:cNvSpPr txBox="1">
            <a:spLocks/>
          </p:cNvSpPr>
          <p:nvPr/>
        </p:nvSpPr>
        <p:spPr>
          <a:xfrm>
            <a:off x="0" y="1943139"/>
            <a:ext cx="12192000" cy="2971721"/>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sz="5400" dirty="0">
                <a:solidFill>
                  <a:srgbClr val="FF0000"/>
                </a:solidFill>
              </a:rPr>
              <a:t>ss.18 - 30</a:t>
            </a:r>
          </a:p>
          <a:p>
            <a:pPr algn="ctr"/>
            <a:r>
              <a:rPr lang="en-GB" sz="5400" dirty="0">
                <a:solidFill>
                  <a:srgbClr val="0A2E25"/>
                </a:solidFill>
              </a:rPr>
              <a:t>Landlord and Tenant Act 1985</a:t>
            </a:r>
          </a:p>
          <a:p>
            <a:pPr algn="ctr"/>
            <a:endParaRPr lang="en-GB" sz="1600" dirty="0">
              <a:solidFill>
                <a:srgbClr val="0A2E25"/>
              </a:solidFill>
            </a:endParaRPr>
          </a:p>
          <a:p>
            <a:pPr algn="ctr"/>
            <a:r>
              <a:rPr lang="en-GB" sz="4000" dirty="0">
                <a:solidFill>
                  <a:srgbClr val="0A2E25"/>
                </a:solidFill>
              </a:rPr>
              <a:t>(“LTA 1985”)</a:t>
            </a:r>
          </a:p>
        </p:txBody>
      </p:sp>
    </p:spTree>
    <p:extLst>
      <p:ext uri="{BB962C8B-B14F-4D97-AF65-F5344CB8AC3E}">
        <p14:creationId xmlns:p14="http://schemas.microsoft.com/office/powerpoint/2010/main" val="134716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BB9B413F-FCE8-9C98-A883-454DFA5DE46B}"/>
              </a:ext>
            </a:extLst>
          </p:cNvPr>
          <p:cNvPicPr>
            <a:picLocks noChangeAspect="1"/>
          </p:cNvPicPr>
          <p:nvPr/>
        </p:nvPicPr>
        <p:blipFill>
          <a:blip r:embed="rId3"/>
          <a:stretch>
            <a:fillRect/>
          </a:stretch>
        </p:blipFill>
        <p:spPr>
          <a:xfrm>
            <a:off x="819915" y="5837191"/>
            <a:ext cx="3300673" cy="552863"/>
          </a:xfrm>
          <a:prstGeom prst="rect">
            <a:avLst/>
          </a:prstGeom>
        </p:spPr>
      </p:pic>
      <p:sp>
        <p:nvSpPr>
          <p:cNvPr id="7" name="TextBox 6">
            <a:extLst>
              <a:ext uri="{FF2B5EF4-FFF2-40B4-BE49-F238E27FC236}">
                <a16:creationId xmlns:a16="http://schemas.microsoft.com/office/drawing/2014/main" id="{1B87257A-923A-6618-E925-004637D6393C}"/>
              </a:ext>
            </a:extLst>
          </p:cNvPr>
          <p:cNvSpPr txBox="1"/>
          <p:nvPr/>
        </p:nvSpPr>
        <p:spPr>
          <a:xfrm>
            <a:off x="11140440" y="4175760"/>
            <a:ext cx="184731" cy="369332"/>
          </a:xfrm>
          <a:prstGeom prst="rect">
            <a:avLst/>
          </a:prstGeom>
          <a:noFill/>
        </p:spPr>
        <p:txBody>
          <a:bodyPr wrap="none" rtlCol="0">
            <a:spAutoFit/>
          </a:bodyPr>
          <a:lstStyle/>
          <a:p>
            <a:endParaRPr lang="en-US" dirty="0"/>
          </a:p>
        </p:txBody>
      </p:sp>
      <p:sp>
        <p:nvSpPr>
          <p:cNvPr id="10" name="Title 3">
            <a:extLst>
              <a:ext uri="{FF2B5EF4-FFF2-40B4-BE49-F238E27FC236}">
                <a16:creationId xmlns:a16="http://schemas.microsoft.com/office/drawing/2014/main" id="{30A93C8E-F63D-C8C7-F89E-C143C4240635}"/>
              </a:ext>
            </a:extLst>
          </p:cNvPr>
          <p:cNvSpPr txBox="1">
            <a:spLocks/>
          </p:cNvSpPr>
          <p:nvPr/>
        </p:nvSpPr>
        <p:spPr>
          <a:xfrm>
            <a:off x="0" y="1943139"/>
            <a:ext cx="12192000" cy="2971721"/>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sz="5400" dirty="0">
                <a:solidFill>
                  <a:srgbClr val="FF0000"/>
                </a:solidFill>
              </a:rPr>
              <a:t>s.19 </a:t>
            </a:r>
            <a:r>
              <a:rPr lang="en-GB" sz="5400" dirty="0">
                <a:solidFill>
                  <a:srgbClr val="0A2E25"/>
                </a:solidFill>
              </a:rPr>
              <a:t>LTA 1985</a:t>
            </a:r>
          </a:p>
          <a:p>
            <a:pPr algn="ctr"/>
            <a:endParaRPr lang="en-GB" sz="1600" dirty="0">
              <a:solidFill>
                <a:srgbClr val="0A2E25"/>
              </a:solidFill>
            </a:endParaRPr>
          </a:p>
          <a:p>
            <a:pPr algn="ctr"/>
            <a:r>
              <a:rPr lang="en-GB" sz="4000" i="1" dirty="0">
                <a:solidFill>
                  <a:srgbClr val="0A2E25"/>
                </a:solidFill>
              </a:rPr>
              <a:t>Are the sums reasonable?</a:t>
            </a:r>
          </a:p>
        </p:txBody>
      </p:sp>
    </p:spTree>
    <p:extLst>
      <p:ext uri="{BB962C8B-B14F-4D97-AF65-F5344CB8AC3E}">
        <p14:creationId xmlns:p14="http://schemas.microsoft.com/office/powerpoint/2010/main" val="3792968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BB9B413F-FCE8-9C98-A883-454DFA5DE46B}"/>
              </a:ext>
            </a:extLst>
          </p:cNvPr>
          <p:cNvPicPr>
            <a:picLocks noChangeAspect="1"/>
          </p:cNvPicPr>
          <p:nvPr/>
        </p:nvPicPr>
        <p:blipFill>
          <a:blip r:embed="rId3"/>
          <a:stretch>
            <a:fillRect/>
          </a:stretch>
        </p:blipFill>
        <p:spPr>
          <a:xfrm>
            <a:off x="819915" y="5837191"/>
            <a:ext cx="3300673" cy="552863"/>
          </a:xfrm>
          <a:prstGeom prst="rect">
            <a:avLst/>
          </a:prstGeom>
        </p:spPr>
      </p:pic>
      <p:sp>
        <p:nvSpPr>
          <p:cNvPr id="7" name="TextBox 6">
            <a:extLst>
              <a:ext uri="{FF2B5EF4-FFF2-40B4-BE49-F238E27FC236}">
                <a16:creationId xmlns:a16="http://schemas.microsoft.com/office/drawing/2014/main" id="{1B87257A-923A-6618-E925-004637D6393C}"/>
              </a:ext>
            </a:extLst>
          </p:cNvPr>
          <p:cNvSpPr txBox="1"/>
          <p:nvPr/>
        </p:nvSpPr>
        <p:spPr>
          <a:xfrm>
            <a:off x="11155938" y="4237752"/>
            <a:ext cx="184731" cy="369332"/>
          </a:xfrm>
          <a:prstGeom prst="rect">
            <a:avLst/>
          </a:prstGeom>
          <a:noFill/>
        </p:spPr>
        <p:txBody>
          <a:bodyPr wrap="none" rtlCol="0">
            <a:spAutoFit/>
          </a:bodyPr>
          <a:lstStyle/>
          <a:p>
            <a:endParaRPr lang="en-US" dirty="0"/>
          </a:p>
        </p:txBody>
      </p:sp>
      <p:sp>
        <p:nvSpPr>
          <p:cNvPr id="2" name="Title 3">
            <a:extLst>
              <a:ext uri="{FF2B5EF4-FFF2-40B4-BE49-F238E27FC236}">
                <a16:creationId xmlns:a16="http://schemas.microsoft.com/office/drawing/2014/main" id="{C2A4CF37-78F2-3607-654D-D02145C02725}"/>
              </a:ext>
            </a:extLst>
          </p:cNvPr>
          <p:cNvSpPr txBox="1">
            <a:spLocks/>
          </p:cNvSpPr>
          <p:nvPr/>
        </p:nvSpPr>
        <p:spPr>
          <a:xfrm>
            <a:off x="100739" y="426198"/>
            <a:ext cx="11990522" cy="1013263"/>
          </a:xfrm>
          <a:prstGeom prst="rect">
            <a:avLst/>
          </a:prstGeom>
          <a:solidFill>
            <a:schemeClr val="bg1"/>
          </a:solidFill>
        </p:spPr>
        <p:txBody>
          <a:bodyPr vert="horz" lIns="91440" tIns="45720" rIns="91440" bIns="45720" rtlCol="0" anchor="ctr">
            <a:normAutofit fontScale="92500"/>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dirty="0">
                <a:solidFill>
                  <a:srgbClr val="FF0000"/>
                </a:solidFill>
              </a:rPr>
              <a:t>Q2: Are the sums recoverable under statute? </a:t>
            </a:r>
          </a:p>
        </p:txBody>
      </p:sp>
      <p:pic>
        <p:nvPicPr>
          <p:cNvPr id="4" name="Picture 3">
            <a:extLst>
              <a:ext uri="{FF2B5EF4-FFF2-40B4-BE49-F238E27FC236}">
                <a16:creationId xmlns:a16="http://schemas.microsoft.com/office/drawing/2014/main" id="{9598AA0F-B2C1-48C3-6980-F06514641672}"/>
              </a:ext>
            </a:extLst>
          </p:cNvPr>
          <p:cNvPicPr>
            <a:picLocks noChangeAspect="1"/>
          </p:cNvPicPr>
          <p:nvPr/>
        </p:nvPicPr>
        <p:blipFill>
          <a:blip r:embed="rId4"/>
          <a:stretch>
            <a:fillRect/>
          </a:stretch>
        </p:blipFill>
        <p:spPr>
          <a:xfrm>
            <a:off x="575311" y="1669658"/>
            <a:ext cx="829717" cy="829717"/>
          </a:xfrm>
          <a:prstGeom prst="rect">
            <a:avLst/>
          </a:prstGeom>
        </p:spPr>
      </p:pic>
      <p:sp>
        <p:nvSpPr>
          <p:cNvPr id="6" name="TextBox 5">
            <a:extLst>
              <a:ext uri="{FF2B5EF4-FFF2-40B4-BE49-F238E27FC236}">
                <a16:creationId xmlns:a16="http://schemas.microsoft.com/office/drawing/2014/main" id="{1162CBFA-D15E-763E-E8F7-05C8980D1511}"/>
              </a:ext>
            </a:extLst>
          </p:cNvPr>
          <p:cNvSpPr txBox="1"/>
          <p:nvPr/>
        </p:nvSpPr>
        <p:spPr>
          <a:xfrm>
            <a:off x="1419978" y="1815329"/>
            <a:ext cx="10196711" cy="3270126"/>
          </a:xfrm>
          <a:prstGeom prst="rect">
            <a:avLst/>
          </a:prstGeom>
          <a:noFill/>
        </p:spPr>
        <p:txBody>
          <a:bodyPr wrap="square" rtlCol="0">
            <a:spAutoFit/>
          </a:bodyPr>
          <a:lstStyle/>
          <a:p>
            <a:r>
              <a:rPr lang="en-US" sz="3200" b="1" dirty="0">
                <a:solidFill>
                  <a:srgbClr val="FF0000"/>
                </a:solidFill>
                <a:latin typeface="Arial" panose="020B0604020202020204" pitchFamily="34" charset="0"/>
                <a:cs typeface="Arial" panose="020B0604020202020204" pitchFamily="34" charset="0"/>
              </a:rPr>
              <a:t>s.19 LTA 1985 </a:t>
            </a:r>
            <a:r>
              <a:rPr lang="en-US" sz="3200" b="1" dirty="0">
                <a:latin typeface="Arial" panose="020B0604020202020204" pitchFamily="34" charset="0"/>
                <a:cs typeface="Arial" panose="020B0604020202020204" pitchFamily="34" charset="0"/>
              </a:rPr>
              <a:t>– reasonableness</a:t>
            </a:r>
          </a:p>
          <a:p>
            <a:endParaRPr lang="en-US" sz="2800" i="1" dirty="0">
              <a:latin typeface="Arial" panose="020B0604020202020204" pitchFamily="34" charset="0"/>
              <a:cs typeface="Arial" panose="020B0604020202020204" pitchFamily="34" charset="0"/>
            </a:endParaRPr>
          </a:p>
          <a:p>
            <a:pPr marL="457200" indent="-457200">
              <a:buClr>
                <a:srgbClr val="FF0000"/>
              </a:buClr>
              <a:buFont typeface="Wingdings" pitchFamily="2" charset="2"/>
              <a:buChar char="§"/>
            </a:pPr>
            <a:r>
              <a:rPr lang="en-US" sz="2800" b="1" dirty="0">
                <a:solidFill>
                  <a:srgbClr val="FF0000"/>
                </a:solidFill>
                <a:latin typeface="Arial" panose="020B0604020202020204" pitchFamily="34" charset="0"/>
                <a:cs typeface="Arial" panose="020B0604020202020204" pitchFamily="34" charset="0"/>
              </a:rPr>
              <a:t>Reasonably incurred</a:t>
            </a:r>
            <a:endParaRPr lang="en-US" sz="1100" b="1" dirty="0">
              <a:latin typeface="Arial" panose="020B0604020202020204" pitchFamily="34" charset="0"/>
              <a:cs typeface="Arial" panose="020B0604020202020204" pitchFamily="34" charset="0"/>
            </a:endParaRPr>
          </a:p>
          <a:p>
            <a:pPr>
              <a:buClr>
                <a:srgbClr val="FF0000"/>
              </a:buClr>
            </a:pPr>
            <a:r>
              <a:rPr lang="en-US" sz="2400" i="1" dirty="0" err="1">
                <a:latin typeface="Arial" panose="020B0604020202020204" pitchFamily="34" charset="0"/>
                <a:cs typeface="Arial" panose="020B0604020202020204" pitchFamily="34" charset="0"/>
              </a:rPr>
              <a:t>e.g</a:t>
            </a:r>
            <a:r>
              <a:rPr lang="en-US" sz="2400" i="1" dirty="0">
                <a:latin typeface="Arial" panose="020B0604020202020204" pitchFamily="34" charset="0"/>
                <a:cs typeface="Arial" panose="020B0604020202020204" pitchFamily="34" charset="0"/>
              </a:rPr>
              <a:t> evidence of requirement for works; reports; surveys etc.</a:t>
            </a:r>
          </a:p>
          <a:p>
            <a:pPr>
              <a:buClr>
                <a:srgbClr val="FF0000"/>
              </a:buClr>
            </a:pPr>
            <a:endParaRPr lang="en-US" sz="2400" dirty="0">
              <a:latin typeface="Arial" panose="020B0604020202020204" pitchFamily="34" charset="0"/>
              <a:cs typeface="Arial" panose="020B0604020202020204" pitchFamily="34" charset="0"/>
            </a:endParaRPr>
          </a:p>
          <a:p>
            <a:pPr>
              <a:buClr>
                <a:srgbClr val="FF0000"/>
              </a:buClr>
            </a:pPr>
            <a:endParaRPr lang="en-US" sz="1050" dirty="0">
              <a:latin typeface="Arial" panose="020B0604020202020204" pitchFamily="34" charset="0"/>
              <a:cs typeface="Arial" panose="020B0604020202020204" pitchFamily="34" charset="0"/>
            </a:endParaRPr>
          </a:p>
          <a:p>
            <a:pPr marL="457200" indent="-457200">
              <a:buClr>
                <a:srgbClr val="FF0000"/>
              </a:buClr>
              <a:buFont typeface="Wingdings" pitchFamily="2" charset="2"/>
              <a:buChar char="§"/>
            </a:pPr>
            <a:r>
              <a:rPr lang="en-US" sz="2800" b="1" dirty="0">
                <a:solidFill>
                  <a:srgbClr val="FF0000"/>
                </a:solidFill>
                <a:latin typeface="Arial" panose="020B0604020202020204" pitchFamily="34" charset="0"/>
                <a:cs typeface="Arial" panose="020B0604020202020204" pitchFamily="34" charset="0"/>
              </a:rPr>
              <a:t>Reasonable standard</a:t>
            </a:r>
            <a:endParaRPr lang="en-US" sz="1400" b="1" dirty="0">
              <a:latin typeface="Arial" panose="020B0604020202020204" pitchFamily="34" charset="0"/>
              <a:cs typeface="Arial" panose="020B0604020202020204" pitchFamily="34" charset="0"/>
            </a:endParaRPr>
          </a:p>
          <a:p>
            <a:pPr>
              <a:buClr>
                <a:srgbClr val="FF0000"/>
              </a:buClr>
            </a:pPr>
            <a:r>
              <a:rPr lang="en-US" sz="2400" i="1" dirty="0">
                <a:latin typeface="Arial" panose="020B0604020202020204" pitchFamily="34" charset="0"/>
                <a:cs typeface="Arial" panose="020B0604020202020204" pitchFamily="34" charset="0"/>
              </a:rPr>
              <a:t>e.g. roof still leaks and consideration of amount </a:t>
            </a:r>
          </a:p>
        </p:txBody>
      </p:sp>
    </p:spTree>
    <p:extLst>
      <p:ext uri="{BB962C8B-B14F-4D97-AF65-F5344CB8AC3E}">
        <p14:creationId xmlns:p14="http://schemas.microsoft.com/office/powerpoint/2010/main" val="3852565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BB9B413F-FCE8-9C98-A883-454DFA5DE46B}"/>
              </a:ext>
            </a:extLst>
          </p:cNvPr>
          <p:cNvPicPr>
            <a:picLocks noChangeAspect="1"/>
          </p:cNvPicPr>
          <p:nvPr/>
        </p:nvPicPr>
        <p:blipFill>
          <a:blip r:embed="rId3"/>
          <a:stretch>
            <a:fillRect/>
          </a:stretch>
        </p:blipFill>
        <p:spPr>
          <a:xfrm>
            <a:off x="819915" y="5837191"/>
            <a:ext cx="3300673" cy="552863"/>
          </a:xfrm>
          <a:prstGeom prst="rect">
            <a:avLst/>
          </a:prstGeom>
        </p:spPr>
      </p:pic>
      <p:sp>
        <p:nvSpPr>
          <p:cNvPr id="7" name="TextBox 6">
            <a:extLst>
              <a:ext uri="{FF2B5EF4-FFF2-40B4-BE49-F238E27FC236}">
                <a16:creationId xmlns:a16="http://schemas.microsoft.com/office/drawing/2014/main" id="{1B87257A-923A-6618-E925-004637D6393C}"/>
              </a:ext>
            </a:extLst>
          </p:cNvPr>
          <p:cNvSpPr txBox="1"/>
          <p:nvPr/>
        </p:nvSpPr>
        <p:spPr>
          <a:xfrm>
            <a:off x="11140440" y="4175760"/>
            <a:ext cx="184731" cy="369332"/>
          </a:xfrm>
          <a:prstGeom prst="rect">
            <a:avLst/>
          </a:prstGeom>
          <a:noFill/>
        </p:spPr>
        <p:txBody>
          <a:bodyPr wrap="none" rtlCol="0">
            <a:spAutoFit/>
          </a:bodyPr>
          <a:lstStyle/>
          <a:p>
            <a:endParaRPr lang="en-US" dirty="0"/>
          </a:p>
        </p:txBody>
      </p:sp>
      <p:sp>
        <p:nvSpPr>
          <p:cNvPr id="10" name="Title 3">
            <a:extLst>
              <a:ext uri="{FF2B5EF4-FFF2-40B4-BE49-F238E27FC236}">
                <a16:creationId xmlns:a16="http://schemas.microsoft.com/office/drawing/2014/main" id="{30A93C8E-F63D-C8C7-F89E-C143C4240635}"/>
              </a:ext>
            </a:extLst>
          </p:cNvPr>
          <p:cNvSpPr txBox="1">
            <a:spLocks/>
          </p:cNvSpPr>
          <p:nvPr/>
        </p:nvSpPr>
        <p:spPr>
          <a:xfrm>
            <a:off x="0" y="1958379"/>
            <a:ext cx="12192000" cy="2971721"/>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sz="5400" dirty="0">
                <a:solidFill>
                  <a:srgbClr val="FF0000"/>
                </a:solidFill>
              </a:rPr>
              <a:t>s.20 </a:t>
            </a:r>
            <a:r>
              <a:rPr lang="en-GB" sz="5400" dirty="0">
                <a:solidFill>
                  <a:srgbClr val="0A2E25"/>
                </a:solidFill>
              </a:rPr>
              <a:t>LTA 1985</a:t>
            </a:r>
          </a:p>
          <a:p>
            <a:pPr algn="ctr"/>
            <a:endParaRPr lang="en-GB" sz="1600" dirty="0">
              <a:solidFill>
                <a:srgbClr val="0A2E25"/>
              </a:solidFill>
            </a:endParaRPr>
          </a:p>
          <a:p>
            <a:pPr algn="ctr"/>
            <a:r>
              <a:rPr lang="en-GB" sz="4000" i="1" dirty="0">
                <a:solidFill>
                  <a:srgbClr val="0A2E25"/>
                </a:solidFill>
              </a:rPr>
              <a:t>Consultation Requirements</a:t>
            </a:r>
          </a:p>
        </p:txBody>
      </p:sp>
    </p:spTree>
    <p:extLst>
      <p:ext uri="{BB962C8B-B14F-4D97-AF65-F5344CB8AC3E}">
        <p14:creationId xmlns:p14="http://schemas.microsoft.com/office/powerpoint/2010/main" val="2294347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BB9B413F-FCE8-9C98-A883-454DFA5DE46B}"/>
              </a:ext>
            </a:extLst>
          </p:cNvPr>
          <p:cNvPicPr>
            <a:picLocks noChangeAspect="1"/>
          </p:cNvPicPr>
          <p:nvPr/>
        </p:nvPicPr>
        <p:blipFill>
          <a:blip r:embed="rId3"/>
          <a:stretch>
            <a:fillRect/>
          </a:stretch>
        </p:blipFill>
        <p:spPr>
          <a:xfrm>
            <a:off x="819915" y="5837191"/>
            <a:ext cx="3300673" cy="552863"/>
          </a:xfrm>
          <a:prstGeom prst="rect">
            <a:avLst/>
          </a:prstGeom>
        </p:spPr>
      </p:pic>
      <p:sp>
        <p:nvSpPr>
          <p:cNvPr id="7" name="TextBox 6">
            <a:extLst>
              <a:ext uri="{FF2B5EF4-FFF2-40B4-BE49-F238E27FC236}">
                <a16:creationId xmlns:a16="http://schemas.microsoft.com/office/drawing/2014/main" id="{1B87257A-923A-6618-E925-004637D6393C}"/>
              </a:ext>
            </a:extLst>
          </p:cNvPr>
          <p:cNvSpPr txBox="1"/>
          <p:nvPr/>
        </p:nvSpPr>
        <p:spPr>
          <a:xfrm>
            <a:off x="11155938" y="4237752"/>
            <a:ext cx="184731" cy="369332"/>
          </a:xfrm>
          <a:prstGeom prst="rect">
            <a:avLst/>
          </a:prstGeom>
          <a:noFill/>
        </p:spPr>
        <p:txBody>
          <a:bodyPr wrap="none" rtlCol="0">
            <a:spAutoFit/>
          </a:bodyPr>
          <a:lstStyle/>
          <a:p>
            <a:endParaRPr lang="en-US" dirty="0"/>
          </a:p>
        </p:txBody>
      </p:sp>
      <p:sp>
        <p:nvSpPr>
          <p:cNvPr id="2" name="Title 3">
            <a:extLst>
              <a:ext uri="{FF2B5EF4-FFF2-40B4-BE49-F238E27FC236}">
                <a16:creationId xmlns:a16="http://schemas.microsoft.com/office/drawing/2014/main" id="{C2A4CF37-78F2-3607-654D-D02145C02725}"/>
              </a:ext>
            </a:extLst>
          </p:cNvPr>
          <p:cNvSpPr txBox="1">
            <a:spLocks/>
          </p:cNvSpPr>
          <p:nvPr/>
        </p:nvSpPr>
        <p:spPr>
          <a:xfrm>
            <a:off x="123988" y="195766"/>
            <a:ext cx="11990522" cy="1013263"/>
          </a:xfrm>
          <a:prstGeom prst="rect">
            <a:avLst/>
          </a:prstGeom>
          <a:solidFill>
            <a:schemeClr val="bg1"/>
          </a:solidFill>
        </p:spPr>
        <p:txBody>
          <a:bodyPr vert="horz" lIns="91440" tIns="45720" rIns="91440" bIns="45720" rtlCol="0" anchor="ctr">
            <a:normAutofit fontScale="92500"/>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dirty="0">
                <a:solidFill>
                  <a:srgbClr val="FF0000"/>
                </a:solidFill>
              </a:rPr>
              <a:t>Q2: Are the sums recoverable under statute? </a:t>
            </a:r>
          </a:p>
        </p:txBody>
      </p:sp>
      <p:pic>
        <p:nvPicPr>
          <p:cNvPr id="4" name="Picture 3">
            <a:extLst>
              <a:ext uri="{FF2B5EF4-FFF2-40B4-BE49-F238E27FC236}">
                <a16:creationId xmlns:a16="http://schemas.microsoft.com/office/drawing/2014/main" id="{9598AA0F-B2C1-48C3-6980-F06514641672}"/>
              </a:ext>
            </a:extLst>
          </p:cNvPr>
          <p:cNvPicPr>
            <a:picLocks noChangeAspect="1"/>
          </p:cNvPicPr>
          <p:nvPr/>
        </p:nvPicPr>
        <p:blipFill>
          <a:blip r:embed="rId4"/>
          <a:stretch>
            <a:fillRect/>
          </a:stretch>
        </p:blipFill>
        <p:spPr>
          <a:xfrm>
            <a:off x="452325" y="1420802"/>
            <a:ext cx="829717" cy="829717"/>
          </a:xfrm>
          <a:prstGeom prst="rect">
            <a:avLst/>
          </a:prstGeom>
        </p:spPr>
      </p:pic>
      <p:sp>
        <p:nvSpPr>
          <p:cNvPr id="6" name="TextBox 5">
            <a:extLst>
              <a:ext uri="{FF2B5EF4-FFF2-40B4-BE49-F238E27FC236}">
                <a16:creationId xmlns:a16="http://schemas.microsoft.com/office/drawing/2014/main" id="{1162CBFA-D15E-763E-E8F7-05C8980D1511}"/>
              </a:ext>
            </a:extLst>
          </p:cNvPr>
          <p:cNvSpPr txBox="1"/>
          <p:nvPr/>
        </p:nvSpPr>
        <p:spPr>
          <a:xfrm>
            <a:off x="1328538" y="1554852"/>
            <a:ext cx="10196711" cy="3654847"/>
          </a:xfrm>
          <a:prstGeom prst="rect">
            <a:avLst/>
          </a:prstGeom>
          <a:noFill/>
        </p:spPr>
        <p:txBody>
          <a:bodyPr wrap="square" rtlCol="0">
            <a:spAutoFit/>
          </a:bodyPr>
          <a:lstStyle/>
          <a:p>
            <a:r>
              <a:rPr lang="en-US" sz="3200" b="1" dirty="0">
                <a:solidFill>
                  <a:srgbClr val="FF0000"/>
                </a:solidFill>
                <a:latin typeface="Arial" panose="020B0604020202020204" pitchFamily="34" charset="0"/>
                <a:cs typeface="Arial" panose="020B0604020202020204" pitchFamily="34" charset="0"/>
              </a:rPr>
              <a:t>s.20 LTA 1985 </a:t>
            </a:r>
            <a:r>
              <a:rPr lang="en-US" sz="3200" b="1" dirty="0">
                <a:latin typeface="Arial" panose="020B0604020202020204" pitchFamily="34" charset="0"/>
                <a:cs typeface="Arial" panose="020B0604020202020204" pitchFamily="34" charset="0"/>
              </a:rPr>
              <a:t>- Consultation requirements:</a:t>
            </a:r>
          </a:p>
          <a:p>
            <a:endParaRPr lang="en-US" sz="2800" i="1" dirty="0">
              <a:latin typeface="Arial" panose="020B0604020202020204" pitchFamily="34" charset="0"/>
              <a:cs typeface="Arial" panose="020B0604020202020204" pitchFamily="34" charset="0"/>
            </a:endParaRPr>
          </a:p>
          <a:p>
            <a:pPr marL="457200" indent="-457200">
              <a:buClr>
                <a:srgbClr val="FF0000"/>
              </a:buClr>
              <a:buFont typeface="Wingdings" pitchFamily="2" charset="2"/>
              <a:buChar char="§"/>
            </a:pPr>
            <a:r>
              <a:rPr lang="en-US" sz="2800" b="1" dirty="0">
                <a:solidFill>
                  <a:srgbClr val="FF0000"/>
                </a:solidFill>
                <a:latin typeface="Arial" panose="020B0604020202020204" pitchFamily="34" charset="0"/>
                <a:cs typeface="Arial" panose="020B0604020202020204" pitchFamily="34" charset="0"/>
              </a:rPr>
              <a:t>Qualifying Set of Works </a:t>
            </a:r>
            <a:r>
              <a:rPr lang="en-US" sz="2800" dirty="0">
                <a:latin typeface="Arial" panose="020B0604020202020204" pitchFamily="34" charset="0"/>
                <a:cs typeface="Arial" panose="020B0604020202020204" pitchFamily="34" charset="0"/>
              </a:rPr>
              <a:t>= </a:t>
            </a:r>
            <a:r>
              <a:rPr lang="en-US" sz="2800" b="1" i="1" u="sng" dirty="0">
                <a:latin typeface="Arial" panose="020B0604020202020204" pitchFamily="34" charset="0"/>
                <a:cs typeface="Arial" panose="020B0604020202020204" pitchFamily="34" charset="0"/>
              </a:rPr>
              <a:t>any</a:t>
            </a:r>
            <a:r>
              <a:rPr lang="en-US" sz="2800" b="1" dirty="0">
                <a:latin typeface="Arial" panose="020B0604020202020204" pitchFamily="34" charset="0"/>
                <a:cs typeface="Arial" panose="020B0604020202020204" pitchFamily="34" charset="0"/>
              </a:rPr>
              <a:t> leaseholder to pay </a:t>
            </a:r>
            <a:r>
              <a:rPr lang="en-US" sz="2800" b="1" u="sng" dirty="0">
                <a:solidFill>
                  <a:srgbClr val="0A2D26"/>
                </a:solidFill>
                <a:latin typeface="Arial" panose="020B0604020202020204" pitchFamily="34" charset="0"/>
                <a:cs typeface="Arial" panose="020B0604020202020204" pitchFamily="34" charset="0"/>
              </a:rPr>
              <a:t>&gt;£250 </a:t>
            </a:r>
          </a:p>
          <a:p>
            <a:pPr>
              <a:buClr>
                <a:srgbClr val="FF0000"/>
              </a:buClr>
            </a:pPr>
            <a:endParaRPr lang="en-US" sz="1100" b="1" dirty="0">
              <a:latin typeface="Arial" panose="020B0604020202020204" pitchFamily="34" charset="0"/>
              <a:cs typeface="Arial" panose="020B0604020202020204" pitchFamily="34" charset="0"/>
            </a:endParaRPr>
          </a:p>
          <a:p>
            <a:pPr>
              <a:buClr>
                <a:srgbClr val="FF0000"/>
              </a:buClr>
            </a:pPr>
            <a:r>
              <a:rPr lang="en-US" sz="2400" i="1" dirty="0">
                <a:latin typeface="Arial" panose="020B0604020202020204" pitchFamily="34" charset="0"/>
                <a:cs typeface="Arial" panose="020B0604020202020204" pitchFamily="34" charset="0"/>
              </a:rPr>
              <a:t>Including under a Qualifying Long Term Agreement (“QLTA”)</a:t>
            </a:r>
          </a:p>
          <a:p>
            <a:pPr>
              <a:buClr>
                <a:srgbClr val="FF0000"/>
              </a:buClr>
            </a:pPr>
            <a:endParaRPr lang="en-US" sz="3200" dirty="0">
              <a:latin typeface="Arial" panose="020B0604020202020204" pitchFamily="34" charset="0"/>
              <a:cs typeface="Arial" panose="020B0604020202020204" pitchFamily="34" charset="0"/>
            </a:endParaRPr>
          </a:p>
          <a:p>
            <a:pPr>
              <a:buClr>
                <a:srgbClr val="FF0000"/>
              </a:buClr>
            </a:pPr>
            <a:endParaRPr lang="en-US" sz="1050" dirty="0">
              <a:latin typeface="Arial" panose="020B0604020202020204" pitchFamily="34" charset="0"/>
              <a:cs typeface="Arial" panose="020B0604020202020204" pitchFamily="34" charset="0"/>
            </a:endParaRPr>
          </a:p>
          <a:p>
            <a:pPr marL="457200" indent="-457200">
              <a:buClr>
                <a:srgbClr val="FF0000"/>
              </a:buClr>
              <a:buFont typeface="Wingdings" pitchFamily="2" charset="2"/>
              <a:buChar char="§"/>
            </a:pPr>
            <a:r>
              <a:rPr lang="en-US" sz="2800" b="1" dirty="0">
                <a:solidFill>
                  <a:srgbClr val="FF0000"/>
                </a:solidFill>
                <a:latin typeface="Arial" panose="020B0604020202020204" pitchFamily="34" charset="0"/>
                <a:cs typeface="Arial" panose="020B0604020202020204" pitchFamily="34" charset="0"/>
              </a:rPr>
              <a:t>Services under QLTA </a:t>
            </a:r>
            <a:r>
              <a:rPr lang="en-US" sz="2800" dirty="0">
                <a:latin typeface="Arial" panose="020B0604020202020204" pitchFamily="34" charset="0"/>
                <a:cs typeface="Arial" panose="020B0604020202020204" pitchFamily="34" charset="0"/>
              </a:rPr>
              <a:t>=  </a:t>
            </a:r>
            <a:r>
              <a:rPr lang="en-US" sz="2800" b="1" i="1" u="sng" dirty="0">
                <a:latin typeface="Arial" panose="020B0604020202020204" pitchFamily="34" charset="0"/>
                <a:cs typeface="Arial" panose="020B0604020202020204" pitchFamily="34" charset="0"/>
              </a:rPr>
              <a:t>any</a:t>
            </a:r>
            <a:r>
              <a:rPr lang="en-US" sz="2800" b="1" dirty="0">
                <a:latin typeface="Arial" panose="020B0604020202020204" pitchFamily="34" charset="0"/>
                <a:cs typeface="Arial" panose="020B0604020202020204" pitchFamily="34" charset="0"/>
              </a:rPr>
              <a:t> leaseholder to pay </a:t>
            </a:r>
            <a:r>
              <a:rPr lang="en-US" sz="2800" b="1" u="sng" dirty="0">
                <a:latin typeface="Arial" panose="020B0604020202020204" pitchFamily="34" charset="0"/>
                <a:cs typeface="Arial" panose="020B0604020202020204" pitchFamily="34" charset="0"/>
              </a:rPr>
              <a:t>&gt;£100</a:t>
            </a:r>
          </a:p>
          <a:p>
            <a:pPr>
              <a:buClr>
                <a:srgbClr val="FF0000"/>
              </a:buClr>
            </a:pPr>
            <a:endParaRPr lang="en-US" sz="1400" b="1" dirty="0">
              <a:latin typeface="Arial" panose="020B0604020202020204" pitchFamily="34" charset="0"/>
              <a:cs typeface="Arial" panose="020B0604020202020204" pitchFamily="34" charset="0"/>
            </a:endParaRPr>
          </a:p>
          <a:p>
            <a:pPr>
              <a:buClr>
                <a:srgbClr val="FF0000"/>
              </a:buClr>
            </a:pPr>
            <a:r>
              <a:rPr lang="en-US" sz="2400" i="1" dirty="0">
                <a:latin typeface="Arial" panose="020B0604020202020204" pitchFamily="34" charset="0"/>
                <a:cs typeface="Arial" panose="020B0604020202020204" pitchFamily="34" charset="0"/>
              </a:rPr>
              <a:t>e.g. Utilities; Building management; Services </a:t>
            </a:r>
          </a:p>
        </p:txBody>
      </p:sp>
    </p:spTree>
    <p:extLst>
      <p:ext uri="{BB962C8B-B14F-4D97-AF65-F5344CB8AC3E}">
        <p14:creationId xmlns:p14="http://schemas.microsoft.com/office/powerpoint/2010/main" val="2297097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BB9B413F-FCE8-9C98-A883-454DFA5DE46B}"/>
              </a:ext>
            </a:extLst>
          </p:cNvPr>
          <p:cNvPicPr>
            <a:picLocks noChangeAspect="1"/>
          </p:cNvPicPr>
          <p:nvPr/>
        </p:nvPicPr>
        <p:blipFill>
          <a:blip r:embed="rId3"/>
          <a:stretch>
            <a:fillRect/>
          </a:stretch>
        </p:blipFill>
        <p:spPr>
          <a:xfrm>
            <a:off x="819915" y="5837191"/>
            <a:ext cx="3300673" cy="552863"/>
          </a:xfrm>
          <a:prstGeom prst="rect">
            <a:avLst/>
          </a:prstGeom>
        </p:spPr>
      </p:pic>
      <p:sp>
        <p:nvSpPr>
          <p:cNvPr id="7" name="TextBox 6">
            <a:extLst>
              <a:ext uri="{FF2B5EF4-FFF2-40B4-BE49-F238E27FC236}">
                <a16:creationId xmlns:a16="http://schemas.microsoft.com/office/drawing/2014/main" id="{1B87257A-923A-6618-E925-004637D6393C}"/>
              </a:ext>
            </a:extLst>
          </p:cNvPr>
          <p:cNvSpPr txBox="1"/>
          <p:nvPr/>
        </p:nvSpPr>
        <p:spPr>
          <a:xfrm>
            <a:off x="11140440" y="4175760"/>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45530A4F-91E7-48B9-F104-D25A2FB48A9C}"/>
              </a:ext>
            </a:extLst>
          </p:cNvPr>
          <p:cNvSpPr txBox="1"/>
          <p:nvPr/>
        </p:nvSpPr>
        <p:spPr>
          <a:xfrm>
            <a:off x="728689" y="887046"/>
            <a:ext cx="10734621" cy="4401205"/>
          </a:xfrm>
          <a:prstGeom prst="rect">
            <a:avLst/>
          </a:prstGeom>
          <a:noFill/>
        </p:spPr>
        <p:txBody>
          <a:bodyPr wrap="square">
            <a:spAutoFit/>
          </a:bodyPr>
          <a:lstStyle/>
          <a:p>
            <a:pPr algn="ctr"/>
            <a:r>
              <a:rPr lang="en-US" sz="3200" b="1" dirty="0">
                <a:latin typeface="Arial" panose="020B0604020202020204" pitchFamily="34" charset="0"/>
                <a:cs typeface="Arial" panose="020B0604020202020204" pitchFamily="34" charset="0"/>
              </a:rPr>
              <a:t>Must comply with </a:t>
            </a:r>
            <a:r>
              <a:rPr lang="en-US" sz="3200" b="1" u="sng" dirty="0">
                <a:solidFill>
                  <a:srgbClr val="FF0000"/>
                </a:solidFill>
                <a:latin typeface="Arial" panose="020B0604020202020204" pitchFamily="34" charset="0"/>
                <a:cs typeface="Arial" panose="020B0604020202020204" pitchFamily="34" charset="0"/>
              </a:rPr>
              <a:t>relevant requirements</a:t>
            </a:r>
            <a:r>
              <a:rPr lang="en-US" sz="3200" b="1" dirty="0">
                <a:solidFill>
                  <a:srgbClr val="FF0000"/>
                </a:solidFill>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at:</a:t>
            </a:r>
          </a:p>
          <a:p>
            <a:pPr algn="ctr"/>
            <a:endParaRPr lang="en-US" sz="4000" b="1" dirty="0">
              <a:latin typeface="Arial" panose="020B0604020202020204" pitchFamily="34" charset="0"/>
              <a:cs typeface="Arial" panose="020B0604020202020204" pitchFamily="34" charset="0"/>
            </a:endParaRPr>
          </a:p>
          <a:p>
            <a:pPr algn="ctr"/>
            <a:r>
              <a:rPr lang="en-US" sz="3200" b="1" i="1" dirty="0">
                <a:solidFill>
                  <a:srgbClr val="0A2D26"/>
                </a:solidFill>
                <a:latin typeface="Arial" panose="020B0604020202020204" pitchFamily="34" charset="0"/>
                <a:cs typeface="Arial" panose="020B0604020202020204" pitchFamily="34" charset="0"/>
              </a:rPr>
              <a:t>Schedules 1 to 4 </a:t>
            </a:r>
          </a:p>
          <a:p>
            <a:pPr algn="ctr"/>
            <a:r>
              <a:rPr lang="en-US" sz="3200" b="1" dirty="0">
                <a:solidFill>
                  <a:srgbClr val="FF0000"/>
                </a:solidFill>
                <a:latin typeface="Arial" panose="020B0604020202020204" pitchFamily="34" charset="0"/>
                <a:cs typeface="Arial" panose="020B0604020202020204" pitchFamily="34" charset="0"/>
              </a:rPr>
              <a:t>The Service Charges (Consultation Requirements) (England) Regulations 2003</a:t>
            </a:r>
          </a:p>
          <a:p>
            <a:pPr algn="ctr"/>
            <a:endParaRPr lang="en-US" sz="2400" b="1" dirty="0">
              <a:latin typeface="Arial" panose="020B0604020202020204" pitchFamily="34" charset="0"/>
              <a:cs typeface="Arial" panose="020B0604020202020204" pitchFamily="34" charset="0"/>
            </a:endParaRPr>
          </a:p>
          <a:p>
            <a:pPr algn="ctr"/>
            <a:r>
              <a:rPr lang="en-US" sz="3200" b="1" i="1" dirty="0">
                <a:latin typeface="Arial" panose="020B0604020202020204" pitchFamily="34" charset="0"/>
                <a:cs typeface="Arial" panose="020B0604020202020204" pitchFamily="34" charset="0"/>
              </a:rPr>
              <a:t>OR</a:t>
            </a:r>
            <a:r>
              <a:rPr lang="en-US" sz="3200" b="1" dirty="0">
                <a:latin typeface="Arial" panose="020B0604020202020204" pitchFamily="34" charset="0"/>
                <a:cs typeface="Arial" panose="020B0604020202020204" pitchFamily="34" charset="0"/>
              </a:rPr>
              <a:t> </a:t>
            </a:r>
          </a:p>
          <a:p>
            <a:pPr algn="ctr"/>
            <a:endParaRPr lang="en-US" sz="2400" b="1" dirty="0">
              <a:latin typeface="Arial" panose="020B0604020202020204" pitchFamily="34" charset="0"/>
              <a:cs typeface="Arial" panose="020B0604020202020204" pitchFamily="34" charset="0"/>
            </a:endParaRPr>
          </a:p>
          <a:p>
            <a:pPr algn="ctr"/>
            <a:r>
              <a:rPr lang="en-US" sz="3200" b="1" dirty="0">
                <a:latin typeface="Arial" panose="020B0604020202020204" pitchFamily="34" charset="0"/>
                <a:cs typeface="Arial" panose="020B0604020202020204" pitchFamily="34" charset="0"/>
              </a:rPr>
              <a:t>Be granted dispensation under </a:t>
            </a:r>
            <a:r>
              <a:rPr lang="en-US" sz="3200" b="1" dirty="0">
                <a:solidFill>
                  <a:srgbClr val="FF0000"/>
                </a:solidFill>
                <a:latin typeface="Arial" panose="020B0604020202020204" pitchFamily="34" charset="0"/>
                <a:cs typeface="Arial" panose="020B0604020202020204" pitchFamily="34" charset="0"/>
              </a:rPr>
              <a:t>s.20ZA LTA 1985</a:t>
            </a:r>
            <a:endParaRPr lang="en-US" sz="3200" dirty="0">
              <a:solidFill>
                <a:srgbClr val="FF0000"/>
              </a:solidFill>
            </a:endParaRPr>
          </a:p>
        </p:txBody>
      </p:sp>
    </p:spTree>
    <p:extLst>
      <p:ext uri="{BB962C8B-B14F-4D97-AF65-F5344CB8AC3E}">
        <p14:creationId xmlns:p14="http://schemas.microsoft.com/office/powerpoint/2010/main" val="4128322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92795A-AD97-7B01-613D-044DDAB692E2}"/>
              </a:ext>
            </a:extLst>
          </p:cNvPr>
          <p:cNvSpPr>
            <a:spLocks noGrp="1"/>
          </p:cNvSpPr>
          <p:nvPr>
            <p:ph type="title"/>
          </p:nvPr>
        </p:nvSpPr>
        <p:spPr>
          <a:xfrm>
            <a:off x="3809056" y="2995272"/>
            <a:ext cx="4573888" cy="760564"/>
          </a:xfrm>
        </p:spPr>
        <p:txBody>
          <a:bodyPr>
            <a:normAutofit fontScale="90000"/>
          </a:bodyPr>
          <a:lstStyle/>
          <a:p>
            <a:pPr algn="ctr"/>
            <a:r>
              <a:rPr lang="en-GB" dirty="0">
                <a:solidFill>
                  <a:srgbClr val="0A2D26"/>
                </a:solidFill>
              </a:rPr>
              <a:t>INTRODUCTION</a:t>
            </a:r>
          </a:p>
        </p:txBody>
      </p:sp>
      <p:cxnSp>
        <p:nvCxnSpPr>
          <p:cNvPr id="8" name="Straight Connector 7">
            <a:extLst>
              <a:ext uri="{FF2B5EF4-FFF2-40B4-BE49-F238E27FC236}">
                <a16:creationId xmlns:a16="http://schemas.microsoft.com/office/drawing/2014/main" id="{0AA6CB57-8B26-C70D-301F-91E10B6D7796}"/>
              </a:ext>
            </a:extLst>
          </p:cNvPr>
          <p:cNvCxnSpPr/>
          <p:nvPr/>
        </p:nvCxnSpPr>
        <p:spPr>
          <a:xfrm>
            <a:off x="3960469" y="3755836"/>
            <a:ext cx="4271059" cy="0"/>
          </a:xfrm>
          <a:prstGeom prst="line">
            <a:avLst/>
          </a:prstGeom>
          <a:ln w="69850">
            <a:solidFill>
              <a:srgbClr val="E51919"/>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B9B413F-FCE8-9C98-A883-454DFA5DE46B}"/>
              </a:ext>
            </a:extLst>
          </p:cNvPr>
          <p:cNvPicPr>
            <a:picLocks noChangeAspect="1"/>
          </p:cNvPicPr>
          <p:nvPr/>
        </p:nvPicPr>
        <p:blipFill>
          <a:blip r:embed="rId3"/>
          <a:stretch>
            <a:fillRect/>
          </a:stretch>
        </p:blipFill>
        <p:spPr>
          <a:xfrm>
            <a:off x="819915" y="5837191"/>
            <a:ext cx="3300673" cy="552863"/>
          </a:xfrm>
          <a:prstGeom prst="rect">
            <a:avLst/>
          </a:prstGeom>
        </p:spPr>
      </p:pic>
    </p:spTree>
    <p:extLst>
      <p:ext uri="{BB962C8B-B14F-4D97-AF65-F5344CB8AC3E}">
        <p14:creationId xmlns:p14="http://schemas.microsoft.com/office/powerpoint/2010/main" val="3800817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BB9B413F-FCE8-9C98-A883-454DFA5DE46B}"/>
              </a:ext>
            </a:extLst>
          </p:cNvPr>
          <p:cNvPicPr>
            <a:picLocks noChangeAspect="1"/>
          </p:cNvPicPr>
          <p:nvPr/>
        </p:nvPicPr>
        <p:blipFill>
          <a:blip r:embed="rId3"/>
          <a:stretch>
            <a:fillRect/>
          </a:stretch>
        </p:blipFill>
        <p:spPr>
          <a:xfrm>
            <a:off x="819915" y="5837191"/>
            <a:ext cx="3300673" cy="552863"/>
          </a:xfrm>
          <a:prstGeom prst="rect">
            <a:avLst/>
          </a:prstGeom>
        </p:spPr>
      </p:pic>
      <p:sp>
        <p:nvSpPr>
          <p:cNvPr id="7" name="TextBox 6">
            <a:extLst>
              <a:ext uri="{FF2B5EF4-FFF2-40B4-BE49-F238E27FC236}">
                <a16:creationId xmlns:a16="http://schemas.microsoft.com/office/drawing/2014/main" id="{1B87257A-923A-6618-E925-004637D6393C}"/>
              </a:ext>
            </a:extLst>
          </p:cNvPr>
          <p:cNvSpPr txBox="1"/>
          <p:nvPr/>
        </p:nvSpPr>
        <p:spPr>
          <a:xfrm>
            <a:off x="11140440" y="4175760"/>
            <a:ext cx="184731" cy="369332"/>
          </a:xfrm>
          <a:prstGeom prst="rect">
            <a:avLst/>
          </a:prstGeom>
          <a:noFill/>
        </p:spPr>
        <p:txBody>
          <a:bodyPr wrap="none" rtlCol="0">
            <a:spAutoFit/>
          </a:bodyPr>
          <a:lstStyle/>
          <a:p>
            <a:endParaRPr lang="en-US" dirty="0"/>
          </a:p>
        </p:txBody>
      </p:sp>
      <p:sp>
        <p:nvSpPr>
          <p:cNvPr id="10" name="Title 3">
            <a:extLst>
              <a:ext uri="{FF2B5EF4-FFF2-40B4-BE49-F238E27FC236}">
                <a16:creationId xmlns:a16="http://schemas.microsoft.com/office/drawing/2014/main" id="{30A93C8E-F63D-C8C7-F89E-C143C4240635}"/>
              </a:ext>
            </a:extLst>
          </p:cNvPr>
          <p:cNvSpPr txBox="1">
            <a:spLocks/>
          </p:cNvSpPr>
          <p:nvPr/>
        </p:nvSpPr>
        <p:spPr>
          <a:xfrm>
            <a:off x="0" y="1872813"/>
            <a:ext cx="12192000" cy="3365937"/>
          </a:xfrm>
          <a:prstGeom prst="rect">
            <a:avLst/>
          </a:prstGeom>
          <a:noFill/>
        </p:spPr>
        <p:txBody>
          <a:bodyPr vert="horz" lIns="91440" tIns="45720" rIns="91440" bIns="45720" rtlCol="0" anchor="ctr">
            <a:normAutofit fontScale="92500" lnSpcReduction="10000"/>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sz="3900" dirty="0">
                <a:solidFill>
                  <a:srgbClr val="0A2E25"/>
                </a:solidFill>
              </a:rPr>
              <a:t>Otherwise </a:t>
            </a:r>
            <a:r>
              <a:rPr lang="en-GB" sz="3900" u="sng" dirty="0">
                <a:solidFill>
                  <a:srgbClr val="0A2E25"/>
                </a:solidFill>
              </a:rPr>
              <a:t>capped</a:t>
            </a:r>
            <a:r>
              <a:rPr lang="en-GB" sz="3900" dirty="0">
                <a:solidFill>
                  <a:srgbClr val="0A2E25"/>
                </a:solidFill>
              </a:rPr>
              <a:t> at:</a:t>
            </a:r>
          </a:p>
          <a:p>
            <a:pPr algn="ctr"/>
            <a:r>
              <a:rPr lang="en-GB" sz="5400" dirty="0">
                <a:solidFill>
                  <a:srgbClr val="0A2E25"/>
                </a:solidFill>
              </a:rPr>
              <a:t> </a:t>
            </a:r>
          </a:p>
          <a:p>
            <a:pPr marL="685800" indent="-685800" algn="ctr">
              <a:buFont typeface="Wingdings" pitchFamily="2" charset="2"/>
              <a:buChar char="§"/>
            </a:pPr>
            <a:r>
              <a:rPr lang="en-GB" sz="5200" dirty="0">
                <a:solidFill>
                  <a:srgbClr val="FF0000"/>
                </a:solidFill>
              </a:rPr>
              <a:t>£250: </a:t>
            </a:r>
            <a:r>
              <a:rPr lang="en-GB" sz="4800" dirty="0">
                <a:solidFill>
                  <a:srgbClr val="0A2D26"/>
                </a:solidFill>
              </a:rPr>
              <a:t>qualifying works</a:t>
            </a:r>
          </a:p>
          <a:p>
            <a:pPr marL="685800" indent="-685800" algn="ctr">
              <a:buFont typeface="Wingdings" pitchFamily="2" charset="2"/>
              <a:buChar char="§"/>
            </a:pPr>
            <a:endParaRPr lang="en-GB" sz="5200" dirty="0">
              <a:solidFill>
                <a:srgbClr val="0A2D26"/>
              </a:solidFill>
            </a:endParaRPr>
          </a:p>
          <a:p>
            <a:pPr marL="685800" indent="-685800" algn="ctr">
              <a:buFont typeface="Wingdings" pitchFamily="2" charset="2"/>
              <a:buChar char="§"/>
            </a:pPr>
            <a:r>
              <a:rPr lang="en-GB" sz="5200" dirty="0">
                <a:solidFill>
                  <a:srgbClr val="FF0000"/>
                </a:solidFill>
              </a:rPr>
              <a:t>£100: </a:t>
            </a:r>
            <a:r>
              <a:rPr lang="en-GB" sz="4800" dirty="0">
                <a:solidFill>
                  <a:srgbClr val="0A2D26"/>
                </a:solidFill>
              </a:rPr>
              <a:t>services under QLTA</a:t>
            </a:r>
            <a:endParaRPr lang="en-GB" sz="5200" dirty="0">
              <a:solidFill>
                <a:srgbClr val="0A2D26"/>
              </a:solidFill>
            </a:endParaRPr>
          </a:p>
          <a:p>
            <a:pPr marL="685800" indent="-685800" algn="ctr">
              <a:buFont typeface="Arial" panose="020B0604020202020204" pitchFamily="34" charset="0"/>
              <a:buChar char="•"/>
            </a:pPr>
            <a:endParaRPr lang="en-GB" sz="5400" dirty="0">
              <a:solidFill>
                <a:srgbClr val="0A2E25"/>
              </a:solidFill>
            </a:endParaRPr>
          </a:p>
        </p:txBody>
      </p:sp>
    </p:spTree>
    <p:extLst>
      <p:ext uri="{BB962C8B-B14F-4D97-AF65-F5344CB8AC3E}">
        <p14:creationId xmlns:p14="http://schemas.microsoft.com/office/powerpoint/2010/main" val="2693311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BB9B413F-FCE8-9C98-A883-454DFA5DE46B}"/>
              </a:ext>
            </a:extLst>
          </p:cNvPr>
          <p:cNvPicPr>
            <a:picLocks noChangeAspect="1"/>
          </p:cNvPicPr>
          <p:nvPr/>
        </p:nvPicPr>
        <p:blipFill>
          <a:blip r:embed="rId3"/>
          <a:stretch>
            <a:fillRect/>
          </a:stretch>
        </p:blipFill>
        <p:spPr>
          <a:xfrm>
            <a:off x="819915" y="5837191"/>
            <a:ext cx="3300673" cy="552863"/>
          </a:xfrm>
          <a:prstGeom prst="rect">
            <a:avLst/>
          </a:prstGeom>
        </p:spPr>
      </p:pic>
      <p:sp>
        <p:nvSpPr>
          <p:cNvPr id="7" name="TextBox 6">
            <a:extLst>
              <a:ext uri="{FF2B5EF4-FFF2-40B4-BE49-F238E27FC236}">
                <a16:creationId xmlns:a16="http://schemas.microsoft.com/office/drawing/2014/main" id="{1B87257A-923A-6618-E925-004637D6393C}"/>
              </a:ext>
            </a:extLst>
          </p:cNvPr>
          <p:cNvSpPr txBox="1"/>
          <p:nvPr/>
        </p:nvSpPr>
        <p:spPr>
          <a:xfrm>
            <a:off x="11140440" y="4175760"/>
            <a:ext cx="184731" cy="369332"/>
          </a:xfrm>
          <a:prstGeom prst="rect">
            <a:avLst/>
          </a:prstGeom>
          <a:noFill/>
        </p:spPr>
        <p:txBody>
          <a:bodyPr wrap="none" rtlCol="0">
            <a:spAutoFit/>
          </a:bodyPr>
          <a:lstStyle/>
          <a:p>
            <a:endParaRPr lang="en-US" dirty="0"/>
          </a:p>
        </p:txBody>
      </p:sp>
      <p:sp>
        <p:nvSpPr>
          <p:cNvPr id="10" name="Title 3">
            <a:extLst>
              <a:ext uri="{FF2B5EF4-FFF2-40B4-BE49-F238E27FC236}">
                <a16:creationId xmlns:a16="http://schemas.microsoft.com/office/drawing/2014/main" id="{30A93C8E-F63D-C8C7-F89E-C143C4240635}"/>
              </a:ext>
            </a:extLst>
          </p:cNvPr>
          <p:cNvSpPr txBox="1">
            <a:spLocks/>
          </p:cNvSpPr>
          <p:nvPr/>
        </p:nvSpPr>
        <p:spPr>
          <a:xfrm>
            <a:off x="-1" y="1873939"/>
            <a:ext cx="12192000" cy="2171661"/>
          </a:xfrm>
          <a:prstGeom prst="rect">
            <a:avLst/>
          </a:prstGeom>
          <a:noFill/>
        </p:spPr>
        <p:txBody>
          <a:bodyPr vert="horz" lIns="91440" tIns="45720" rIns="91440" bIns="45720" rtlCol="0" anchor="ctr">
            <a:normAutofit lnSpcReduction="10000"/>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sz="6600" dirty="0">
                <a:solidFill>
                  <a:srgbClr val="FF0000"/>
                </a:solidFill>
              </a:rPr>
              <a:t>But, do not despair</a:t>
            </a:r>
            <a:endParaRPr lang="en-GB" sz="6600" dirty="0">
              <a:solidFill>
                <a:srgbClr val="0A2E25"/>
              </a:solidFill>
            </a:endParaRPr>
          </a:p>
          <a:p>
            <a:pPr algn="ctr"/>
            <a:endParaRPr lang="en-GB" sz="2000" dirty="0">
              <a:solidFill>
                <a:srgbClr val="0A2E25"/>
              </a:solidFill>
            </a:endParaRPr>
          </a:p>
          <a:p>
            <a:pPr algn="ctr"/>
            <a:r>
              <a:rPr lang="en-GB" sz="6000" dirty="0">
                <a:solidFill>
                  <a:srgbClr val="0A2E25"/>
                </a:solidFill>
              </a:rPr>
              <a:t>Dispensation</a:t>
            </a:r>
            <a:r>
              <a:rPr lang="en-GB" sz="6000" b="0" dirty="0">
                <a:solidFill>
                  <a:srgbClr val="0A2E25"/>
                </a:solidFill>
              </a:rPr>
              <a:t> </a:t>
            </a:r>
            <a:r>
              <a:rPr lang="en-GB" sz="6000" dirty="0">
                <a:solidFill>
                  <a:srgbClr val="0A2E25"/>
                </a:solidFill>
              </a:rPr>
              <a:t>is there.</a:t>
            </a:r>
          </a:p>
          <a:p>
            <a:pPr algn="ctr">
              <a:lnSpc>
                <a:spcPct val="160000"/>
              </a:lnSpc>
            </a:pPr>
            <a:endParaRPr lang="en-GB" sz="3200" b="0" dirty="0">
              <a:solidFill>
                <a:srgbClr val="0A2E25"/>
              </a:solidFill>
            </a:endParaRPr>
          </a:p>
          <a:p>
            <a:pPr algn="ctr"/>
            <a:endParaRPr lang="en-GB" sz="3200" b="0" dirty="0">
              <a:solidFill>
                <a:srgbClr val="0A2E25"/>
              </a:solidFill>
            </a:endParaRPr>
          </a:p>
          <a:p>
            <a:pPr algn="ctr"/>
            <a:endParaRPr lang="en-GB" sz="3200" b="0" dirty="0">
              <a:solidFill>
                <a:srgbClr val="0A2E25"/>
              </a:solidFill>
            </a:endParaRPr>
          </a:p>
        </p:txBody>
      </p:sp>
      <p:sp>
        <p:nvSpPr>
          <p:cNvPr id="3" name="TextBox 2">
            <a:extLst>
              <a:ext uri="{FF2B5EF4-FFF2-40B4-BE49-F238E27FC236}">
                <a16:creationId xmlns:a16="http://schemas.microsoft.com/office/drawing/2014/main" id="{6761DBDB-D451-6F7A-909C-397E709362FD}"/>
              </a:ext>
            </a:extLst>
          </p:cNvPr>
          <p:cNvSpPr txBox="1"/>
          <p:nvPr/>
        </p:nvSpPr>
        <p:spPr>
          <a:xfrm>
            <a:off x="646177" y="3641671"/>
            <a:ext cx="10899645" cy="1806841"/>
          </a:xfrm>
          <a:prstGeom prst="rect">
            <a:avLst/>
          </a:prstGeom>
          <a:noFill/>
        </p:spPr>
        <p:txBody>
          <a:bodyPr wrap="square">
            <a:spAutoFit/>
          </a:bodyPr>
          <a:lstStyle/>
          <a:p>
            <a:pPr algn="ctr">
              <a:lnSpc>
                <a:spcPct val="160000"/>
              </a:lnSpc>
            </a:pPr>
            <a:r>
              <a:rPr lang="en-GB" b="0" dirty="0">
                <a:solidFill>
                  <a:srgbClr val="0A2E25"/>
                </a:solidFill>
                <a:latin typeface="Arial" panose="020B0604020202020204" pitchFamily="34" charset="0"/>
                <a:cs typeface="Arial" panose="020B0604020202020204" pitchFamily="34" charset="0"/>
              </a:rPr>
              <a:t>s.20ZA LTA 1985 and “</a:t>
            </a:r>
            <a:r>
              <a:rPr lang="en-GB" i="1" dirty="0">
                <a:solidFill>
                  <a:srgbClr val="0A2E25"/>
                </a:solidFill>
                <a:latin typeface="Arial" panose="020B0604020202020204" pitchFamily="34" charset="0"/>
                <a:cs typeface="Arial" panose="020B0604020202020204" pitchFamily="34" charset="0"/>
              </a:rPr>
              <a:t>r</a:t>
            </a:r>
            <a:r>
              <a:rPr lang="en-GB" b="0" i="1" dirty="0">
                <a:solidFill>
                  <a:srgbClr val="0A2E25"/>
                </a:solidFill>
                <a:latin typeface="Arial" panose="020B0604020202020204" pitchFamily="34" charset="0"/>
                <a:cs typeface="Arial" panose="020B0604020202020204" pitchFamily="34" charset="0"/>
              </a:rPr>
              <a:t>elevant prejudice</a:t>
            </a:r>
            <a:r>
              <a:rPr lang="en-GB" b="0" dirty="0">
                <a:solidFill>
                  <a:srgbClr val="0A2E25"/>
                </a:solidFill>
                <a:latin typeface="Arial" panose="020B0604020202020204" pitchFamily="34" charset="0"/>
                <a:cs typeface="Arial" panose="020B0604020202020204" pitchFamily="34" charset="0"/>
              </a:rPr>
              <a:t>”</a:t>
            </a:r>
            <a:r>
              <a:rPr lang="en-GB" b="0" i="1" dirty="0">
                <a:solidFill>
                  <a:srgbClr val="0A2E25"/>
                </a:solidFill>
                <a:latin typeface="Arial" panose="020B0604020202020204" pitchFamily="34" charset="0"/>
                <a:cs typeface="Arial" panose="020B0604020202020204" pitchFamily="34" charset="0"/>
              </a:rPr>
              <a:t>:</a:t>
            </a:r>
          </a:p>
          <a:p>
            <a:pPr algn="ctr">
              <a:lnSpc>
                <a:spcPct val="160000"/>
              </a:lnSpc>
            </a:pPr>
            <a:r>
              <a:rPr lang="en-GB" b="0" i="1" dirty="0" err="1">
                <a:solidFill>
                  <a:srgbClr val="0A2E25"/>
                </a:solidFill>
                <a:latin typeface="Arial" panose="020B0604020202020204" pitchFamily="34" charset="0"/>
                <a:cs typeface="Arial" panose="020B0604020202020204" pitchFamily="34" charset="0"/>
              </a:rPr>
              <a:t>Daejan</a:t>
            </a:r>
            <a:r>
              <a:rPr lang="en-GB" b="0" i="1" dirty="0">
                <a:solidFill>
                  <a:srgbClr val="0A2E25"/>
                </a:solidFill>
                <a:latin typeface="Arial" panose="020B0604020202020204" pitchFamily="34" charset="0"/>
                <a:cs typeface="Arial" panose="020B0604020202020204" pitchFamily="34" charset="0"/>
              </a:rPr>
              <a:t> Investments -v- Benson </a:t>
            </a:r>
            <a:r>
              <a:rPr lang="en-GB" b="0" dirty="0">
                <a:solidFill>
                  <a:srgbClr val="0A2E25"/>
                </a:solidFill>
                <a:latin typeface="Arial" panose="020B0604020202020204" pitchFamily="34" charset="0"/>
                <a:cs typeface="Arial" panose="020B0604020202020204" pitchFamily="34" charset="0"/>
              </a:rPr>
              <a:t>[2013] UKSC 14; </a:t>
            </a:r>
          </a:p>
          <a:p>
            <a:pPr algn="ctr">
              <a:lnSpc>
                <a:spcPct val="160000"/>
              </a:lnSpc>
            </a:pPr>
            <a:r>
              <a:rPr lang="en-GB" b="0" i="1" dirty="0">
                <a:solidFill>
                  <a:srgbClr val="0A2E25"/>
                </a:solidFill>
                <a:latin typeface="Arial" panose="020B0604020202020204" pitchFamily="34" charset="0"/>
                <a:cs typeface="Arial" panose="020B0604020202020204" pitchFamily="34" charset="0"/>
              </a:rPr>
              <a:t>Aster Communities -v- Chapman </a:t>
            </a:r>
            <a:r>
              <a:rPr lang="en-GB" b="0" dirty="0">
                <a:solidFill>
                  <a:srgbClr val="0A2E25"/>
                </a:solidFill>
                <a:latin typeface="Arial" panose="020B0604020202020204" pitchFamily="34" charset="0"/>
                <a:cs typeface="Arial" panose="020B0604020202020204" pitchFamily="34" charset="0"/>
              </a:rPr>
              <a:t>[2021] EWCA </a:t>
            </a:r>
            <a:r>
              <a:rPr lang="en-GB" b="0" dirty="0" err="1">
                <a:solidFill>
                  <a:srgbClr val="0A2E25"/>
                </a:solidFill>
                <a:latin typeface="Arial" panose="020B0604020202020204" pitchFamily="34" charset="0"/>
                <a:cs typeface="Arial" panose="020B0604020202020204" pitchFamily="34" charset="0"/>
              </a:rPr>
              <a:t>Civ</a:t>
            </a:r>
            <a:r>
              <a:rPr lang="en-GB" b="0" dirty="0">
                <a:solidFill>
                  <a:srgbClr val="0A2E25"/>
                </a:solidFill>
                <a:latin typeface="Arial" panose="020B0604020202020204" pitchFamily="34" charset="0"/>
                <a:cs typeface="Arial" panose="020B0604020202020204" pitchFamily="34" charset="0"/>
              </a:rPr>
              <a:t> 660; </a:t>
            </a:r>
          </a:p>
          <a:p>
            <a:pPr algn="ctr">
              <a:lnSpc>
                <a:spcPct val="160000"/>
              </a:lnSpc>
            </a:pPr>
            <a:r>
              <a:rPr lang="en-GB" b="0" i="1" dirty="0">
                <a:solidFill>
                  <a:srgbClr val="0A2E25"/>
                </a:solidFill>
                <a:latin typeface="Arial" panose="020B0604020202020204" pitchFamily="34" charset="0"/>
                <a:cs typeface="Arial" panose="020B0604020202020204" pitchFamily="34" charset="0"/>
              </a:rPr>
              <a:t>Lambeth -v- Kelly </a:t>
            </a:r>
            <a:r>
              <a:rPr lang="en-GB" b="0" dirty="0">
                <a:solidFill>
                  <a:srgbClr val="0A2E25"/>
                </a:solidFill>
                <a:latin typeface="Arial" panose="020B0604020202020204" pitchFamily="34" charset="0"/>
                <a:cs typeface="Arial" panose="020B0604020202020204" pitchFamily="34" charset="0"/>
              </a:rPr>
              <a:t>[2022] UKUT 00290 (LC) </a:t>
            </a:r>
          </a:p>
        </p:txBody>
      </p:sp>
      <p:cxnSp>
        <p:nvCxnSpPr>
          <p:cNvPr id="9" name="Straight Connector 8">
            <a:extLst>
              <a:ext uri="{FF2B5EF4-FFF2-40B4-BE49-F238E27FC236}">
                <a16:creationId xmlns:a16="http://schemas.microsoft.com/office/drawing/2014/main" id="{3C13F6D0-4F17-08D8-0115-AB28A7B321A4}"/>
              </a:ext>
            </a:extLst>
          </p:cNvPr>
          <p:cNvCxnSpPr>
            <a:cxnSpLocks/>
          </p:cNvCxnSpPr>
          <p:nvPr/>
        </p:nvCxnSpPr>
        <p:spPr>
          <a:xfrm>
            <a:off x="2086914" y="3429000"/>
            <a:ext cx="8018170" cy="0"/>
          </a:xfrm>
          <a:prstGeom prst="line">
            <a:avLst/>
          </a:prstGeom>
          <a:ln w="69850">
            <a:solidFill>
              <a:srgbClr val="E5191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008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AEDB890-60EB-C23A-0AA8-4810BE4BA596}"/>
              </a:ext>
            </a:extLst>
          </p:cNvPr>
          <p:cNvPicPr>
            <a:picLocks noChangeAspect="1"/>
          </p:cNvPicPr>
          <p:nvPr/>
        </p:nvPicPr>
        <p:blipFill rotWithShape="1">
          <a:blip r:embed="rId3">
            <a:alphaModFix/>
          </a:blip>
          <a:srcRect l="1332" t="345" r="1332" b="30711"/>
          <a:stretch/>
        </p:blipFill>
        <p:spPr>
          <a:xfrm>
            <a:off x="-8586" y="-2541"/>
            <a:ext cx="12200586" cy="6862830"/>
          </a:xfrm>
          <a:prstGeom prst="rect">
            <a:avLst/>
          </a:prstGeom>
        </p:spPr>
      </p:pic>
      <p:sp>
        <p:nvSpPr>
          <p:cNvPr id="7" name="TextBox 6">
            <a:extLst>
              <a:ext uri="{FF2B5EF4-FFF2-40B4-BE49-F238E27FC236}">
                <a16:creationId xmlns:a16="http://schemas.microsoft.com/office/drawing/2014/main" id="{1B87257A-923A-6618-E925-004637D6393C}"/>
              </a:ext>
            </a:extLst>
          </p:cNvPr>
          <p:cNvSpPr txBox="1"/>
          <p:nvPr/>
        </p:nvSpPr>
        <p:spPr>
          <a:xfrm>
            <a:off x="11140440" y="4175760"/>
            <a:ext cx="184731" cy="369332"/>
          </a:xfrm>
          <a:prstGeom prst="rect">
            <a:avLst/>
          </a:prstGeom>
          <a:noFill/>
        </p:spPr>
        <p:txBody>
          <a:bodyPr wrap="none" rtlCol="0">
            <a:spAutoFit/>
          </a:bodyPr>
          <a:lstStyle/>
          <a:p>
            <a:endParaRPr lang="en-US" dirty="0"/>
          </a:p>
        </p:txBody>
      </p:sp>
      <p:sp>
        <p:nvSpPr>
          <p:cNvPr id="10" name="Title 3">
            <a:extLst>
              <a:ext uri="{FF2B5EF4-FFF2-40B4-BE49-F238E27FC236}">
                <a16:creationId xmlns:a16="http://schemas.microsoft.com/office/drawing/2014/main" id="{30A93C8E-F63D-C8C7-F89E-C143C4240635}"/>
              </a:ext>
            </a:extLst>
          </p:cNvPr>
          <p:cNvSpPr txBox="1">
            <a:spLocks/>
          </p:cNvSpPr>
          <p:nvPr/>
        </p:nvSpPr>
        <p:spPr>
          <a:xfrm>
            <a:off x="188119" y="2376354"/>
            <a:ext cx="11815763" cy="2487613"/>
          </a:xfrm>
          <a:prstGeom prst="rect">
            <a:avLst/>
          </a:prstGeom>
          <a:noFill/>
        </p:spPr>
        <p:txBody>
          <a:bodyPr vert="horz" lIns="91440" tIns="45720" rIns="91440" bIns="45720" rtlCol="0" anchor="ctr">
            <a:normAutofit fontScale="92500" lnSpcReduction="10000"/>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sz="4000" dirty="0">
                <a:solidFill>
                  <a:schemeClr val="bg1"/>
                </a:solidFill>
              </a:rPr>
              <a:t>Q3: </a:t>
            </a:r>
          </a:p>
          <a:p>
            <a:pPr algn="ctr"/>
            <a:endParaRPr lang="en-GB" sz="1500" dirty="0">
              <a:solidFill>
                <a:schemeClr val="bg1"/>
              </a:solidFill>
            </a:endParaRPr>
          </a:p>
          <a:p>
            <a:pPr algn="ctr"/>
            <a:r>
              <a:rPr lang="en-GB" sz="6000" dirty="0">
                <a:solidFill>
                  <a:schemeClr val="bg1"/>
                </a:solidFill>
              </a:rPr>
              <a:t>Is there a valid demand           </a:t>
            </a:r>
            <a:r>
              <a:rPr lang="en-GB" sz="6000" i="1" u="sng" dirty="0">
                <a:solidFill>
                  <a:srgbClr val="FF0000"/>
                </a:solidFill>
              </a:rPr>
              <a:t>under the contract?</a:t>
            </a:r>
          </a:p>
          <a:p>
            <a:pPr algn="ctr"/>
            <a:endParaRPr lang="en-GB" sz="6600" dirty="0">
              <a:solidFill>
                <a:schemeClr val="bg1"/>
              </a:solidFill>
            </a:endParaRPr>
          </a:p>
        </p:txBody>
      </p:sp>
      <p:sp>
        <p:nvSpPr>
          <p:cNvPr id="2" name="TextBox 1">
            <a:extLst>
              <a:ext uri="{FF2B5EF4-FFF2-40B4-BE49-F238E27FC236}">
                <a16:creationId xmlns:a16="http://schemas.microsoft.com/office/drawing/2014/main" id="{A37F895B-6FBC-6C58-BF02-111B7EF8AA0B}"/>
              </a:ext>
            </a:extLst>
          </p:cNvPr>
          <p:cNvSpPr txBox="1"/>
          <p:nvPr/>
        </p:nvSpPr>
        <p:spPr>
          <a:xfrm>
            <a:off x="1769591" y="4679301"/>
            <a:ext cx="8652818" cy="369332"/>
          </a:xfrm>
          <a:prstGeom prst="rect">
            <a:avLst/>
          </a:prstGeom>
          <a:noFill/>
        </p:spPr>
        <p:txBody>
          <a:bodyPr wrap="none" rtlCol="0">
            <a:spAutoFit/>
          </a:bodyPr>
          <a:lstStyle/>
          <a:p>
            <a:r>
              <a:rPr lang="en-GB" sz="1800" b="1" i="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London Borough of Brent v </a:t>
            </a:r>
            <a:r>
              <a:rPr lang="en-GB" sz="1800" b="1" i="1" kern="1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Shulem</a:t>
            </a:r>
            <a:r>
              <a:rPr lang="en-GB" sz="1800" b="1" i="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 B Association Ltd </a:t>
            </a:r>
            <a:r>
              <a:rPr lang="en-GB" sz="18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[2011] EWHC 1663 (Ch)</a:t>
            </a:r>
            <a:endParaRPr lang="en-US"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9B65A8A-D414-8EDC-E7B1-2ACDB966F313}"/>
              </a:ext>
            </a:extLst>
          </p:cNvPr>
          <p:cNvPicPr>
            <a:picLocks noChangeAspect="1"/>
          </p:cNvPicPr>
          <p:nvPr/>
        </p:nvPicPr>
        <p:blipFill>
          <a:blip r:embed="rId4"/>
          <a:stretch>
            <a:fillRect/>
          </a:stretch>
        </p:blipFill>
        <p:spPr>
          <a:xfrm>
            <a:off x="819915" y="5714853"/>
            <a:ext cx="3469697" cy="797538"/>
          </a:xfrm>
          <a:prstGeom prst="rect">
            <a:avLst/>
          </a:prstGeom>
        </p:spPr>
      </p:pic>
    </p:spTree>
    <p:extLst>
      <p:ext uri="{BB962C8B-B14F-4D97-AF65-F5344CB8AC3E}">
        <p14:creationId xmlns:p14="http://schemas.microsoft.com/office/powerpoint/2010/main" val="2203168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BB9B413F-FCE8-9C98-A883-454DFA5DE46B}"/>
              </a:ext>
            </a:extLst>
          </p:cNvPr>
          <p:cNvPicPr>
            <a:picLocks noChangeAspect="1"/>
          </p:cNvPicPr>
          <p:nvPr/>
        </p:nvPicPr>
        <p:blipFill>
          <a:blip r:embed="rId3"/>
          <a:stretch>
            <a:fillRect/>
          </a:stretch>
        </p:blipFill>
        <p:spPr>
          <a:xfrm>
            <a:off x="819915" y="5837191"/>
            <a:ext cx="3300673" cy="552863"/>
          </a:xfrm>
          <a:prstGeom prst="rect">
            <a:avLst/>
          </a:prstGeom>
        </p:spPr>
      </p:pic>
      <p:sp>
        <p:nvSpPr>
          <p:cNvPr id="7" name="TextBox 6">
            <a:extLst>
              <a:ext uri="{FF2B5EF4-FFF2-40B4-BE49-F238E27FC236}">
                <a16:creationId xmlns:a16="http://schemas.microsoft.com/office/drawing/2014/main" id="{1B87257A-923A-6618-E925-004637D6393C}"/>
              </a:ext>
            </a:extLst>
          </p:cNvPr>
          <p:cNvSpPr txBox="1"/>
          <p:nvPr/>
        </p:nvSpPr>
        <p:spPr>
          <a:xfrm>
            <a:off x="11155938" y="4237752"/>
            <a:ext cx="184731" cy="369332"/>
          </a:xfrm>
          <a:prstGeom prst="rect">
            <a:avLst/>
          </a:prstGeom>
          <a:noFill/>
        </p:spPr>
        <p:txBody>
          <a:bodyPr wrap="none" rtlCol="0">
            <a:spAutoFit/>
          </a:bodyPr>
          <a:lstStyle/>
          <a:p>
            <a:endParaRPr lang="en-US" dirty="0"/>
          </a:p>
        </p:txBody>
      </p:sp>
      <p:sp>
        <p:nvSpPr>
          <p:cNvPr id="2" name="Title 3">
            <a:extLst>
              <a:ext uri="{FF2B5EF4-FFF2-40B4-BE49-F238E27FC236}">
                <a16:creationId xmlns:a16="http://schemas.microsoft.com/office/drawing/2014/main" id="{C2A4CF37-78F2-3607-654D-D02145C02725}"/>
              </a:ext>
            </a:extLst>
          </p:cNvPr>
          <p:cNvSpPr txBox="1">
            <a:spLocks/>
          </p:cNvSpPr>
          <p:nvPr/>
        </p:nvSpPr>
        <p:spPr>
          <a:xfrm>
            <a:off x="123988" y="195766"/>
            <a:ext cx="11990522" cy="1013263"/>
          </a:xfrm>
          <a:prstGeom prst="rect">
            <a:avLst/>
          </a:prstGeom>
          <a:noFill/>
        </p:spPr>
        <p:txBody>
          <a:bodyPr vert="horz" lIns="91440" tIns="45720" rIns="91440" bIns="45720" rtlCol="0" anchor="ctr">
            <a:normAutofit fontScale="92500"/>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dirty="0">
                <a:solidFill>
                  <a:srgbClr val="FF0000"/>
                </a:solidFill>
              </a:rPr>
              <a:t>Q3: Is there a valid demand under the Lease? </a:t>
            </a:r>
          </a:p>
        </p:txBody>
      </p:sp>
      <p:pic>
        <p:nvPicPr>
          <p:cNvPr id="4" name="Picture 3">
            <a:extLst>
              <a:ext uri="{FF2B5EF4-FFF2-40B4-BE49-F238E27FC236}">
                <a16:creationId xmlns:a16="http://schemas.microsoft.com/office/drawing/2014/main" id="{9598AA0F-B2C1-48C3-6980-F06514641672}"/>
              </a:ext>
            </a:extLst>
          </p:cNvPr>
          <p:cNvPicPr>
            <a:picLocks noChangeAspect="1"/>
          </p:cNvPicPr>
          <p:nvPr/>
        </p:nvPicPr>
        <p:blipFill>
          <a:blip r:embed="rId4"/>
          <a:stretch>
            <a:fillRect/>
          </a:stretch>
        </p:blipFill>
        <p:spPr>
          <a:xfrm>
            <a:off x="744802" y="1367093"/>
            <a:ext cx="829717" cy="829717"/>
          </a:xfrm>
          <a:prstGeom prst="rect">
            <a:avLst/>
          </a:prstGeom>
        </p:spPr>
      </p:pic>
      <p:sp>
        <p:nvSpPr>
          <p:cNvPr id="6" name="TextBox 5">
            <a:extLst>
              <a:ext uri="{FF2B5EF4-FFF2-40B4-BE49-F238E27FC236}">
                <a16:creationId xmlns:a16="http://schemas.microsoft.com/office/drawing/2014/main" id="{1162CBFA-D15E-763E-E8F7-05C8980D1511}"/>
              </a:ext>
            </a:extLst>
          </p:cNvPr>
          <p:cNvSpPr txBox="1"/>
          <p:nvPr/>
        </p:nvSpPr>
        <p:spPr>
          <a:xfrm>
            <a:off x="1666886" y="1278562"/>
            <a:ext cx="9581417" cy="3985706"/>
          </a:xfrm>
          <a:prstGeom prst="rect">
            <a:avLst/>
          </a:prstGeom>
          <a:noFill/>
        </p:spPr>
        <p:txBody>
          <a:bodyPr wrap="square" rtlCol="0">
            <a:spAutoFit/>
          </a:bodyPr>
          <a:lstStyle/>
          <a:p>
            <a:pPr>
              <a:lnSpc>
                <a:spcPct val="150000"/>
              </a:lnSpc>
            </a:pPr>
            <a:r>
              <a:rPr lang="en-US" sz="2800" dirty="0">
                <a:latin typeface="Arial" panose="020B0604020202020204" pitchFamily="34" charset="0"/>
                <a:cs typeface="Arial" panose="020B0604020202020204" pitchFamily="34" charset="0"/>
              </a:rPr>
              <a:t>Correctly identity / “the Leaseholder”</a:t>
            </a:r>
          </a:p>
          <a:p>
            <a:pPr>
              <a:lnSpc>
                <a:spcPct val="150000"/>
              </a:lnSpc>
            </a:pPr>
            <a:r>
              <a:rPr lang="en-US" sz="2400" dirty="0">
                <a:latin typeface="Arial" panose="020B0604020202020204" pitchFamily="34" charset="0"/>
                <a:cs typeface="Arial" panose="020B0604020202020204" pitchFamily="34" charset="0"/>
              </a:rPr>
              <a:t>See:</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Mannai</a:t>
            </a:r>
            <a:r>
              <a:rPr lang="en-US" sz="2400" dirty="0">
                <a:latin typeface="Arial" panose="020B0604020202020204" pitchFamily="34" charset="0"/>
                <a:cs typeface="Arial" panose="020B0604020202020204" pitchFamily="34" charset="0"/>
              </a:rPr>
              <a:t> [1997] UKHL 19 for curable defects </a:t>
            </a:r>
          </a:p>
          <a:p>
            <a:pPr>
              <a:lnSpc>
                <a:spcPct val="150000"/>
              </a:lnSpc>
            </a:pPr>
            <a:endParaRPr lang="en-US" i="1"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Service Charge Machinery</a:t>
            </a:r>
          </a:p>
          <a:p>
            <a:r>
              <a:rPr lang="en-US" sz="2400" dirty="0" err="1">
                <a:latin typeface="Arial" panose="020B0604020202020204" pitchFamily="34" charset="0"/>
                <a:cs typeface="Arial" panose="020B0604020202020204" pitchFamily="34" charset="0"/>
              </a:rPr>
              <a:t>e.g</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Certificate; Apportionment; Estimate/Interim/Actual</a:t>
            </a:r>
          </a:p>
          <a:p>
            <a:pPr>
              <a:lnSpc>
                <a:spcPct val="150000"/>
              </a:lnSpc>
            </a:pPr>
            <a:endParaRPr lang="en-US" sz="2000" dirty="0">
              <a:latin typeface="Arial" panose="020B0604020202020204" pitchFamily="34" charset="0"/>
              <a:cs typeface="Arial" panose="020B0604020202020204" pitchFamily="34" charset="0"/>
            </a:endParaRPr>
          </a:p>
          <a:p>
            <a:pPr>
              <a:lnSpc>
                <a:spcPct val="150000"/>
              </a:lnSpc>
            </a:pPr>
            <a:r>
              <a:rPr lang="en-US" sz="2800" dirty="0">
                <a:latin typeface="Arial" panose="020B0604020202020204" pitchFamily="34" charset="0"/>
                <a:cs typeface="Arial" panose="020B0604020202020204" pitchFamily="34" charset="0"/>
              </a:rPr>
              <a:t>Notice/Deemed Service provisions</a:t>
            </a:r>
          </a:p>
          <a:p>
            <a:r>
              <a:rPr lang="en-US" sz="2400" i="1" dirty="0">
                <a:latin typeface="Arial" panose="020B0604020202020204" pitchFamily="34" charset="0"/>
                <a:cs typeface="Arial" panose="020B0604020202020204" pitchFamily="34" charset="0"/>
              </a:rPr>
              <a:t>correct address; registered post and time for service  </a:t>
            </a:r>
          </a:p>
        </p:txBody>
      </p:sp>
      <p:pic>
        <p:nvPicPr>
          <p:cNvPr id="8" name="Picture 7">
            <a:extLst>
              <a:ext uri="{FF2B5EF4-FFF2-40B4-BE49-F238E27FC236}">
                <a16:creationId xmlns:a16="http://schemas.microsoft.com/office/drawing/2014/main" id="{9BF1972F-0790-EF8E-B4DE-1591CF59F4FE}"/>
              </a:ext>
            </a:extLst>
          </p:cNvPr>
          <p:cNvPicPr>
            <a:picLocks noChangeAspect="1"/>
          </p:cNvPicPr>
          <p:nvPr/>
        </p:nvPicPr>
        <p:blipFill>
          <a:blip r:embed="rId4"/>
          <a:stretch>
            <a:fillRect/>
          </a:stretch>
        </p:blipFill>
        <p:spPr>
          <a:xfrm>
            <a:off x="744801" y="2802905"/>
            <a:ext cx="829717" cy="829717"/>
          </a:xfrm>
          <a:prstGeom prst="rect">
            <a:avLst/>
          </a:prstGeom>
        </p:spPr>
      </p:pic>
      <p:pic>
        <p:nvPicPr>
          <p:cNvPr id="9" name="Picture 8">
            <a:extLst>
              <a:ext uri="{FF2B5EF4-FFF2-40B4-BE49-F238E27FC236}">
                <a16:creationId xmlns:a16="http://schemas.microsoft.com/office/drawing/2014/main" id="{FC7B9DF8-915D-2633-E9F8-5E989EA8FB9E}"/>
              </a:ext>
            </a:extLst>
          </p:cNvPr>
          <p:cNvPicPr>
            <a:picLocks noChangeAspect="1"/>
          </p:cNvPicPr>
          <p:nvPr/>
        </p:nvPicPr>
        <p:blipFill>
          <a:blip r:embed="rId4"/>
          <a:stretch>
            <a:fillRect/>
          </a:stretch>
        </p:blipFill>
        <p:spPr>
          <a:xfrm>
            <a:off x="744801" y="4188056"/>
            <a:ext cx="829717" cy="829717"/>
          </a:xfrm>
          <a:prstGeom prst="rect">
            <a:avLst/>
          </a:prstGeom>
        </p:spPr>
      </p:pic>
    </p:spTree>
    <p:extLst>
      <p:ext uri="{BB962C8B-B14F-4D97-AF65-F5344CB8AC3E}">
        <p14:creationId xmlns:p14="http://schemas.microsoft.com/office/powerpoint/2010/main" val="2759123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547901B-CC27-38A7-A559-7E92F9E9B4C8}"/>
              </a:ext>
            </a:extLst>
          </p:cNvPr>
          <p:cNvPicPr>
            <a:picLocks noChangeAspect="1"/>
          </p:cNvPicPr>
          <p:nvPr/>
        </p:nvPicPr>
        <p:blipFill rotWithShape="1">
          <a:blip r:embed="rId3">
            <a:alphaModFix/>
          </a:blip>
          <a:srcRect l="1332" t="345" r="1332" b="30711"/>
          <a:stretch/>
        </p:blipFill>
        <p:spPr>
          <a:xfrm>
            <a:off x="-24085" y="-18040"/>
            <a:ext cx="12430715" cy="6992277"/>
          </a:xfrm>
          <a:prstGeom prst="rect">
            <a:avLst/>
          </a:prstGeom>
        </p:spPr>
      </p:pic>
      <p:sp>
        <p:nvSpPr>
          <p:cNvPr id="7" name="TextBox 6">
            <a:extLst>
              <a:ext uri="{FF2B5EF4-FFF2-40B4-BE49-F238E27FC236}">
                <a16:creationId xmlns:a16="http://schemas.microsoft.com/office/drawing/2014/main" id="{1B87257A-923A-6618-E925-004637D6393C}"/>
              </a:ext>
            </a:extLst>
          </p:cNvPr>
          <p:cNvSpPr txBox="1"/>
          <p:nvPr/>
        </p:nvSpPr>
        <p:spPr>
          <a:xfrm>
            <a:off x="11140440" y="4175760"/>
            <a:ext cx="184731" cy="369332"/>
          </a:xfrm>
          <a:prstGeom prst="rect">
            <a:avLst/>
          </a:prstGeom>
          <a:noFill/>
        </p:spPr>
        <p:txBody>
          <a:bodyPr wrap="none" rtlCol="0">
            <a:spAutoFit/>
          </a:bodyPr>
          <a:lstStyle/>
          <a:p>
            <a:endParaRPr lang="en-US" dirty="0"/>
          </a:p>
        </p:txBody>
      </p:sp>
      <p:sp>
        <p:nvSpPr>
          <p:cNvPr id="10" name="Title 3">
            <a:extLst>
              <a:ext uri="{FF2B5EF4-FFF2-40B4-BE49-F238E27FC236}">
                <a16:creationId xmlns:a16="http://schemas.microsoft.com/office/drawing/2014/main" id="{30A93C8E-F63D-C8C7-F89E-C143C4240635}"/>
              </a:ext>
            </a:extLst>
          </p:cNvPr>
          <p:cNvSpPr txBox="1">
            <a:spLocks/>
          </p:cNvSpPr>
          <p:nvPr/>
        </p:nvSpPr>
        <p:spPr>
          <a:xfrm>
            <a:off x="188119" y="2326461"/>
            <a:ext cx="11815763" cy="2487613"/>
          </a:xfrm>
          <a:prstGeom prst="rect">
            <a:avLst/>
          </a:prstGeom>
          <a:noFill/>
        </p:spPr>
        <p:txBody>
          <a:bodyPr vert="horz" lIns="91440" tIns="45720" rIns="91440" bIns="45720" rtlCol="0" anchor="ctr">
            <a:normAutofit fontScale="92500" lnSpcReduction="20000"/>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sz="3900" dirty="0">
                <a:solidFill>
                  <a:schemeClr val="bg1"/>
                </a:solidFill>
              </a:rPr>
              <a:t>Q4:</a:t>
            </a:r>
          </a:p>
          <a:p>
            <a:pPr algn="ctr"/>
            <a:r>
              <a:rPr lang="en-GB" sz="4000" dirty="0">
                <a:solidFill>
                  <a:schemeClr val="bg1"/>
                </a:solidFill>
              </a:rPr>
              <a:t> </a:t>
            </a:r>
          </a:p>
          <a:p>
            <a:pPr algn="ctr"/>
            <a:r>
              <a:rPr lang="en-GB" sz="6000" dirty="0">
                <a:solidFill>
                  <a:schemeClr val="bg1"/>
                </a:solidFill>
              </a:rPr>
              <a:t>Is there a valid demand                 </a:t>
            </a:r>
            <a:r>
              <a:rPr lang="en-GB" sz="6000" i="1" u="sng" dirty="0">
                <a:solidFill>
                  <a:srgbClr val="E51919"/>
                </a:solidFill>
              </a:rPr>
              <a:t>under statue?</a:t>
            </a:r>
          </a:p>
          <a:p>
            <a:pPr algn="ctr"/>
            <a:endParaRPr lang="en-GB" sz="6600" dirty="0">
              <a:solidFill>
                <a:schemeClr val="bg1"/>
              </a:solidFill>
            </a:endParaRPr>
          </a:p>
        </p:txBody>
      </p:sp>
      <p:pic>
        <p:nvPicPr>
          <p:cNvPr id="2" name="Picture 1">
            <a:extLst>
              <a:ext uri="{FF2B5EF4-FFF2-40B4-BE49-F238E27FC236}">
                <a16:creationId xmlns:a16="http://schemas.microsoft.com/office/drawing/2014/main" id="{9154688D-9287-CA59-21F3-D67D58B2AD9E}"/>
              </a:ext>
            </a:extLst>
          </p:cNvPr>
          <p:cNvPicPr>
            <a:picLocks noChangeAspect="1"/>
          </p:cNvPicPr>
          <p:nvPr/>
        </p:nvPicPr>
        <p:blipFill>
          <a:blip r:embed="rId4"/>
          <a:stretch>
            <a:fillRect/>
          </a:stretch>
        </p:blipFill>
        <p:spPr>
          <a:xfrm>
            <a:off x="819915" y="5714853"/>
            <a:ext cx="3469697" cy="797538"/>
          </a:xfrm>
          <a:prstGeom prst="rect">
            <a:avLst/>
          </a:prstGeom>
        </p:spPr>
      </p:pic>
    </p:spTree>
    <p:extLst>
      <p:ext uri="{BB962C8B-B14F-4D97-AF65-F5344CB8AC3E}">
        <p14:creationId xmlns:p14="http://schemas.microsoft.com/office/powerpoint/2010/main" val="812845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BB9B413F-FCE8-9C98-A883-454DFA5DE46B}"/>
              </a:ext>
            </a:extLst>
          </p:cNvPr>
          <p:cNvPicPr>
            <a:picLocks noChangeAspect="1"/>
          </p:cNvPicPr>
          <p:nvPr/>
        </p:nvPicPr>
        <p:blipFill>
          <a:blip r:embed="rId3"/>
          <a:stretch>
            <a:fillRect/>
          </a:stretch>
        </p:blipFill>
        <p:spPr>
          <a:xfrm>
            <a:off x="819915" y="5837191"/>
            <a:ext cx="3300673" cy="552863"/>
          </a:xfrm>
          <a:prstGeom prst="rect">
            <a:avLst/>
          </a:prstGeom>
        </p:spPr>
      </p:pic>
      <p:sp>
        <p:nvSpPr>
          <p:cNvPr id="7" name="TextBox 6">
            <a:extLst>
              <a:ext uri="{FF2B5EF4-FFF2-40B4-BE49-F238E27FC236}">
                <a16:creationId xmlns:a16="http://schemas.microsoft.com/office/drawing/2014/main" id="{1B87257A-923A-6618-E925-004637D6393C}"/>
              </a:ext>
            </a:extLst>
          </p:cNvPr>
          <p:cNvSpPr txBox="1"/>
          <p:nvPr/>
        </p:nvSpPr>
        <p:spPr>
          <a:xfrm>
            <a:off x="11155938" y="4237752"/>
            <a:ext cx="184731" cy="369332"/>
          </a:xfrm>
          <a:prstGeom prst="rect">
            <a:avLst/>
          </a:prstGeom>
          <a:noFill/>
        </p:spPr>
        <p:txBody>
          <a:bodyPr wrap="none" rtlCol="0">
            <a:spAutoFit/>
          </a:bodyPr>
          <a:lstStyle/>
          <a:p>
            <a:endParaRPr lang="en-US" dirty="0"/>
          </a:p>
        </p:txBody>
      </p:sp>
      <p:sp>
        <p:nvSpPr>
          <p:cNvPr id="2" name="Title 3">
            <a:extLst>
              <a:ext uri="{FF2B5EF4-FFF2-40B4-BE49-F238E27FC236}">
                <a16:creationId xmlns:a16="http://schemas.microsoft.com/office/drawing/2014/main" id="{C2A4CF37-78F2-3607-654D-D02145C02725}"/>
              </a:ext>
            </a:extLst>
          </p:cNvPr>
          <p:cNvSpPr txBox="1">
            <a:spLocks/>
          </p:cNvSpPr>
          <p:nvPr/>
        </p:nvSpPr>
        <p:spPr>
          <a:xfrm>
            <a:off x="123988" y="211006"/>
            <a:ext cx="11990522" cy="1013263"/>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dirty="0">
                <a:solidFill>
                  <a:srgbClr val="FF0000"/>
                </a:solidFill>
              </a:rPr>
              <a:t>Q4: </a:t>
            </a:r>
            <a:r>
              <a:rPr lang="en-GB" dirty="0">
                <a:solidFill>
                  <a:srgbClr val="0A2D26"/>
                </a:solidFill>
              </a:rPr>
              <a:t>Is there a valid demand under statute? </a:t>
            </a:r>
          </a:p>
        </p:txBody>
      </p:sp>
      <p:pic>
        <p:nvPicPr>
          <p:cNvPr id="4" name="Picture 3">
            <a:extLst>
              <a:ext uri="{FF2B5EF4-FFF2-40B4-BE49-F238E27FC236}">
                <a16:creationId xmlns:a16="http://schemas.microsoft.com/office/drawing/2014/main" id="{9598AA0F-B2C1-48C3-6980-F06514641672}"/>
              </a:ext>
            </a:extLst>
          </p:cNvPr>
          <p:cNvPicPr>
            <a:picLocks noChangeAspect="1"/>
          </p:cNvPicPr>
          <p:nvPr/>
        </p:nvPicPr>
        <p:blipFill>
          <a:blip r:embed="rId4"/>
          <a:stretch>
            <a:fillRect/>
          </a:stretch>
        </p:blipFill>
        <p:spPr>
          <a:xfrm>
            <a:off x="768131" y="1438048"/>
            <a:ext cx="829717" cy="829717"/>
          </a:xfrm>
          <a:prstGeom prst="rect">
            <a:avLst/>
          </a:prstGeom>
        </p:spPr>
      </p:pic>
      <p:sp>
        <p:nvSpPr>
          <p:cNvPr id="6" name="TextBox 5">
            <a:extLst>
              <a:ext uri="{FF2B5EF4-FFF2-40B4-BE49-F238E27FC236}">
                <a16:creationId xmlns:a16="http://schemas.microsoft.com/office/drawing/2014/main" id="{1162CBFA-D15E-763E-E8F7-05C8980D1511}"/>
              </a:ext>
            </a:extLst>
          </p:cNvPr>
          <p:cNvSpPr txBox="1"/>
          <p:nvPr/>
        </p:nvSpPr>
        <p:spPr>
          <a:xfrm>
            <a:off x="1666886" y="1566938"/>
            <a:ext cx="9581417" cy="3693319"/>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s.20B LTA 1985: </a:t>
            </a:r>
            <a:r>
              <a:rPr lang="en-US" sz="2800" b="1" dirty="0">
                <a:latin typeface="Arial" panose="020B0604020202020204" pitchFamily="34" charset="0"/>
                <a:cs typeface="Arial" panose="020B0604020202020204" pitchFamily="34" charset="0"/>
              </a:rPr>
              <a:t>18 months rule </a:t>
            </a:r>
            <a:r>
              <a:rPr lang="en-US" sz="2800" dirty="0">
                <a:latin typeface="Arial" panose="020B0604020202020204" pitchFamily="34" charset="0"/>
                <a:cs typeface="Arial" panose="020B0604020202020204" pitchFamily="34" charset="0"/>
              </a:rPr>
              <a:t>from when costs incurred</a:t>
            </a:r>
          </a:p>
          <a:p>
            <a:r>
              <a:rPr lang="en-US" sz="2400" i="1" dirty="0">
                <a:latin typeface="Arial" panose="020B0604020202020204" pitchFamily="34" charset="0"/>
                <a:cs typeface="Arial" panose="020B0604020202020204" pitchFamily="34" charset="0"/>
              </a:rPr>
              <a:t>see</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 Skelton -v- DBS Homes (Kings Hill) Ltd </a:t>
            </a:r>
            <a:r>
              <a:rPr lang="en-US" sz="2400" dirty="0">
                <a:latin typeface="Arial" panose="020B0604020202020204" pitchFamily="34" charset="0"/>
                <a:cs typeface="Arial" panose="020B0604020202020204" pitchFamily="34" charset="0"/>
              </a:rPr>
              <a:t>[2017] EWCA Civ 1139</a:t>
            </a:r>
          </a:p>
          <a:p>
            <a:pPr>
              <a:lnSpc>
                <a:spcPct val="150000"/>
              </a:lnSpc>
            </a:pPr>
            <a:endParaRPr lang="en-US" sz="2800" dirty="0">
              <a:latin typeface="Arial" panose="020B0604020202020204" pitchFamily="34" charset="0"/>
              <a:cs typeface="Arial" panose="020B0604020202020204" pitchFamily="34" charset="0"/>
            </a:endParaRPr>
          </a:p>
          <a:p>
            <a:r>
              <a:rPr lang="en-US" sz="2800" b="1" dirty="0">
                <a:solidFill>
                  <a:srgbClr val="FF0000"/>
                </a:solidFill>
                <a:latin typeface="Arial" panose="020B0604020202020204" pitchFamily="34" charset="0"/>
                <a:cs typeface="Arial" panose="020B0604020202020204" pitchFamily="34" charset="0"/>
              </a:rPr>
              <a:t>s.21B LTA 1985: </a:t>
            </a:r>
            <a:r>
              <a:rPr lang="en-US" sz="2800" b="1" dirty="0">
                <a:latin typeface="Arial" panose="020B0604020202020204" pitchFamily="34" charset="0"/>
                <a:cs typeface="Arial" panose="020B0604020202020204" pitchFamily="34" charset="0"/>
              </a:rPr>
              <a:t>Summary of Rights and Obligations </a:t>
            </a:r>
          </a:p>
          <a:p>
            <a:r>
              <a:rPr lang="en-US" sz="2400" i="1" dirty="0" err="1">
                <a:latin typeface="Arial" panose="020B0604020202020204" pitchFamily="34" charset="0"/>
                <a:cs typeface="Arial" panose="020B0604020202020204" pitchFamily="34" charset="0"/>
              </a:rPr>
              <a:t>Benwell</a:t>
            </a:r>
            <a:r>
              <a:rPr lang="en-US" sz="2400" i="1" dirty="0">
                <a:latin typeface="Arial" panose="020B0604020202020204" pitchFamily="34" charset="0"/>
                <a:cs typeface="Arial" panose="020B0604020202020204" pitchFamily="34" charset="0"/>
              </a:rPr>
              <a:t> Road RTM Co Ltd -v- Davies </a:t>
            </a:r>
            <a:r>
              <a:rPr lang="en-US" sz="2400" dirty="0">
                <a:latin typeface="Arial" panose="020B0604020202020204" pitchFamily="34" charset="0"/>
                <a:cs typeface="Arial" panose="020B0604020202020204" pitchFamily="34" charset="0"/>
              </a:rPr>
              <a:t>[2025] EWCA Civ 368</a:t>
            </a:r>
          </a:p>
          <a:p>
            <a:pPr>
              <a:lnSpc>
                <a:spcPct val="150000"/>
              </a:lnSpc>
            </a:pPr>
            <a:endParaRPr lang="en-US" sz="2400" dirty="0">
              <a:latin typeface="Arial" panose="020B0604020202020204" pitchFamily="34" charset="0"/>
              <a:cs typeface="Arial" panose="020B0604020202020204" pitchFamily="34" charset="0"/>
            </a:endParaRPr>
          </a:p>
          <a:p>
            <a:r>
              <a:rPr lang="en-US" sz="2800" b="1" dirty="0">
                <a:solidFill>
                  <a:srgbClr val="FF0000"/>
                </a:solidFill>
                <a:latin typeface="Arial" panose="020B0604020202020204" pitchFamily="34" charset="0"/>
                <a:cs typeface="Arial" panose="020B0604020202020204" pitchFamily="34" charset="0"/>
              </a:rPr>
              <a:t>ss. 47 &amp; 48 LTA 1987</a:t>
            </a:r>
            <a:r>
              <a:rPr lang="en-US" sz="2800"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Landlord’s Address</a:t>
            </a:r>
          </a:p>
          <a:p>
            <a:r>
              <a:rPr lang="en-US" sz="2400" i="1" dirty="0">
                <a:latin typeface="Arial" panose="020B0604020202020204" pitchFamily="34" charset="0"/>
                <a:cs typeface="Arial" panose="020B0604020202020204" pitchFamily="34" charset="0"/>
              </a:rPr>
              <a:t>for both rent and service charge demands </a:t>
            </a:r>
          </a:p>
        </p:txBody>
      </p:sp>
      <p:pic>
        <p:nvPicPr>
          <p:cNvPr id="8" name="Picture 7">
            <a:extLst>
              <a:ext uri="{FF2B5EF4-FFF2-40B4-BE49-F238E27FC236}">
                <a16:creationId xmlns:a16="http://schemas.microsoft.com/office/drawing/2014/main" id="{9BF1972F-0790-EF8E-B4DE-1591CF59F4FE}"/>
              </a:ext>
            </a:extLst>
          </p:cNvPr>
          <p:cNvPicPr>
            <a:picLocks noChangeAspect="1"/>
          </p:cNvPicPr>
          <p:nvPr/>
        </p:nvPicPr>
        <p:blipFill>
          <a:blip r:embed="rId4"/>
          <a:stretch>
            <a:fillRect/>
          </a:stretch>
        </p:blipFill>
        <p:spPr>
          <a:xfrm>
            <a:off x="735994" y="2891888"/>
            <a:ext cx="829717" cy="829717"/>
          </a:xfrm>
          <a:prstGeom prst="rect">
            <a:avLst/>
          </a:prstGeom>
        </p:spPr>
      </p:pic>
      <p:pic>
        <p:nvPicPr>
          <p:cNvPr id="9" name="Picture 8">
            <a:extLst>
              <a:ext uri="{FF2B5EF4-FFF2-40B4-BE49-F238E27FC236}">
                <a16:creationId xmlns:a16="http://schemas.microsoft.com/office/drawing/2014/main" id="{FC7B9DF8-915D-2633-E9F8-5E989EA8FB9E}"/>
              </a:ext>
            </a:extLst>
          </p:cNvPr>
          <p:cNvPicPr>
            <a:picLocks noChangeAspect="1"/>
          </p:cNvPicPr>
          <p:nvPr/>
        </p:nvPicPr>
        <p:blipFill>
          <a:blip r:embed="rId4"/>
          <a:stretch>
            <a:fillRect/>
          </a:stretch>
        </p:blipFill>
        <p:spPr>
          <a:xfrm>
            <a:off x="735995" y="4304149"/>
            <a:ext cx="829717" cy="829717"/>
          </a:xfrm>
          <a:prstGeom prst="rect">
            <a:avLst/>
          </a:prstGeom>
        </p:spPr>
      </p:pic>
    </p:spTree>
    <p:extLst>
      <p:ext uri="{BB962C8B-B14F-4D97-AF65-F5344CB8AC3E}">
        <p14:creationId xmlns:p14="http://schemas.microsoft.com/office/powerpoint/2010/main" val="3959912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99A24D9-7773-A2BB-ADFF-E86B93E77673}"/>
              </a:ext>
            </a:extLst>
          </p:cNvPr>
          <p:cNvPicPr>
            <a:picLocks noChangeAspect="1"/>
          </p:cNvPicPr>
          <p:nvPr/>
        </p:nvPicPr>
        <p:blipFill rotWithShape="1">
          <a:blip r:embed="rId3">
            <a:alphaModFix/>
          </a:blip>
          <a:srcRect l="1332" t="345" r="1332" b="30711"/>
          <a:stretch/>
        </p:blipFill>
        <p:spPr>
          <a:xfrm>
            <a:off x="-13946" y="-57904"/>
            <a:ext cx="12368104" cy="6957059"/>
          </a:xfrm>
          <a:prstGeom prst="rect">
            <a:avLst/>
          </a:prstGeom>
        </p:spPr>
      </p:pic>
      <p:sp>
        <p:nvSpPr>
          <p:cNvPr id="7" name="TextBox 6">
            <a:extLst>
              <a:ext uri="{FF2B5EF4-FFF2-40B4-BE49-F238E27FC236}">
                <a16:creationId xmlns:a16="http://schemas.microsoft.com/office/drawing/2014/main" id="{1B87257A-923A-6618-E925-004637D6393C}"/>
              </a:ext>
            </a:extLst>
          </p:cNvPr>
          <p:cNvSpPr txBox="1"/>
          <p:nvPr/>
        </p:nvSpPr>
        <p:spPr>
          <a:xfrm>
            <a:off x="11140440" y="4175760"/>
            <a:ext cx="184731" cy="369332"/>
          </a:xfrm>
          <a:prstGeom prst="rect">
            <a:avLst/>
          </a:prstGeom>
          <a:noFill/>
        </p:spPr>
        <p:txBody>
          <a:bodyPr wrap="none" rtlCol="0">
            <a:spAutoFit/>
          </a:bodyPr>
          <a:lstStyle/>
          <a:p>
            <a:endParaRPr lang="en-US" dirty="0"/>
          </a:p>
        </p:txBody>
      </p:sp>
      <p:sp>
        <p:nvSpPr>
          <p:cNvPr id="10" name="Title 3">
            <a:extLst>
              <a:ext uri="{FF2B5EF4-FFF2-40B4-BE49-F238E27FC236}">
                <a16:creationId xmlns:a16="http://schemas.microsoft.com/office/drawing/2014/main" id="{30A93C8E-F63D-C8C7-F89E-C143C4240635}"/>
              </a:ext>
            </a:extLst>
          </p:cNvPr>
          <p:cNvSpPr txBox="1">
            <a:spLocks/>
          </p:cNvSpPr>
          <p:nvPr/>
        </p:nvSpPr>
        <p:spPr>
          <a:xfrm>
            <a:off x="188119" y="2326461"/>
            <a:ext cx="11815763" cy="3032625"/>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sz="4000" dirty="0">
                <a:solidFill>
                  <a:schemeClr val="bg1"/>
                </a:solidFill>
              </a:rPr>
              <a:t>Q5: </a:t>
            </a:r>
          </a:p>
          <a:p>
            <a:pPr algn="ctr"/>
            <a:r>
              <a:rPr lang="en-GB" sz="6000" dirty="0">
                <a:solidFill>
                  <a:schemeClr val="bg1"/>
                </a:solidFill>
              </a:rPr>
              <a:t>Is there </a:t>
            </a:r>
            <a:r>
              <a:rPr lang="en-GB" sz="6000" dirty="0">
                <a:solidFill>
                  <a:srgbClr val="E51919"/>
                </a:solidFill>
              </a:rPr>
              <a:t>any thing </a:t>
            </a:r>
          </a:p>
          <a:p>
            <a:pPr algn="ctr"/>
            <a:r>
              <a:rPr lang="en-GB" sz="6000" dirty="0">
                <a:solidFill>
                  <a:srgbClr val="E51919"/>
                </a:solidFill>
              </a:rPr>
              <a:t>else</a:t>
            </a:r>
            <a:r>
              <a:rPr lang="en-GB" sz="6000" dirty="0">
                <a:solidFill>
                  <a:schemeClr val="bg1"/>
                </a:solidFill>
              </a:rPr>
              <a:t> to consider?</a:t>
            </a:r>
          </a:p>
          <a:p>
            <a:pPr algn="ctr"/>
            <a:endParaRPr lang="en-GB" sz="6600" dirty="0">
              <a:solidFill>
                <a:schemeClr val="bg1"/>
              </a:solidFill>
            </a:endParaRPr>
          </a:p>
        </p:txBody>
      </p:sp>
      <p:pic>
        <p:nvPicPr>
          <p:cNvPr id="2" name="Picture 1">
            <a:extLst>
              <a:ext uri="{FF2B5EF4-FFF2-40B4-BE49-F238E27FC236}">
                <a16:creationId xmlns:a16="http://schemas.microsoft.com/office/drawing/2014/main" id="{38ECDB44-49B1-5018-13E2-8EBB3868A14E}"/>
              </a:ext>
            </a:extLst>
          </p:cNvPr>
          <p:cNvPicPr>
            <a:picLocks noChangeAspect="1"/>
          </p:cNvPicPr>
          <p:nvPr/>
        </p:nvPicPr>
        <p:blipFill>
          <a:blip r:embed="rId4"/>
          <a:stretch>
            <a:fillRect/>
          </a:stretch>
        </p:blipFill>
        <p:spPr>
          <a:xfrm>
            <a:off x="819915" y="5714853"/>
            <a:ext cx="3469697" cy="797538"/>
          </a:xfrm>
          <a:prstGeom prst="rect">
            <a:avLst/>
          </a:prstGeom>
        </p:spPr>
      </p:pic>
    </p:spTree>
    <p:extLst>
      <p:ext uri="{BB962C8B-B14F-4D97-AF65-F5344CB8AC3E}">
        <p14:creationId xmlns:p14="http://schemas.microsoft.com/office/powerpoint/2010/main" val="3655023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BB9B413F-FCE8-9C98-A883-454DFA5DE46B}"/>
              </a:ext>
            </a:extLst>
          </p:cNvPr>
          <p:cNvPicPr>
            <a:picLocks noChangeAspect="1"/>
          </p:cNvPicPr>
          <p:nvPr/>
        </p:nvPicPr>
        <p:blipFill>
          <a:blip r:embed="rId3"/>
          <a:stretch>
            <a:fillRect/>
          </a:stretch>
        </p:blipFill>
        <p:spPr>
          <a:xfrm>
            <a:off x="819915" y="5837191"/>
            <a:ext cx="3300673" cy="552863"/>
          </a:xfrm>
          <a:prstGeom prst="rect">
            <a:avLst/>
          </a:prstGeom>
        </p:spPr>
      </p:pic>
      <p:sp>
        <p:nvSpPr>
          <p:cNvPr id="7" name="TextBox 6">
            <a:extLst>
              <a:ext uri="{FF2B5EF4-FFF2-40B4-BE49-F238E27FC236}">
                <a16:creationId xmlns:a16="http://schemas.microsoft.com/office/drawing/2014/main" id="{1B87257A-923A-6618-E925-004637D6393C}"/>
              </a:ext>
            </a:extLst>
          </p:cNvPr>
          <p:cNvSpPr txBox="1"/>
          <p:nvPr/>
        </p:nvSpPr>
        <p:spPr>
          <a:xfrm>
            <a:off x="11155938" y="4237752"/>
            <a:ext cx="184731" cy="369332"/>
          </a:xfrm>
          <a:prstGeom prst="rect">
            <a:avLst/>
          </a:prstGeom>
          <a:noFill/>
        </p:spPr>
        <p:txBody>
          <a:bodyPr wrap="none" rtlCol="0">
            <a:spAutoFit/>
          </a:bodyPr>
          <a:lstStyle/>
          <a:p>
            <a:endParaRPr lang="en-US" dirty="0"/>
          </a:p>
        </p:txBody>
      </p:sp>
      <p:sp useBgFill="1">
        <p:nvSpPr>
          <p:cNvPr id="2" name="Title 3">
            <a:extLst>
              <a:ext uri="{FF2B5EF4-FFF2-40B4-BE49-F238E27FC236}">
                <a16:creationId xmlns:a16="http://schemas.microsoft.com/office/drawing/2014/main" id="{C2A4CF37-78F2-3607-654D-D02145C02725}"/>
              </a:ext>
            </a:extLst>
          </p:cNvPr>
          <p:cNvSpPr txBox="1">
            <a:spLocks/>
          </p:cNvSpPr>
          <p:nvPr/>
        </p:nvSpPr>
        <p:spPr>
          <a:xfrm>
            <a:off x="123988" y="195766"/>
            <a:ext cx="11990522" cy="101326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dirty="0">
                <a:solidFill>
                  <a:srgbClr val="FF0000"/>
                </a:solidFill>
              </a:rPr>
              <a:t>Q5: </a:t>
            </a:r>
            <a:r>
              <a:rPr lang="en-GB" dirty="0">
                <a:solidFill>
                  <a:srgbClr val="0A2D26"/>
                </a:solidFill>
              </a:rPr>
              <a:t>Is there any thing else to consider? </a:t>
            </a:r>
          </a:p>
        </p:txBody>
      </p:sp>
      <p:pic>
        <p:nvPicPr>
          <p:cNvPr id="4" name="Picture 3">
            <a:extLst>
              <a:ext uri="{FF2B5EF4-FFF2-40B4-BE49-F238E27FC236}">
                <a16:creationId xmlns:a16="http://schemas.microsoft.com/office/drawing/2014/main" id="{9598AA0F-B2C1-48C3-6980-F06514641672}"/>
              </a:ext>
            </a:extLst>
          </p:cNvPr>
          <p:cNvPicPr>
            <a:picLocks noChangeAspect="1"/>
          </p:cNvPicPr>
          <p:nvPr/>
        </p:nvPicPr>
        <p:blipFill>
          <a:blip r:embed="rId4"/>
          <a:stretch>
            <a:fillRect/>
          </a:stretch>
        </p:blipFill>
        <p:spPr>
          <a:xfrm>
            <a:off x="768131" y="1438048"/>
            <a:ext cx="829717" cy="829717"/>
          </a:xfrm>
          <a:prstGeom prst="rect">
            <a:avLst/>
          </a:prstGeom>
        </p:spPr>
      </p:pic>
      <p:sp>
        <p:nvSpPr>
          <p:cNvPr id="6" name="TextBox 5">
            <a:extLst>
              <a:ext uri="{FF2B5EF4-FFF2-40B4-BE49-F238E27FC236}">
                <a16:creationId xmlns:a16="http://schemas.microsoft.com/office/drawing/2014/main" id="{1162CBFA-D15E-763E-E8F7-05C8980D1511}"/>
              </a:ext>
            </a:extLst>
          </p:cNvPr>
          <p:cNvSpPr txBox="1"/>
          <p:nvPr/>
        </p:nvSpPr>
        <p:spPr>
          <a:xfrm>
            <a:off x="1666886" y="1438048"/>
            <a:ext cx="9581417" cy="4475199"/>
          </a:xfrm>
          <a:prstGeom prst="rect">
            <a:avLst/>
          </a:prstGeom>
          <a:noFill/>
        </p:spPr>
        <p:txBody>
          <a:bodyPr wrap="square" rtlCol="0">
            <a:spAutoFit/>
          </a:bodyPr>
          <a:lstStyle/>
          <a:p>
            <a:r>
              <a:rPr lang="en-US" sz="2800" b="1" dirty="0">
                <a:solidFill>
                  <a:srgbClr val="0A2E25"/>
                </a:solidFill>
                <a:latin typeface="Arial" panose="020B0604020202020204" pitchFamily="34" charset="0"/>
                <a:cs typeface="Arial" panose="020B0604020202020204" pitchFamily="34" charset="0"/>
              </a:rPr>
              <a:t>Counterclaim: Historic Neglect / disrepair </a:t>
            </a:r>
          </a:p>
          <a:p>
            <a:r>
              <a:rPr lang="en-US" sz="2400" i="1" dirty="0">
                <a:latin typeface="Arial" panose="020B0604020202020204" pitchFamily="34" charset="0"/>
                <a:cs typeface="Arial" panose="020B0604020202020204" pitchFamily="34" charset="0"/>
              </a:rPr>
              <a:t>further advice or evidence required?</a:t>
            </a:r>
          </a:p>
          <a:p>
            <a:pPr>
              <a:lnSpc>
                <a:spcPct val="150000"/>
              </a:lnSpc>
            </a:pPr>
            <a:endParaRPr lang="en-US" sz="2800" dirty="0">
              <a:latin typeface="Arial" panose="020B0604020202020204" pitchFamily="34" charset="0"/>
              <a:cs typeface="Arial" panose="020B0604020202020204" pitchFamily="34" charset="0"/>
            </a:endParaRPr>
          </a:p>
          <a:p>
            <a:r>
              <a:rPr lang="en-US" sz="2800" b="1" dirty="0">
                <a:solidFill>
                  <a:srgbClr val="0A2E25"/>
                </a:solidFill>
                <a:latin typeface="Arial" panose="020B0604020202020204" pitchFamily="34" charset="0"/>
                <a:cs typeface="Arial" panose="020B0604020202020204" pitchFamily="34" charset="0"/>
              </a:rPr>
              <a:t>Leaseholder position / response </a:t>
            </a:r>
          </a:p>
          <a:p>
            <a:r>
              <a:rPr lang="en-US" sz="2400" i="1" dirty="0">
                <a:latin typeface="Arial" panose="020B0604020202020204" pitchFamily="34" charset="0"/>
                <a:cs typeface="Arial" panose="020B0604020202020204" pitchFamily="34" charset="0"/>
              </a:rPr>
              <a:t>evidence to prove/counter; expert evidence </a:t>
            </a: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r>
              <a:rPr lang="en-US" sz="2800" b="1" dirty="0">
                <a:latin typeface="Arial" panose="020B0604020202020204" pitchFamily="34" charset="0"/>
                <a:cs typeface="Arial" panose="020B0604020202020204" pitchFamily="34" charset="0"/>
              </a:rPr>
              <a:t>Sums in dispute / ADR</a:t>
            </a:r>
          </a:p>
          <a:p>
            <a:r>
              <a:rPr lang="en-US" sz="2400" i="1" dirty="0">
                <a:latin typeface="Arial" panose="020B0604020202020204" pitchFamily="34" charset="0"/>
                <a:cs typeface="Arial" panose="020B0604020202020204" pitchFamily="34" charset="0"/>
              </a:rPr>
              <a:t>tactical/strategic decision; compromise &amp; settlement </a:t>
            </a:r>
            <a:endParaRPr lang="en-US" sz="2400" dirty="0">
              <a:latin typeface="Arial" panose="020B0604020202020204" pitchFamily="34" charset="0"/>
              <a:cs typeface="Arial" panose="020B0604020202020204" pitchFamily="34" charset="0"/>
            </a:endParaRPr>
          </a:p>
          <a:p>
            <a:pPr>
              <a:lnSpc>
                <a:spcPct val="150000"/>
              </a:lnSpc>
            </a:pPr>
            <a:endParaRPr lang="en-US" sz="2800"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BF1972F-0790-EF8E-B4DE-1591CF59F4FE}"/>
              </a:ext>
            </a:extLst>
          </p:cNvPr>
          <p:cNvPicPr>
            <a:picLocks noChangeAspect="1"/>
          </p:cNvPicPr>
          <p:nvPr/>
        </p:nvPicPr>
        <p:blipFill>
          <a:blip r:embed="rId4"/>
          <a:stretch>
            <a:fillRect/>
          </a:stretch>
        </p:blipFill>
        <p:spPr>
          <a:xfrm>
            <a:off x="735994" y="2891888"/>
            <a:ext cx="829717" cy="829717"/>
          </a:xfrm>
          <a:prstGeom prst="rect">
            <a:avLst/>
          </a:prstGeom>
        </p:spPr>
      </p:pic>
      <p:pic>
        <p:nvPicPr>
          <p:cNvPr id="9" name="Picture 8">
            <a:extLst>
              <a:ext uri="{FF2B5EF4-FFF2-40B4-BE49-F238E27FC236}">
                <a16:creationId xmlns:a16="http://schemas.microsoft.com/office/drawing/2014/main" id="{FC7B9DF8-915D-2633-E9F8-5E989EA8FB9E}"/>
              </a:ext>
            </a:extLst>
          </p:cNvPr>
          <p:cNvPicPr>
            <a:picLocks noChangeAspect="1"/>
          </p:cNvPicPr>
          <p:nvPr/>
        </p:nvPicPr>
        <p:blipFill>
          <a:blip r:embed="rId4"/>
          <a:stretch>
            <a:fillRect/>
          </a:stretch>
        </p:blipFill>
        <p:spPr>
          <a:xfrm>
            <a:off x="735995" y="4304149"/>
            <a:ext cx="829717" cy="829717"/>
          </a:xfrm>
          <a:prstGeom prst="rect">
            <a:avLst/>
          </a:prstGeom>
        </p:spPr>
      </p:pic>
    </p:spTree>
    <p:extLst>
      <p:ext uri="{BB962C8B-B14F-4D97-AF65-F5344CB8AC3E}">
        <p14:creationId xmlns:p14="http://schemas.microsoft.com/office/powerpoint/2010/main" val="3468446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BB9B413F-FCE8-9C98-A883-454DFA5DE46B}"/>
              </a:ext>
            </a:extLst>
          </p:cNvPr>
          <p:cNvPicPr>
            <a:picLocks noChangeAspect="1"/>
          </p:cNvPicPr>
          <p:nvPr/>
        </p:nvPicPr>
        <p:blipFill>
          <a:blip r:embed="rId3"/>
          <a:stretch>
            <a:fillRect/>
          </a:stretch>
        </p:blipFill>
        <p:spPr>
          <a:xfrm>
            <a:off x="819915" y="5837191"/>
            <a:ext cx="3300673" cy="552863"/>
          </a:xfrm>
          <a:prstGeom prst="rect">
            <a:avLst/>
          </a:prstGeom>
        </p:spPr>
      </p:pic>
      <p:sp>
        <p:nvSpPr>
          <p:cNvPr id="12" name="Title 3">
            <a:extLst>
              <a:ext uri="{FF2B5EF4-FFF2-40B4-BE49-F238E27FC236}">
                <a16:creationId xmlns:a16="http://schemas.microsoft.com/office/drawing/2014/main" id="{815AE9AA-6B02-792D-61BD-0B214F2C3B93}"/>
              </a:ext>
            </a:extLst>
          </p:cNvPr>
          <p:cNvSpPr txBox="1">
            <a:spLocks/>
          </p:cNvSpPr>
          <p:nvPr/>
        </p:nvSpPr>
        <p:spPr>
          <a:xfrm>
            <a:off x="1506852" y="1563800"/>
            <a:ext cx="10685148" cy="4049974"/>
          </a:xfrm>
          <a:prstGeom prst="rect">
            <a:avLst/>
          </a:prstGeom>
          <a:noFill/>
        </p:spPr>
        <p:txBody>
          <a:bodyPr vert="horz" lIns="91440" tIns="45720" rIns="91440" bIns="45720" rtlCol="0" anchor="ctr">
            <a:normAutofit fontScale="85000" lnSpcReduction="20000"/>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nSpc>
                <a:spcPct val="110000"/>
              </a:lnSpc>
            </a:pPr>
            <a:r>
              <a:rPr lang="en-GB" sz="3600" dirty="0">
                <a:solidFill>
                  <a:srgbClr val="FF0000"/>
                </a:solidFill>
              </a:rPr>
              <a:t>Q1: </a:t>
            </a:r>
            <a:r>
              <a:rPr lang="en-GB" sz="3600" dirty="0">
                <a:solidFill>
                  <a:srgbClr val="0A2E25"/>
                </a:solidFill>
              </a:rPr>
              <a:t>Are the sums recoverable </a:t>
            </a:r>
            <a:r>
              <a:rPr lang="en-GB" sz="3600" dirty="0">
                <a:solidFill>
                  <a:srgbClr val="FF0000"/>
                </a:solidFill>
              </a:rPr>
              <a:t>under the Lease?</a:t>
            </a:r>
          </a:p>
          <a:p>
            <a:pPr>
              <a:lnSpc>
                <a:spcPct val="110000"/>
              </a:lnSpc>
            </a:pPr>
            <a:endParaRPr lang="en-GB" sz="3600" dirty="0">
              <a:solidFill>
                <a:srgbClr val="FF0000"/>
              </a:solidFill>
            </a:endParaRPr>
          </a:p>
          <a:p>
            <a:pPr>
              <a:lnSpc>
                <a:spcPct val="110000"/>
              </a:lnSpc>
            </a:pPr>
            <a:r>
              <a:rPr lang="en-GB" sz="3600" dirty="0">
                <a:solidFill>
                  <a:srgbClr val="FF0000"/>
                </a:solidFill>
              </a:rPr>
              <a:t>Q2: </a:t>
            </a:r>
            <a:r>
              <a:rPr lang="en-GB" sz="3600" dirty="0">
                <a:solidFill>
                  <a:srgbClr val="0A2E25"/>
                </a:solidFill>
              </a:rPr>
              <a:t>Are the sums recoverable </a:t>
            </a:r>
            <a:r>
              <a:rPr lang="en-GB" sz="3600" dirty="0">
                <a:solidFill>
                  <a:srgbClr val="FF0000"/>
                </a:solidFill>
              </a:rPr>
              <a:t>under statute?</a:t>
            </a:r>
          </a:p>
          <a:p>
            <a:pPr>
              <a:lnSpc>
                <a:spcPct val="110000"/>
              </a:lnSpc>
            </a:pPr>
            <a:endParaRPr lang="en-GB" sz="3600" dirty="0">
              <a:solidFill>
                <a:srgbClr val="FF0000"/>
              </a:solidFill>
            </a:endParaRPr>
          </a:p>
          <a:p>
            <a:pPr>
              <a:lnSpc>
                <a:spcPct val="110000"/>
              </a:lnSpc>
            </a:pPr>
            <a:r>
              <a:rPr lang="en-GB" sz="3600" dirty="0">
                <a:solidFill>
                  <a:srgbClr val="FF0000"/>
                </a:solidFill>
              </a:rPr>
              <a:t>Q3: </a:t>
            </a:r>
            <a:r>
              <a:rPr lang="en-GB" sz="3600" dirty="0">
                <a:solidFill>
                  <a:srgbClr val="0A2E25"/>
                </a:solidFill>
              </a:rPr>
              <a:t>Is there a valid demand </a:t>
            </a:r>
            <a:r>
              <a:rPr lang="en-GB" sz="3600" dirty="0">
                <a:solidFill>
                  <a:srgbClr val="FF0000"/>
                </a:solidFill>
              </a:rPr>
              <a:t>under the Lease? </a:t>
            </a:r>
          </a:p>
          <a:p>
            <a:pPr>
              <a:lnSpc>
                <a:spcPct val="110000"/>
              </a:lnSpc>
            </a:pPr>
            <a:endParaRPr lang="en-GB" sz="3600" dirty="0">
              <a:solidFill>
                <a:srgbClr val="0A2E25"/>
              </a:solidFill>
            </a:endParaRPr>
          </a:p>
          <a:p>
            <a:pPr>
              <a:lnSpc>
                <a:spcPct val="110000"/>
              </a:lnSpc>
            </a:pPr>
            <a:r>
              <a:rPr lang="en-GB" sz="3600" dirty="0">
                <a:solidFill>
                  <a:srgbClr val="FF0000"/>
                </a:solidFill>
              </a:rPr>
              <a:t>Q4: </a:t>
            </a:r>
            <a:r>
              <a:rPr lang="en-GB" sz="3600" dirty="0">
                <a:solidFill>
                  <a:srgbClr val="0A2E25"/>
                </a:solidFill>
              </a:rPr>
              <a:t>Is there a valid demand </a:t>
            </a:r>
            <a:r>
              <a:rPr lang="en-GB" sz="3600" dirty="0">
                <a:solidFill>
                  <a:srgbClr val="FF0000"/>
                </a:solidFill>
              </a:rPr>
              <a:t>under statute? </a:t>
            </a:r>
          </a:p>
          <a:p>
            <a:pPr>
              <a:lnSpc>
                <a:spcPct val="110000"/>
              </a:lnSpc>
            </a:pPr>
            <a:endParaRPr lang="en-GB" sz="3600" dirty="0">
              <a:solidFill>
                <a:srgbClr val="FF0000"/>
              </a:solidFill>
            </a:endParaRPr>
          </a:p>
          <a:p>
            <a:pPr>
              <a:lnSpc>
                <a:spcPct val="110000"/>
              </a:lnSpc>
            </a:pPr>
            <a:r>
              <a:rPr lang="en-GB" sz="3600" dirty="0">
                <a:solidFill>
                  <a:srgbClr val="FF0000"/>
                </a:solidFill>
              </a:rPr>
              <a:t>Q5: </a:t>
            </a:r>
            <a:r>
              <a:rPr lang="en-GB" sz="3600" dirty="0">
                <a:solidFill>
                  <a:srgbClr val="0A2D26"/>
                </a:solidFill>
              </a:rPr>
              <a:t>Is there </a:t>
            </a:r>
            <a:r>
              <a:rPr lang="en-GB" sz="3600" dirty="0">
                <a:solidFill>
                  <a:srgbClr val="FF0000"/>
                </a:solidFill>
              </a:rPr>
              <a:t>any thing else to consider?  </a:t>
            </a:r>
            <a:endParaRPr lang="en-GB" sz="3600" dirty="0">
              <a:solidFill>
                <a:srgbClr val="0A2E25"/>
              </a:solidFill>
            </a:endParaRPr>
          </a:p>
        </p:txBody>
      </p:sp>
      <p:sp useBgFill="1">
        <p:nvSpPr>
          <p:cNvPr id="17" name="Title 3">
            <a:extLst>
              <a:ext uri="{FF2B5EF4-FFF2-40B4-BE49-F238E27FC236}">
                <a16:creationId xmlns:a16="http://schemas.microsoft.com/office/drawing/2014/main" id="{6B5A596D-9D5F-E474-8802-C4BC0FFE4E8A}"/>
              </a:ext>
            </a:extLst>
          </p:cNvPr>
          <p:cNvSpPr txBox="1">
            <a:spLocks/>
          </p:cNvSpPr>
          <p:nvPr/>
        </p:nvSpPr>
        <p:spPr>
          <a:xfrm>
            <a:off x="930847" y="327120"/>
            <a:ext cx="10330306" cy="101326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sz="4000" dirty="0">
                <a:solidFill>
                  <a:srgbClr val="FF0000"/>
                </a:solidFill>
              </a:rPr>
              <a:t>Suggested</a:t>
            </a:r>
            <a:r>
              <a:rPr lang="en-GB" sz="4000" dirty="0">
                <a:solidFill>
                  <a:srgbClr val="0A2E25"/>
                </a:solidFill>
              </a:rPr>
              <a:t> Questions to Ask</a:t>
            </a:r>
          </a:p>
        </p:txBody>
      </p:sp>
    </p:spTree>
    <p:extLst>
      <p:ext uri="{BB962C8B-B14F-4D97-AF65-F5344CB8AC3E}">
        <p14:creationId xmlns:p14="http://schemas.microsoft.com/office/powerpoint/2010/main" val="1437767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BB9B413F-FCE8-9C98-A883-454DFA5DE46B}"/>
              </a:ext>
            </a:extLst>
          </p:cNvPr>
          <p:cNvPicPr>
            <a:picLocks noChangeAspect="1"/>
          </p:cNvPicPr>
          <p:nvPr/>
        </p:nvPicPr>
        <p:blipFill>
          <a:blip r:embed="rId3"/>
          <a:stretch>
            <a:fillRect/>
          </a:stretch>
        </p:blipFill>
        <p:spPr>
          <a:xfrm>
            <a:off x="819915" y="5837191"/>
            <a:ext cx="3300673" cy="552863"/>
          </a:xfrm>
          <a:prstGeom prst="rect">
            <a:avLst/>
          </a:prstGeom>
        </p:spPr>
      </p:pic>
      <p:sp>
        <p:nvSpPr>
          <p:cNvPr id="7" name="TextBox 6">
            <a:extLst>
              <a:ext uri="{FF2B5EF4-FFF2-40B4-BE49-F238E27FC236}">
                <a16:creationId xmlns:a16="http://schemas.microsoft.com/office/drawing/2014/main" id="{1B87257A-923A-6618-E925-004637D6393C}"/>
              </a:ext>
            </a:extLst>
          </p:cNvPr>
          <p:cNvSpPr txBox="1"/>
          <p:nvPr/>
        </p:nvSpPr>
        <p:spPr>
          <a:xfrm>
            <a:off x="6003635" y="4175760"/>
            <a:ext cx="184731" cy="369332"/>
          </a:xfrm>
          <a:prstGeom prst="rect">
            <a:avLst/>
          </a:prstGeom>
          <a:noFill/>
        </p:spPr>
        <p:txBody>
          <a:bodyPr wrap="none" rtlCol="0">
            <a:spAutoFit/>
          </a:bodyPr>
          <a:lstStyle/>
          <a:p>
            <a:endParaRPr lang="en-US" dirty="0"/>
          </a:p>
        </p:txBody>
      </p:sp>
      <p:sp>
        <p:nvSpPr>
          <p:cNvPr id="12" name="Title 3">
            <a:extLst>
              <a:ext uri="{FF2B5EF4-FFF2-40B4-BE49-F238E27FC236}">
                <a16:creationId xmlns:a16="http://schemas.microsoft.com/office/drawing/2014/main" id="{8CBA5B7D-D505-2135-48B1-5493DF45C1EC}"/>
              </a:ext>
            </a:extLst>
          </p:cNvPr>
          <p:cNvSpPr txBox="1">
            <a:spLocks/>
          </p:cNvSpPr>
          <p:nvPr/>
        </p:nvSpPr>
        <p:spPr>
          <a:xfrm>
            <a:off x="-57788" y="2013937"/>
            <a:ext cx="12307576" cy="2487613"/>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sz="6600" dirty="0">
                <a:solidFill>
                  <a:srgbClr val="0A2E25"/>
                </a:solidFill>
              </a:rPr>
              <a:t>Practicalities &amp; Procedure</a:t>
            </a:r>
          </a:p>
        </p:txBody>
      </p:sp>
      <p:cxnSp>
        <p:nvCxnSpPr>
          <p:cNvPr id="2" name="Straight Connector 1">
            <a:extLst>
              <a:ext uri="{FF2B5EF4-FFF2-40B4-BE49-F238E27FC236}">
                <a16:creationId xmlns:a16="http://schemas.microsoft.com/office/drawing/2014/main" id="{29086555-5C44-DE50-6E33-B1F3C4568AE5}"/>
              </a:ext>
            </a:extLst>
          </p:cNvPr>
          <p:cNvCxnSpPr>
            <a:cxnSpLocks/>
          </p:cNvCxnSpPr>
          <p:nvPr/>
        </p:nvCxnSpPr>
        <p:spPr>
          <a:xfrm>
            <a:off x="953952" y="4157863"/>
            <a:ext cx="10226040" cy="0"/>
          </a:xfrm>
          <a:prstGeom prst="line">
            <a:avLst/>
          </a:prstGeom>
          <a:ln w="69850">
            <a:solidFill>
              <a:srgbClr val="E51919"/>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75EEA9F-9911-E2AE-8979-9218F4F1E976}"/>
              </a:ext>
            </a:extLst>
          </p:cNvPr>
          <p:cNvPicPr>
            <a:picLocks noChangeAspect="1"/>
          </p:cNvPicPr>
          <p:nvPr/>
        </p:nvPicPr>
        <p:blipFill>
          <a:blip r:embed="rId4"/>
          <a:stretch>
            <a:fillRect/>
          </a:stretch>
        </p:blipFill>
        <p:spPr>
          <a:xfrm>
            <a:off x="6188366" y="951784"/>
            <a:ext cx="6325073" cy="6325073"/>
          </a:xfrm>
          <a:prstGeom prst="rect">
            <a:avLst/>
          </a:prstGeom>
        </p:spPr>
      </p:pic>
    </p:spTree>
    <p:extLst>
      <p:ext uri="{BB962C8B-B14F-4D97-AF65-F5344CB8AC3E}">
        <p14:creationId xmlns:p14="http://schemas.microsoft.com/office/powerpoint/2010/main" val="4112226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EA9E5-1A40-7D13-A20C-340466C2F63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65683EB-BF7C-269D-B391-25029924B887}"/>
              </a:ext>
            </a:extLst>
          </p:cNvPr>
          <p:cNvSpPr/>
          <p:nvPr/>
        </p:nvSpPr>
        <p:spPr>
          <a:xfrm>
            <a:off x="224290" y="6038490"/>
            <a:ext cx="6970140" cy="5952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2CD7927-F231-3ABB-4BE0-1ECA1096F5D4}"/>
              </a:ext>
            </a:extLst>
          </p:cNvPr>
          <p:cNvSpPr/>
          <p:nvPr/>
        </p:nvSpPr>
        <p:spPr>
          <a:xfrm>
            <a:off x="9072113" y="5431766"/>
            <a:ext cx="2895597" cy="12019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hlinkClick r:id="rId3"/>
            <a:extLst>
              <a:ext uri="{FF2B5EF4-FFF2-40B4-BE49-F238E27FC236}">
                <a16:creationId xmlns:a16="http://schemas.microsoft.com/office/drawing/2014/main" id="{793F31C4-C5EC-2664-5E15-A247E2CD815E}"/>
              </a:ext>
            </a:extLst>
          </p:cNvPr>
          <p:cNvPicPr>
            <a:picLocks noChangeAspect="1"/>
          </p:cNvPicPr>
          <p:nvPr/>
        </p:nvPicPr>
        <p:blipFill>
          <a:blip r:embed="rId4"/>
          <a:stretch>
            <a:fillRect/>
          </a:stretch>
        </p:blipFill>
        <p:spPr>
          <a:xfrm>
            <a:off x="1588935" y="2596549"/>
            <a:ext cx="3606800" cy="3175000"/>
          </a:xfrm>
          <a:prstGeom prst="rect">
            <a:avLst/>
          </a:prstGeom>
        </p:spPr>
      </p:pic>
      <p:sp>
        <p:nvSpPr>
          <p:cNvPr id="8" name="Title 3">
            <a:extLst>
              <a:ext uri="{FF2B5EF4-FFF2-40B4-BE49-F238E27FC236}">
                <a16:creationId xmlns:a16="http://schemas.microsoft.com/office/drawing/2014/main" id="{6181D692-AA74-9D33-AF7A-074FF631BD9B}"/>
              </a:ext>
            </a:extLst>
          </p:cNvPr>
          <p:cNvSpPr txBox="1">
            <a:spLocks/>
          </p:cNvSpPr>
          <p:nvPr/>
        </p:nvSpPr>
        <p:spPr>
          <a:xfrm>
            <a:off x="1105391" y="1690055"/>
            <a:ext cx="4573888" cy="639553"/>
          </a:xfrm>
          <a:prstGeom prst="rect">
            <a:avLst/>
          </a:prstGeom>
        </p:spPr>
        <p:txBody>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3200" b="1" dirty="0">
                <a:solidFill>
                  <a:schemeClr val="bg1"/>
                </a:solidFill>
              </a:rPr>
              <a:t>LAURA WEBSTER</a:t>
            </a:r>
          </a:p>
        </p:txBody>
      </p:sp>
      <p:sp>
        <p:nvSpPr>
          <p:cNvPr id="9" name="Title 3">
            <a:extLst>
              <a:ext uri="{FF2B5EF4-FFF2-40B4-BE49-F238E27FC236}">
                <a16:creationId xmlns:a16="http://schemas.microsoft.com/office/drawing/2014/main" id="{6463F212-0B92-A80D-E3C2-1CA6E2527040}"/>
              </a:ext>
            </a:extLst>
          </p:cNvPr>
          <p:cNvSpPr txBox="1">
            <a:spLocks/>
          </p:cNvSpPr>
          <p:nvPr/>
        </p:nvSpPr>
        <p:spPr>
          <a:xfrm>
            <a:off x="6785169" y="1706585"/>
            <a:ext cx="4573888" cy="639553"/>
          </a:xfrm>
          <a:prstGeom prst="rect">
            <a:avLst/>
          </a:prstGeom>
        </p:spPr>
        <p:txBody>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3200" b="1" dirty="0">
                <a:solidFill>
                  <a:schemeClr val="bg1"/>
                </a:solidFill>
              </a:rPr>
              <a:t>RABBY FOZLAY</a:t>
            </a:r>
          </a:p>
        </p:txBody>
      </p:sp>
      <p:sp>
        <p:nvSpPr>
          <p:cNvPr id="10" name="Title 3">
            <a:extLst>
              <a:ext uri="{FF2B5EF4-FFF2-40B4-BE49-F238E27FC236}">
                <a16:creationId xmlns:a16="http://schemas.microsoft.com/office/drawing/2014/main" id="{87C7C509-ABAF-118E-3E6A-94A8BDC92230}"/>
              </a:ext>
            </a:extLst>
          </p:cNvPr>
          <p:cNvSpPr txBox="1">
            <a:spLocks/>
          </p:cNvSpPr>
          <p:nvPr/>
        </p:nvSpPr>
        <p:spPr>
          <a:xfrm>
            <a:off x="832944" y="5994161"/>
            <a:ext cx="4573888" cy="639553"/>
          </a:xfrm>
          <a:prstGeom prst="rect">
            <a:avLst/>
          </a:prstGeom>
        </p:spPr>
        <p:txBody>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2000" b="1" dirty="0"/>
              <a:t>2017</a:t>
            </a:r>
          </a:p>
        </p:txBody>
      </p:sp>
      <p:sp>
        <p:nvSpPr>
          <p:cNvPr id="11" name="Title 3">
            <a:extLst>
              <a:ext uri="{FF2B5EF4-FFF2-40B4-BE49-F238E27FC236}">
                <a16:creationId xmlns:a16="http://schemas.microsoft.com/office/drawing/2014/main" id="{D5A519D3-F4C6-C5AD-61CB-3F852E735389}"/>
              </a:ext>
            </a:extLst>
          </p:cNvPr>
          <p:cNvSpPr txBox="1">
            <a:spLocks/>
          </p:cNvSpPr>
          <p:nvPr/>
        </p:nvSpPr>
        <p:spPr>
          <a:xfrm>
            <a:off x="6906181" y="5994160"/>
            <a:ext cx="4573888" cy="639553"/>
          </a:xfrm>
          <a:prstGeom prst="rect">
            <a:avLst/>
          </a:prstGeom>
        </p:spPr>
        <p:txBody>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2000" b="1" dirty="0"/>
              <a:t>2023</a:t>
            </a:r>
          </a:p>
        </p:txBody>
      </p:sp>
      <p:pic>
        <p:nvPicPr>
          <p:cNvPr id="13" name="Picture 12">
            <a:hlinkClick r:id="rId5"/>
            <a:extLst>
              <a:ext uri="{FF2B5EF4-FFF2-40B4-BE49-F238E27FC236}">
                <a16:creationId xmlns:a16="http://schemas.microsoft.com/office/drawing/2014/main" id="{CBC0F2CA-82A6-9F8F-DDEB-51C49AC0E73A}"/>
              </a:ext>
            </a:extLst>
          </p:cNvPr>
          <p:cNvPicPr>
            <a:picLocks noChangeAspect="1"/>
          </p:cNvPicPr>
          <p:nvPr/>
        </p:nvPicPr>
        <p:blipFill>
          <a:blip r:embed="rId6"/>
          <a:stretch>
            <a:fillRect/>
          </a:stretch>
        </p:blipFill>
        <p:spPr>
          <a:xfrm>
            <a:off x="6996267" y="2596549"/>
            <a:ext cx="4109782" cy="3219329"/>
          </a:xfrm>
          <a:prstGeom prst="rect">
            <a:avLst/>
          </a:prstGeom>
        </p:spPr>
      </p:pic>
    </p:spTree>
    <p:extLst>
      <p:ext uri="{BB962C8B-B14F-4D97-AF65-F5344CB8AC3E}">
        <p14:creationId xmlns:p14="http://schemas.microsoft.com/office/powerpoint/2010/main" val="2665900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0FFA1-8750-3117-F05A-652DDB61029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67E8F0E-40C9-7363-37D0-39D8BBFAA172}"/>
              </a:ext>
            </a:extLst>
          </p:cNvPr>
          <p:cNvPicPr>
            <a:picLocks noChangeAspect="1"/>
          </p:cNvPicPr>
          <p:nvPr/>
        </p:nvPicPr>
        <p:blipFill rotWithShape="1">
          <a:blip r:embed="rId3">
            <a:alphaModFix/>
          </a:blip>
          <a:srcRect l="1332" t="345" r="1332" b="30711"/>
          <a:stretch/>
        </p:blipFill>
        <p:spPr>
          <a:xfrm>
            <a:off x="-8586" y="-2541"/>
            <a:ext cx="12200586" cy="6862830"/>
          </a:xfrm>
          <a:prstGeom prst="rect">
            <a:avLst/>
          </a:prstGeom>
        </p:spPr>
      </p:pic>
      <p:sp>
        <p:nvSpPr>
          <p:cNvPr id="7" name="TextBox 6">
            <a:extLst>
              <a:ext uri="{FF2B5EF4-FFF2-40B4-BE49-F238E27FC236}">
                <a16:creationId xmlns:a16="http://schemas.microsoft.com/office/drawing/2014/main" id="{861853A0-59CF-7E88-F637-BCDF9B651278}"/>
              </a:ext>
            </a:extLst>
          </p:cNvPr>
          <p:cNvSpPr txBox="1"/>
          <p:nvPr/>
        </p:nvSpPr>
        <p:spPr>
          <a:xfrm>
            <a:off x="11140440" y="4175760"/>
            <a:ext cx="184731" cy="369332"/>
          </a:xfrm>
          <a:prstGeom prst="rect">
            <a:avLst/>
          </a:prstGeom>
          <a:noFill/>
        </p:spPr>
        <p:txBody>
          <a:bodyPr wrap="none" rtlCol="0">
            <a:spAutoFit/>
          </a:bodyPr>
          <a:lstStyle/>
          <a:p>
            <a:endParaRPr lang="en-US" dirty="0"/>
          </a:p>
        </p:txBody>
      </p:sp>
      <p:sp>
        <p:nvSpPr>
          <p:cNvPr id="10" name="Title 3">
            <a:extLst>
              <a:ext uri="{FF2B5EF4-FFF2-40B4-BE49-F238E27FC236}">
                <a16:creationId xmlns:a16="http://schemas.microsoft.com/office/drawing/2014/main" id="{D68AE53E-A9F6-AE15-74F8-D3601ADD850C}"/>
              </a:ext>
            </a:extLst>
          </p:cNvPr>
          <p:cNvSpPr txBox="1">
            <a:spLocks/>
          </p:cNvSpPr>
          <p:nvPr/>
        </p:nvSpPr>
        <p:spPr>
          <a:xfrm>
            <a:off x="188119" y="2326461"/>
            <a:ext cx="11815763" cy="2487613"/>
          </a:xfrm>
          <a:prstGeom prst="rect">
            <a:avLst/>
          </a:prstGeom>
          <a:noFill/>
        </p:spPr>
        <p:txBody>
          <a:bodyPr vert="horz" lIns="91440" tIns="45720" rIns="91440" bIns="45720" rtlCol="0" anchor="ctr">
            <a:normAutofit fontScale="92500" lnSpcReduction="10000"/>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lnSpc>
                <a:spcPct val="150000"/>
              </a:lnSpc>
            </a:pPr>
            <a:r>
              <a:rPr lang="en-GB" sz="4000" dirty="0">
                <a:solidFill>
                  <a:schemeClr val="bg1"/>
                </a:solidFill>
              </a:rPr>
              <a:t>Q1: </a:t>
            </a:r>
          </a:p>
          <a:p>
            <a:pPr algn="ctr"/>
            <a:r>
              <a:rPr lang="en-GB" sz="6000" dirty="0">
                <a:solidFill>
                  <a:schemeClr val="bg1"/>
                </a:solidFill>
              </a:rPr>
              <a:t>Can the dispute be resolved </a:t>
            </a:r>
            <a:r>
              <a:rPr lang="en-GB" sz="6000" dirty="0">
                <a:solidFill>
                  <a:srgbClr val="FF0000"/>
                </a:solidFill>
              </a:rPr>
              <a:t>outside of court?</a:t>
            </a:r>
          </a:p>
          <a:p>
            <a:pPr algn="ctr"/>
            <a:endParaRPr lang="en-GB" sz="6600" dirty="0">
              <a:solidFill>
                <a:srgbClr val="FF0000"/>
              </a:solidFill>
            </a:endParaRPr>
          </a:p>
        </p:txBody>
      </p:sp>
      <p:pic>
        <p:nvPicPr>
          <p:cNvPr id="3" name="Picture 2">
            <a:extLst>
              <a:ext uri="{FF2B5EF4-FFF2-40B4-BE49-F238E27FC236}">
                <a16:creationId xmlns:a16="http://schemas.microsoft.com/office/drawing/2014/main" id="{8EE091A4-4796-B3BB-AB1D-FD75329C8D07}"/>
              </a:ext>
            </a:extLst>
          </p:cNvPr>
          <p:cNvPicPr>
            <a:picLocks noChangeAspect="1"/>
          </p:cNvPicPr>
          <p:nvPr/>
        </p:nvPicPr>
        <p:blipFill>
          <a:blip r:embed="rId4"/>
          <a:stretch>
            <a:fillRect/>
          </a:stretch>
        </p:blipFill>
        <p:spPr>
          <a:xfrm>
            <a:off x="819915" y="5714853"/>
            <a:ext cx="3469697" cy="797538"/>
          </a:xfrm>
          <a:prstGeom prst="rect">
            <a:avLst/>
          </a:prstGeom>
        </p:spPr>
      </p:pic>
    </p:spTree>
    <p:extLst>
      <p:ext uri="{BB962C8B-B14F-4D97-AF65-F5344CB8AC3E}">
        <p14:creationId xmlns:p14="http://schemas.microsoft.com/office/powerpoint/2010/main" val="1045581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4F857A2-F4C3-3DAD-9B91-3E7CBB17511E}"/>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AE96E58C-83DA-2408-A1E0-7D8BDF2E77BA}"/>
              </a:ext>
            </a:extLst>
          </p:cNvPr>
          <p:cNvPicPr>
            <a:picLocks noChangeAspect="1"/>
          </p:cNvPicPr>
          <p:nvPr/>
        </p:nvPicPr>
        <p:blipFill>
          <a:blip r:embed="rId3"/>
          <a:stretch>
            <a:fillRect/>
          </a:stretch>
        </p:blipFill>
        <p:spPr>
          <a:xfrm>
            <a:off x="819915" y="5837191"/>
            <a:ext cx="3300673" cy="552863"/>
          </a:xfrm>
          <a:prstGeom prst="rect">
            <a:avLst/>
          </a:prstGeom>
        </p:spPr>
      </p:pic>
      <p:sp>
        <p:nvSpPr>
          <p:cNvPr id="7" name="TextBox 6">
            <a:extLst>
              <a:ext uri="{FF2B5EF4-FFF2-40B4-BE49-F238E27FC236}">
                <a16:creationId xmlns:a16="http://schemas.microsoft.com/office/drawing/2014/main" id="{816325C6-01A8-1F20-17B8-B0731DFC29E4}"/>
              </a:ext>
            </a:extLst>
          </p:cNvPr>
          <p:cNvSpPr txBox="1"/>
          <p:nvPr/>
        </p:nvSpPr>
        <p:spPr>
          <a:xfrm>
            <a:off x="6003635" y="4175760"/>
            <a:ext cx="184731" cy="369332"/>
          </a:xfrm>
          <a:prstGeom prst="rect">
            <a:avLst/>
          </a:prstGeom>
          <a:noFill/>
        </p:spPr>
        <p:txBody>
          <a:bodyPr wrap="none" rtlCol="0">
            <a:spAutoFit/>
          </a:bodyPr>
          <a:lstStyle/>
          <a:p>
            <a:endParaRPr lang="en-US" dirty="0"/>
          </a:p>
        </p:txBody>
      </p:sp>
      <p:sp>
        <p:nvSpPr>
          <p:cNvPr id="3" name="Title 3">
            <a:extLst>
              <a:ext uri="{FF2B5EF4-FFF2-40B4-BE49-F238E27FC236}">
                <a16:creationId xmlns:a16="http://schemas.microsoft.com/office/drawing/2014/main" id="{5130012C-0E97-00CD-28A7-8E995ABEAC9E}"/>
              </a:ext>
            </a:extLst>
          </p:cNvPr>
          <p:cNvSpPr txBox="1">
            <a:spLocks/>
          </p:cNvSpPr>
          <p:nvPr/>
        </p:nvSpPr>
        <p:spPr>
          <a:xfrm>
            <a:off x="123988" y="195766"/>
            <a:ext cx="11990522" cy="1013263"/>
          </a:xfrm>
          <a:prstGeom prst="rect">
            <a:avLst/>
          </a:prstGeom>
          <a:noFill/>
        </p:spPr>
        <p:txBody>
          <a:bodyPr vert="horz" lIns="91440" tIns="45720" rIns="91440" bIns="45720" rtlCol="0" anchor="ctr">
            <a:normAutofit fontScale="85000" lnSpcReduction="10000"/>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dirty="0"/>
              <a:t>Q1: Can the dispute be resolved </a:t>
            </a:r>
            <a:r>
              <a:rPr lang="en-GB" dirty="0">
                <a:solidFill>
                  <a:srgbClr val="FF0000"/>
                </a:solidFill>
              </a:rPr>
              <a:t>outside of court? </a:t>
            </a:r>
          </a:p>
        </p:txBody>
      </p:sp>
      <p:pic>
        <p:nvPicPr>
          <p:cNvPr id="4" name="Picture 3">
            <a:extLst>
              <a:ext uri="{FF2B5EF4-FFF2-40B4-BE49-F238E27FC236}">
                <a16:creationId xmlns:a16="http://schemas.microsoft.com/office/drawing/2014/main" id="{243588BE-654D-D27F-0883-ED66BED27451}"/>
              </a:ext>
            </a:extLst>
          </p:cNvPr>
          <p:cNvPicPr>
            <a:picLocks noChangeAspect="1"/>
          </p:cNvPicPr>
          <p:nvPr/>
        </p:nvPicPr>
        <p:blipFill>
          <a:blip r:embed="rId4"/>
          <a:stretch>
            <a:fillRect/>
          </a:stretch>
        </p:blipFill>
        <p:spPr>
          <a:xfrm>
            <a:off x="744802" y="1367093"/>
            <a:ext cx="829717" cy="829717"/>
          </a:xfrm>
          <a:prstGeom prst="rect">
            <a:avLst/>
          </a:prstGeom>
        </p:spPr>
      </p:pic>
      <p:sp>
        <p:nvSpPr>
          <p:cNvPr id="5" name="TextBox 4">
            <a:extLst>
              <a:ext uri="{FF2B5EF4-FFF2-40B4-BE49-F238E27FC236}">
                <a16:creationId xmlns:a16="http://schemas.microsoft.com/office/drawing/2014/main" id="{7CB8346B-D7B3-012E-2F74-8D5F3077A609}"/>
              </a:ext>
            </a:extLst>
          </p:cNvPr>
          <p:cNvSpPr txBox="1"/>
          <p:nvPr/>
        </p:nvSpPr>
        <p:spPr>
          <a:xfrm>
            <a:off x="1666886" y="1278562"/>
            <a:ext cx="9581417" cy="3077766"/>
          </a:xfrm>
          <a:prstGeom prst="rect">
            <a:avLst/>
          </a:prstGeom>
          <a:noFill/>
        </p:spPr>
        <p:txBody>
          <a:bodyPr wrap="square" rtlCol="0">
            <a:spAutoFit/>
          </a:bodyPr>
          <a:lstStyle/>
          <a:p>
            <a:pPr>
              <a:lnSpc>
                <a:spcPct val="150000"/>
              </a:lnSpc>
            </a:pPr>
            <a:r>
              <a:rPr lang="en-US" sz="3200" b="1" dirty="0">
                <a:latin typeface="Arial" panose="020B0604020202020204" pitchFamily="34" charset="0"/>
                <a:cs typeface="Arial" panose="020B0604020202020204" pitchFamily="34" charset="0"/>
              </a:rPr>
              <a:t>Provision of statements of account</a:t>
            </a:r>
          </a:p>
          <a:p>
            <a:pPr>
              <a:lnSpc>
                <a:spcPct val="150000"/>
              </a:lnSpc>
            </a:pPr>
            <a:r>
              <a:rPr lang="en-US" sz="2400" i="1" dirty="0">
                <a:latin typeface="Arial" panose="020B0604020202020204" pitchFamily="34" charset="0"/>
                <a:cs typeface="Arial" panose="020B0604020202020204" pitchFamily="34" charset="0"/>
              </a:rPr>
              <a:t>Check the requirements of the lease; ss.21 and 22 of the LTA 1985  </a:t>
            </a:r>
          </a:p>
          <a:p>
            <a:pPr>
              <a:lnSpc>
                <a:spcPct val="150000"/>
              </a:lnSpc>
            </a:pPr>
            <a:endParaRPr lang="en-US" i="1" dirty="0">
              <a:latin typeface="Arial" panose="020B0604020202020204" pitchFamily="34" charset="0"/>
              <a:cs typeface="Arial" panose="020B0604020202020204" pitchFamily="34" charset="0"/>
            </a:endParaRPr>
          </a:p>
          <a:p>
            <a:pPr>
              <a:lnSpc>
                <a:spcPct val="150000"/>
              </a:lnSpc>
            </a:pPr>
            <a:endParaRPr lang="en-US" i="1" dirty="0">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Pre-Action Practice Direction</a:t>
            </a:r>
          </a:p>
          <a:p>
            <a:endParaRPr lang="en-US" sz="2400" i="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8F06B04-2D85-38CA-C65B-D2E5B5C89A94}"/>
              </a:ext>
            </a:extLst>
          </p:cNvPr>
          <p:cNvPicPr>
            <a:picLocks noChangeAspect="1"/>
          </p:cNvPicPr>
          <p:nvPr/>
        </p:nvPicPr>
        <p:blipFill>
          <a:blip r:embed="rId4"/>
          <a:stretch>
            <a:fillRect/>
          </a:stretch>
        </p:blipFill>
        <p:spPr>
          <a:xfrm>
            <a:off x="790985" y="3262814"/>
            <a:ext cx="829717" cy="829717"/>
          </a:xfrm>
          <a:prstGeom prst="rect">
            <a:avLst/>
          </a:prstGeom>
        </p:spPr>
      </p:pic>
    </p:spTree>
    <p:extLst>
      <p:ext uri="{BB962C8B-B14F-4D97-AF65-F5344CB8AC3E}">
        <p14:creationId xmlns:p14="http://schemas.microsoft.com/office/powerpoint/2010/main" val="2637827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C24D7-AE24-5BD6-47BD-9420F224FB8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18ADBA1-2D80-2B81-609D-7FD46351CC4C}"/>
              </a:ext>
            </a:extLst>
          </p:cNvPr>
          <p:cNvPicPr>
            <a:picLocks noChangeAspect="1"/>
          </p:cNvPicPr>
          <p:nvPr/>
        </p:nvPicPr>
        <p:blipFill rotWithShape="1">
          <a:blip r:embed="rId3">
            <a:alphaModFix/>
          </a:blip>
          <a:srcRect l="1332" t="345" r="1332" b="30711"/>
          <a:stretch/>
        </p:blipFill>
        <p:spPr>
          <a:xfrm>
            <a:off x="-8586" y="-2541"/>
            <a:ext cx="12200586" cy="6862830"/>
          </a:xfrm>
          <a:prstGeom prst="rect">
            <a:avLst/>
          </a:prstGeom>
        </p:spPr>
      </p:pic>
      <p:sp>
        <p:nvSpPr>
          <p:cNvPr id="7" name="TextBox 6">
            <a:extLst>
              <a:ext uri="{FF2B5EF4-FFF2-40B4-BE49-F238E27FC236}">
                <a16:creationId xmlns:a16="http://schemas.microsoft.com/office/drawing/2014/main" id="{3288B279-53BD-A70A-A68A-361FEABEDC6D}"/>
              </a:ext>
            </a:extLst>
          </p:cNvPr>
          <p:cNvSpPr txBox="1"/>
          <p:nvPr/>
        </p:nvSpPr>
        <p:spPr>
          <a:xfrm>
            <a:off x="11140440" y="4175760"/>
            <a:ext cx="184731" cy="369332"/>
          </a:xfrm>
          <a:prstGeom prst="rect">
            <a:avLst/>
          </a:prstGeom>
          <a:noFill/>
        </p:spPr>
        <p:txBody>
          <a:bodyPr wrap="none" rtlCol="0">
            <a:spAutoFit/>
          </a:bodyPr>
          <a:lstStyle/>
          <a:p>
            <a:endParaRPr lang="en-US" dirty="0"/>
          </a:p>
        </p:txBody>
      </p:sp>
      <p:sp>
        <p:nvSpPr>
          <p:cNvPr id="10" name="Title 3">
            <a:extLst>
              <a:ext uri="{FF2B5EF4-FFF2-40B4-BE49-F238E27FC236}">
                <a16:creationId xmlns:a16="http://schemas.microsoft.com/office/drawing/2014/main" id="{36366E32-A428-B963-0571-BFFB3C39A3B4}"/>
              </a:ext>
            </a:extLst>
          </p:cNvPr>
          <p:cNvSpPr txBox="1">
            <a:spLocks/>
          </p:cNvSpPr>
          <p:nvPr/>
        </p:nvSpPr>
        <p:spPr>
          <a:xfrm>
            <a:off x="188119" y="2326461"/>
            <a:ext cx="11815763" cy="2487613"/>
          </a:xfrm>
          <a:prstGeom prst="rect">
            <a:avLst/>
          </a:prstGeom>
          <a:noFill/>
        </p:spPr>
        <p:txBody>
          <a:bodyPr vert="horz" lIns="91440" tIns="45720" rIns="91440" bIns="45720" rtlCol="0" anchor="ctr">
            <a:normAutofit fontScale="92500" lnSpcReduction="10000"/>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lnSpc>
                <a:spcPct val="150000"/>
              </a:lnSpc>
            </a:pPr>
            <a:r>
              <a:rPr lang="en-GB" sz="4000" dirty="0">
                <a:solidFill>
                  <a:schemeClr val="bg1"/>
                </a:solidFill>
              </a:rPr>
              <a:t>Q2: </a:t>
            </a:r>
          </a:p>
          <a:p>
            <a:pPr algn="ctr"/>
            <a:r>
              <a:rPr lang="en-GB" sz="6000" dirty="0">
                <a:solidFill>
                  <a:schemeClr val="bg1"/>
                </a:solidFill>
              </a:rPr>
              <a:t>Where should you </a:t>
            </a:r>
            <a:r>
              <a:rPr lang="en-GB" sz="6000" dirty="0">
                <a:solidFill>
                  <a:srgbClr val="E51919"/>
                </a:solidFill>
              </a:rPr>
              <a:t>commence</a:t>
            </a:r>
            <a:r>
              <a:rPr lang="en-GB" sz="6000" dirty="0">
                <a:solidFill>
                  <a:schemeClr val="bg1"/>
                </a:solidFill>
              </a:rPr>
              <a:t> </a:t>
            </a:r>
            <a:r>
              <a:rPr lang="en-GB" sz="6000" dirty="0">
                <a:solidFill>
                  <a:srgbClr val="FF0000"/>
                </a:solidFill>
              </a:rPr>
              <a:t>proceedings?</a:t>
            </a:r>
          </a:p>
          <a:p>
            <a:pPr algn="ctr"/>
            <a:endParaRPr lang="en-GB" sz="6600" dirty="0">
              <a:solidFill>
                <a:srgbClr val="FF0000"/>
              </a:solidFill>
            </a:endParaRPr>
          </a:p>
        </p:txBody>
      </p:sp>
      <p:pic>
        <p:nvPicPr>
          <p:cNvPr id="3" name="Picture 2">
            <a:extLst>
              <a:ext uri="{FF2B5EF4-FFF2-40B4-BE49-F238E27FC236}">
                <a16:creationId xmlns:a16="http://schemas.microsoft.com/office/drawing/2014/main" id="{51D74E5E-9A69-B252-85BC-1EFDFC041949}"/>
              </a:ext>
            </a:extLst>
          </p:cNvPr>
          <p:cNvPicPr>
            <a:picLocks noChangeAspect="1"/>
          </p:cNvPicPr>
          <p:nvPr/>
        </p:nvPicPr>
        <p:blipFill>
          <a:blip r:embed="rId4"/>
          <a:stretch>
            <a:fillRect/>
          </a:stretch>
        </p:blipFill>
        <p:spPr>
          <a:xfrm>
            <a:off x="819915" y="5714853"/>
            <a:ext cx="3469697" cy="797538"/>
          </a:xfrm>
          <a:prstGeom prst="rect">
            <a:avLst/>
          </a:prstGeom>
        </p:spPr>
      </p:pic>
    </p:spTree>
    <p:extLst>
      <p:ext uri="{BB962C8B-B14F-4D97-AF65-F5344CB8AC3E}">
        <p14:creationId xmlns:p14="http://schemas.microsoft.com/office/powerpoint/2010/main" val="3765952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5DBED7B-F57A-F2C3-4268-63F4F3EEAC34}"/>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262252AE-E33E-C74E-D878-50BBB2564C34}"/>
              </a:ext>
            </a:extLst>
          </p:cNvPr>
          <p:cNvPicPr>
            <a:picLocks noChangeAspect="1"/>
          </p:cNvPicPr>
          <p:nvPr/>
        </p:nvPicPr>
        <p:blipFill>
          <a:blip r:embed="rId3"/>
          <a:stretch>
            <a:fillRect/>
          </a:stretch>
        </p:blipFill>
        <p:spPr>
          <a:xfrm>
            <a:off x="819915" y="5837191"/>
            <a:ext cx="3300673" cy="552863"/>
          </a:xfrm>
          <a:prstGeom prst="rect">
            <a:avLst/>
          </a:prstGeom>
        </p:spPr>
      </p:pic>
      <p:sp>
        <p:nvSpPr>
          <p:cNvPr id="7" name="TextBox 6">
            <a:extLst>
              <a:ext uri="{FF2B5EF4-FFF2-40B4-BE49-F238E27FC236}">
                <a16:creationId xmlns:a16="http://schemas.microsoft.com/office/drawing/2014/main" id="{6A9A9383-7439-67EB-227B-D60204FFC221}"/>
              </a:ext>
            </a:extLst>
          </p:cNvPr>
          <p:cNvSpPr txBox="1"/>
          <p:nvPr/>
        </p:nvSpPr>
        <p:spPr>
          <a:xfrm>
            <a:off x="6003635" y="4175760"/>
            <a:ext cx="184731" cy="369332"/>
          </a:xfrm>
          <a:prstGeom prst="rect">
            <a:avLst/>
          </a:prstGeom>
          <a:noFill/>
        </p:spPr>
        <p:txBody>
          <a:bodyPr wrap="none" rtlCol="0">
            <a:spAutoFit/>
          </a:bodyPr>
          <a:lstStyle/>
          <a:p>
            <a:endParaRPr lang="en-US" dirty="0"/>
          </a:p>
        </p:txBody>
      </p:sp>
      <p:sp>
        <p:nvSpPr>
          <p:cNvPr id="2" name="Title 3">
            <a:extLst>
              <a:ext uri="{FF2B5EF4-FFF2-40B4-BE49-F238E27FC236}">
                <a16:creationId xmlns:a16="http://schemas.microsoft.com/office/drawing/2014/main" id="{88BC76F7-E1C1-0F52-17A9-A31D12F2919E}"/>
              </a:ext>
            </a:extLst>
          </p:cNvPr>
          <p:cNvSpPr txBox="1">
            <a:spLocks/>
          </p:cNvSpPr>
          <p:nvPr/>
        </p:nvSpPr>
        <p:spPr>
          <a:xfrm>
            <a:off x="123988" y="195766"/>
            <a:ext cx="11990522" cy="1013263"/>
          </a:xfrm>
          <a:prstGeom prst="rect">
            <a:avLst/>
          </a:prstGeom>
          <a:noFill/>
        </p:spPr>
        <p:txBody>
          <a:bodyPr vert="horz" lIns="91440" tIns="45720" rIns="91440" bIns="45720" rtlCol="0" anchor="ctr">
            <a:normAutofit fontScale="85000" lnSpcReduction="10000"/>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dirty="0"/>
              <a:t>Q2: Where should you </a:t>
            </a:r>
            <a:r>
              <a:rPr lang="en-GB" dirty="0">
                <a:solidFill>
                  <a:srgbClr val="FF0000"/>
                </a:solidFill>
              </a:rPr>
              <a:t>commence proceedings? </a:t>
            </a:r>
          </a:p>
        </p:txBody>
      </p:sp>
      <p:sp>
        <p:nvSpPr>
          <p:cNvPr id="8" name="TextBox 7">
            <a:extLst>
              <a:ext uri="{FF2B5EF4-FFF2-40B4-BE49-F238E27FC236}">
                <a16:creationId xmlns:a16="http://schemas.microsoft.com/office/drawing/2014/main" id="{C9A3B037-71E0-0524-7DAF-28C85C4BDA09}"/>
              </a:ext>
            </a:extLst>
          </p:cNvPr>
          <p:cNvSpPr txBox="1"/>
          <p:nvPr/>
        </p:nvSpPr>
        <p:spPr>
          <a:xfrm>
            <a:off x="304801" y="1209029"/>
            <a:ext cx="5591908" cy="584775"/>
          </a:xfrm>
          <a:prstGeom prst="rect">
            <a:avLst/>
          </a:prstGeom>
          <a:noFill/>
        </p:spPr>
        <p:txBody>
          <a:bodyPr wrap="square" rtlCol="0">
            <a:spAutoFit/>
          </a:bodyPr>
          <a:lstStyle/>
          <a:p>
            <a:pPr algn="ctr"/>
            <a:r>
              <a:rPr lang="en-US" sz="3200" b="1" u="sng" dirty="0">
                <a:latin typeface="Arial" panose="020B0604020202020204" pitchFamily="34" charset="0"/>
                <a:cs typeface="Arial" panose="020B0604020202020204" pitchFamily="34" charset="0"/>
              </a:rPr>
              <a:t>The County Court</a:t>
            </a:r>
          </a:p>
        </p:txBody>
      </p:sp>
      <p:sp>
        <p:nvSpPr>
          <p:cNvPr id="9" name="TextBox 8">
            <a:extLst>
              <a:ext uri="{FF2B5EF4-FFF2-40B4-BE49-F238E27FC236}">
                <a16:creationId xmlns:a16="http://schemas.microsoft.com/office/drawing/2014/main" id="{3DA00925-5757-FCE0-BC30-A6709BDA9064}"/>
              </a:ext>
            </a:extLst>
          </p:cNvPr>
          <p:cNvSpPr txBox="1"/>
          <p:nvPr/>
        </p:nvSpPr>
        <p:spPr>
          <a:xfrm>
            <a:off x="6077521" y="1209029"/>
            <a:ext cx="5903463" cy="584775"/>
          </a:xfrm>
          <a:prstGeom prst="rect">
            <a:avLst/>
          </a:prstGeom>
          <a:noFill/>
        </p:spPr>
        <p:txBody>
          <a:bodyPr wrap="square" rtlCol="0">
            <a:spAutoFit/>
          </a:bodyPr>
          <a:lstStyle/>
          <a:p>
            <a:pPr algn="ctr"/>
            <a:r>
              <a:rPr lang="en-US" sz="3200" b="1" u="sng" dirty="0">
                <a:latin typeface="Arial" panose="020B0604020202020204" pitchFamily="34" charset="0"/>
                <a:cs typeface="Arial" panose="020B0604020202020204" pitchFamily="34" charset="0"/>
              </a:rPr>
              <a:t>The First Tier Tribunal (FTT)</a:t>
            </a:r>
          </a:p>
        </p:txBody>
      </p:sp>
      <p:cxnSp>
        <p:nvCxnSpPr>
          <p:cNvPr id="10" name="Straight Connector 9">
            <a:extLst>
              <a:ext uri="{FF2B5EF4-FFF2-40B4-BE49-F238E27FC236}">
                <a16:creationId xmlns:a16="http://schemas.microsoft.com/office/drawing/2014/main" id="{F64ADCD3-92E8-1823-1BA9-343C28060592}"/>
              </a:ext>
            </a:extLst>
          </p:cNvPr>
          <p:cNvCxnSpPr/>
          <p:nvPr/>
        </p:nvCxnSpPr>
        <p:spPr>
          <a:xfrm>
            <a:off x="5990492" y="1209029"/>
            <a:ext cx="0" cy="5414509"/>
          </a:xfrm>
          <a:prstGeom prst="line">
            <a:avLst/>
          </a:prstGeom>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D52D2500-8B46-95EA-BD3B-F4D960041A6E}"/>
              </a:ext>
            </a:extLst>
          </p:cNvPr>
          <p:cNvSpPr txBox="1"/>
          <p:nvPr/>
        </p:nvSpPr>
        <p:spPr>
          <a:xfrm>
            <a:off x="484027" y="1960682"/>
            <a:ext cx="5233456" cy="2800767"/>
          </a:xfrm>
          <a:prstGeom prst="rect">
            <a:avLst/>
          </a:prstGeom>
          <a:noFill/>
        </p:spPr>
        <p:txBody>
          <a:bodyPr wrap="square" rtlCol="0">
            <a:spAutoFit/>
          </a:bodyPr>
          <a:lstStyle/>
          <a:p>
            <a:pPr algn="just"/>
            <a:r>
              <a:rPr lang="en-US" sz="2400" b="1" dirty="0">
                <a:solidFill>
                  <a:srgbClr val="0A2E25"/>
                </a:solidFill>
                <a:latin typeface="Arial" panose="020B0604020202020204" pitchFamily="34" charset="0"/>
                <a:cs typeface="Arial" panose="020B0604020202020204" pitchFamily="34" charset="0"/>
              </a:rPr>
              <a:t>Wider </a:t>
            </a:r>
            <a:r>
              <a:rPr lang="en-US" sz="2400" b="1" dirty="0">
                <a:solidFill>
                  <a:srgbClr val="FF0000"/>
                </a:solidFill>
                <a:latin typeface="Arial" panose="020B0604020202020204" pitchFamily="34" charset="0"/>
                <a:cs typeface="Arial" panose="020B0604020202020204" pitchFamily="34" charset="0"/>
              </a:rPr>
              <a:t>costs</a:t>
            </a:r>
            <a:r>
              <a:rPr lang="en-US" sz="2400" b="1" dirty="0">
                <a:solidFill>
                  <a:srgbClr val="0A2E25"/>
                </a:solidFill>
                <a:latin typeface="Arial" panose="020B0604020202020204" pitchFamily="34" charset="0"/>
                <a:cs typeface="Arial" panose="020B0604020202020204" pitchFamily="34" charset="0"/>
              </a:rPr>
              <a:t> jurisdiction</a:t>
            </a:r>
          </a:p>
          <a:p>
            <a:pPr algn="just"/>
            <a:r>
              <a:rPr lang="en-US" sz="2000" i="1" dirty="0">
                <a:solidFill>
                  <a:srgbClr val="0A2E25"/>
                </a:solidFill>
                <a:latin typeface="Arial" panose="020B0604020202020204" pitchFamily="34" charset="0"/>
                <a:cs typeface="Arial" panose="020B0604020202020204" pitchFamily="34" charset="0"/>
              </a:rPr>
              <a:t>costs normally follow the event; track specific rules; contractual entitlement under CPR r 44.5; </a:t>
            </a:r>
            <a:r>
              <a:rPr lang="en-US" sz="2000" i="1" dirty="0" err="1">
                <a:solidFill>
                  <a:srgbClr val="0A2E25"/>
                </a:solidFill>
                <a:latin typeface="Arial" panose="020B0604020202020204" pitchFamily="34" charset="0"/>
                <a:cs typeface="Arial" panose="020B0604020202020204" pitchFamily="34" charset="0"/>
              </a:rPr>
              <a:t>Chaplair</a:t>
            </a:r>
            <a:r>
              <a:rPr lang="en-US" sz="2000" i="1" dirty="0">
                <a:solidFill>
                  <a:srgbClr val="0A2E25"/>
                </a:solidFill>
                <a:latin typeface="Arial" panose="020B0604020202020204" pitchFamily="34" charset="0"/>
                <a:cs typeface="Arial" panose="020B0604020202020204" pitchFamily="34" charset="0"/>
              </a:rPr>
              <a:t> Ltd v Kumari [2015] EWCA Civ 798</a:t>
            </a:r>
          </a:p>
          <a:p>
            <a:pPr algn="just"/>
            <a:endParaRPr lang="en-US" sz="2000" i="1" dirty="0">
              <a:solidFill>
                <a:srgbClr val="0A2E25"/>
              </a:solidFill>
              <a:latin typeface="Arial" panose="020B0604020202020204" pitchFamily="34" charset="0"/>
              <a:cs typeface="Arial" panose="020B0604020202020204" pitchFamily="34" charset="0"/>
            </a:endParaRPr>
          </a:p>
          <a:p>
            <a:pPr algn="just"/>
            <a:r>
              <a:rPr lang="en-US" sz="2400" b="1" dirty="0">
                <a:solidFill>
                  <a:srgbClr val="0A2E25"/>
                </a:solidFill>
                <a:latin typeface="Arial" panose="020B0604020202020204" pitchFamily="34" charset="0"/>
                <a:cs typeface="Arial" panose="020B0604020202020204" pitchFamily="34" charset="0"/>
              </a:rPr>
              <a:t>Can </a:t>
            </a:r>
            <a:r>
              <a:rPr lang="en-US" sz="2400" b="1" dirty="0">
                <a:solidFill>
                  <a:srgbClr val="FF0000"/>
                </a:solidFill>
                <a:latin typeface="Arial" panose="020B0604020202020204" pitchFamily="34" charset="0"/>
                <a:cs typeface="Arial" panose="020B0604020202020204" pitchFamily="34" charset="0"/>
              </a:rPr>
              <a:t>order</a:t>
            </a:r>
            <a:r>
              <a:rPr lang="en-US" sz="2400" b="1" dirty="0">
                <a:solidFill>
                  <a:srgbClr val="0A2E25"/>
                </a:solidFill>
                <a:latin typeface="Arial" panose="020B0604020202020204" pitchFamily="34" charset="0"/>
                <a:cs typeface="Arial" panose="020B0604020202020204" pitchFamily="34" charset="0"/>
              </a:rPr>
              <a:t> a party </a:t>
            </a:r>
            <a:r>
              <a:rPr lang="en-US" sz="2400" b="1" dirty="0">
                <a:solidFill>
                  <a:srgbClr val="E51919"/>
                </a:solidFill>
                <a:latin typeface="Arial" panose="020B0604020202020204" pitchFamily="34" charset="0"/>
                <a:cs typeface="Arial" panose="020B0604020202020204" pitchFamily="34" charset="0"/>
              </a:rPr>
              <a:t>to pay </a:t>
            </a:r>
            <a:r>
              <a:rPr lang="en-US" sz="2400" b="1" dirty="0">
                <a:solidFill>
                  <a:srgbClr val="0A2E25"/>
                </a:solidFill>
                <a:latin typeface="Arial" panose="020B0604020202020204" pitchFamily="34" charset="0"/>
                <a:cs typeface="Arial" panose="020B0604020202020204" pitchFamily="34" charset="0"/>
              </a:rPr>
              <a:t>a service charge</a:t>
            </a:r>
            <a:r>
              <a:rPr lang="en-US" sz="2800" i="1" dirty="0">
                <a:solidFill>
                  <a:srgbClr val="0A2E25"/>
                </a:solidFill>
                <a:latin typeface="Arial" panose="020B0604020202020204" pitchFamily="34" charset="0"/>
                <a:cs typeface="Arial" panose="020B0604020202020204" pitchFamily="34" charset="0"/>
              </a:rPr>
              <a:t> </a:t>
            </a:r>
            <a:endParaRPr lang="en-US" sz="2800" i="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BA0A8E4-A9F4-9416-792B-CA31A1F164B0}"/>
              </a:ext>
            </a:extLst>
          </p:cNvPr>
          <p:cNvSpPr txBox="1"/>
          <p:nvPr/>
        </p:nvSpPr>
        <p:spPr>
          <a:xfrm>
            <a:off x="6442726" y="1960682"/>
            <a:ext cx="5432749" cy="4339650"/>
          </a:xfrm>
          <a:prstGeom prst="rect">
            <a:avLst/>
          </a:prstGeom>
          <a:noFill/>
        </p:spPr>
        <p:txBody>
          <a:bodyPr wrap="square" rtlCol="0">
            <a:spAutoFit/>
          </a:bodyPr>
          <a:lstStyle/>
          <a:p>
            <a:pPr algn="just"/>
            <a:r>
              <a:rPr lang="en-US" sz="2400" b="1" dirty="0">
                <a:solidFill>
                  <a:srgbClr val="0A2E25"/>
                </a:solidFill>
                <a:latin typeface="Arial" panose="020B0604020202020204" pitchFamily="34" charset="0"/>
                <a:cs typeface="Arial" panose="020B0604020202020204" pitchFamily="34" charset="0"/>
              </a:rPr>
              <a:t>Limited </a:t>
            </a:r>
            <a:r>
              <a:rPr lang="en-US" sz="2400" b="1" dirty="0">
                <a:solidFill>
                  <a:srgbClr val="FF0000"/>
                </a:solidFill>
                <a:latin typeface="Arial" panose="020B0604020202020204" pitchFamily="34" charset="0"/>
                <a:cs typeface="Arial" panose="020B0604020202020204" pitchFamily="34" charset="0"/>
              </a:rPr>
              <a:t>costs</a:t>
            </a:r>
            <a:r>
              <a:rPr lang="en-US" sz="2400" b="1" dirty="0">
                <a:solidFill>
                  <a:srgbClr val="0A2E25"/>
                </a:solidFill>
                <a:latin typeface="Arial" panose="020B0604020202020204" pitchFamily="34" charset="0"/>
                <a:cs typeface="Arial" panose="020B0604020202020204" pitchFamily="34" charset="0"/>
              </a:rPr>
              <a:t> jurisdiction</a:t>
            </a:r>
          </a:p>
          <a:p>
            <a:pPr algn="just"/>
            <a:endParaRPr lang="en-US" sz="2400" b="1" dirty="0">
              <a:solidFill>
                <a:srgbClr val="0A2E25"/>
              </a:solidFill>
              <a:latin typeface="Arial" panose="020B0604020202020204" pitchFamily="34" charset="0"/>
              <a:cs typeface="Arial" panose="020B0604020202020204" pitchFamily="34" charset="0"/>
            </a:endParaRPr>
          </a:p>
          <a:p>
            <a:pPr algn="just"/>
            <a:r>
              <a:rPr lang="en-US" sz="2400" b="1" dirty="0">
                <a:solidFill>
                  <a:srgbClr val="0A2E25"/>
                </a:solidFill>
                <a:latin typeface="Arial" panose="020B0604020202020204" pitchFamily="34" charset="0"/>
                <a:cs typeface="Arial" panose="020B0604020202020204" pitchFamily="34" charset="0"/>
              </a:rPr>
              <a:t>Decisions are </a:t>
            </a:r>
            <a:r>
              <a:rPr lang="en-US" sz="2400" b="1" dirty="0">
                <a:solidFill>
                  <a:srgbClr val="FF0000"/>
                </a:solidFill>
                <a:latin typeface="Arial" panose="020B0604020202020204" pitchFamily="34" charset="0"/>
                <a:cs typeface="Arial" panose="020B0604020202020204" pitchFamily="34" charset="0"/>
              </a:rPr>
              <a:t>declaratory</a:t>
            </a:r>
            <a:r>
              <a:rPr lang="en-US" sz="2400" b="1" dirty="0">
                <a:solidFill>
                  <a:srgbClr val="0A2E25"/>
                </a:solidFill>
                <a:latin typeface="Arial" panose="020B0604020202020204" pitchFamily="34" charset="0"/>
                <a:cs typeface="Arial" panose="020B0604020202020204" pitchFamily="34" charset="0"/>
              </a:rPr>
              <a:t> in nature</a:t>
            </a:r>
          </a:p>
          <a:p>
            <a:pPr algn="just"/>
            <a:r>
              <a:rPr lang="en-US" sz="2000" i="1" dirty="0">
                <a:solidFill>
                  <a:srgbClr val="0A2E25"/>
                </a:solidFill>
                <a:latin typeface="Arial" panose="020B0604020202020204" pitchFamily="34" charset="0"/>
                <a:cs typeface="Arial" panose="020B0604020202020204" pitchFamily="34" charset="0"/>
              </a:rPr>
              <a:t>Termhouse (Clarendon Court) Management Ltd v Al </a:t>
            </a:r>
            <a:r>
              <a:rPr lang="en-US" sz="2000" i="1" dirty="0" err="1">
                <a:solidFill>
                  <a:srgbClr val="0A2E25"/>
                </a:solidFill>
                <a:latin typeface="Arial" panose="020B0604020202020204" pitchFamily="34" charset="0"/>
                <a:cs typeface="Arial" panose="020B0604020202020204" pitchFamily="34" charset="0"/>
              </a:rPr>
              <a:t>Balhaa</a:t>
            </a:r>
            <a:r>
              <a:rPr lang="en-US" sz="2000" i="1" dirty="0">
                <a:solidFill>
                  <a:srgbClr val="0A2E25"/>
                </a:solidFill>
                <a:latin typeface="Arial" panose="020B0604020202020204" pitchFamily="34" charset="0"/>
                <a:cs typeface="Arial" panose="020B0604020202020204" pitchFamily="34" charset="0"/>
              </a:rPr>
              <a:t> </a:t>
            </a:r>
            <a:r>
              <a:rPr lang="en-US" sz="2000" dirty="0">
                <a:solidFill>
                  <a:srgbClr val="0A2E25"/>
                </a:solidFill>
                <a:latin typeface="Arial" panose="020B0604020202020204" pitchFamily="34" charset="0"/>
                <a:cs typeface="Arial" panose="020B0604020202020204" pitchFamily="34" charset="0"/>
              </a:rPr>
              <a:t>[2021] EWCA Civ 1881; s.27A(1)</a:t>
            </a:r>
          </a:p>
          <a:p>
            <a:pPr algn="just"/>
            <a:endParaRPr lang="en-US" sz="2800" dirty="0">
              <a:solidFill>
                <a:srgbClr val="0A2E25"/>
              </a:solidFill>
              <a:latin typeface="Arial" panose="020B0604020202020204" pitchFamily="34" charset="0"/>
              <a:cs typeface="Arial" panose="020B0604020202020204" pitchFamily="34" charset="0"/>
            </a:endParaRPr>
          </a:p>
          <a:p>
            <a:pPr algn="just"/>
            <a:r>
              <a:rPr lang="en-US" sz="2400" b="1" dirty="0">
                <a:solidFill>
                  <a:srgbClr val="FF0000"/>
                </a:solidFill>
                <a:latin typeface="Arial" panose="020B0604020202020204" pitchFamily="34" charset="0"/>
                <a:cs typeface="Arial" panose="020B0604020202020204" pitchFamily="34" charset="0"/>
              </a:rPr>
              <a:t>Specialist</a:t>
            </a:r>
            <a:r>
              <a:rPr lang="en-US" sz="2400" b="1" dirty="0">
                <a:solidFill>
                  <a:srgbClr val="0A2E25"/>
                </a:solidFill>
                <a:latin typeface="Arial" panose="020B0604020202020204" pitchFamily="34" charset="0"/>
                <a:cs typeface="Arial" panose="020B0604020202020204" pitchFamily="34" charset="0"/>
              </a:rPr>
              <a:t> expertise</a:t>
            </a:r>
          </a:p>
          <a:p>
            <a:pPr algn="just"/>
            <a:endParaRPr lang="en-US" sz="2800" b="1" dirty="0">
              <a:solidFill>
                <a:srgbClr val="0A2E25"/>
              </a:solidFill>
              <a:latin typeface="Arial" panose="020B0604020202020204" pitchFamily="34" charset="0"/>
              <a:cs typeface="Arial" panose="020B0604020202020204" pitchFamily="34" charset="0"/>
            </a:endParaRPr>
          </a:p>
          <a:p>
            <a:pPr algn="just"/>
            <a:r>
              <a:rPr lang="en-US" sz="2400" b="1" dirty="0">
                <a:solidFill>
                  <a:srgbClr val="0A2E25"/>
                </a:solidFill>
                <a:latin typeface="Arial" panose="020B0604020202020204" pitchFamily="34" charset="0"/>
                <a:cs typeface="Arial" panose="020B0604020202020204" pitchFamily="34" charset="0"/>
              </a:rPr>
              <a:t>Can raise matters of its </a:t>
            </a:r>
            <a:r>
              <a:rPr lang="en-US" sz="2400" b="1" dirty="0">
                <a:solidFill>
                  <a:srgbClr val="FF0000"/>
                </a:solidFill>
                <a:latin typeface="Arial" panose="020B0604020202020204" pitchFamily="34" charset="0"/>
                <a:cs typeface="Arial" panose="020B0604020202020204" pitchFamily="34" charset="0"/>
              </a:rPr>
              <a:t>own volition</a:t>
            </a:r>
          </a:p>
          <a:p>
            <a:pPr algn="just"/>
            <a:r>
              <a:rPr lang="en-GB" sz="2000" i="1" dirty="0">
                <a:latin typeface="Arial" panose="020B0604020202020204" pitchFamily="34" charset="0"/>
                <a:cs typeface="Arial" panose="020B0604020202020204" pitchFamily="34" charset="0"/>
              </a:rPr>
              <a:t>Admiralty Park Management Company Limited v Ojo [2016] UKUT 421 (LC)</a:t>
            </a:r>
            <a:endParaRPr 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8952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B242123-8322-C7C2-4809-136B40D14112}"/>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C186B43F-2F5B-1BDF-73D1-61EC7FEE0587}"/>
              </a:ext>
            </a:extLst>
          </p:cNvPr>
          <p:cNvPicPr>
            <a:picLocks noChangeAspect="1"/>
          </p:cNvPicPr>
          <p:nvPr/>
        </p:nvPicPr>
        <p:blipFill>
          <a:blip r:embed="rId3"/>
          <a:stretch>
            <a:fillRect/>
          </a:stretch>
        </p:blipFill>
        <p:spPr>
          <a:xfrm>
            <a:off x="819915" y="5837191"/>
            <a:ext cx="3300673" cy="552863"/>
          </a:xfrm>
          <a:prstGeom prst="rect">
            <a:avLst/>
          </a:prstGeom>
        </p:spPr>
      </p:pic>
      <p:sp>
        <p:nvSpPr>
          <p:cNvPr id="7" name="TextBox 6">
            <a:extLst>
              <a:ext uri="{FF2B5EF4-FFF2-40B4-BE49-F238E27FC236}">
                <a16:creationId xmlns:a16="http://schemas.microsoft.com/office/drawing/2014/main" id="{793C646B-9F54-89AA-5B15-5E0779DA5B34}"/>
              </a:ext>
            </a:extLst>
          </p:cNvPr>
          <p:cNvSpPr txBox="1"/>
          <p:nvPr/>
        </p:nvSpPr>
        <p:spPr>
          <a:xfrm>
            <a:off x="6003635" y="4175760"/>
            <a:ext cx="184731" cy="369332"/>
          </a:xfrm>
          <a:prstGeom prst="rect">
            <a:avLst/>
          </a:prstGeom>
          <a:noFill/>
        </p:spPr>
        <p:txBody>
          <a:bodyPr wrap="none" rtlCol="0">
            <a:spAutoFit/>
          </a:bodyPr>
          <a:lstStyle/>
          <a:p>
            <a:endParaRPr lang="en-US" dirty="0"/>
          </a:p>
        </p:txBody>
      </p:sp>
      <p:sp>
        <p:nvSpPr>
          <p:cNvPr id="2" name="Title 3">
            <a:extLst>
              <a:ext uri="{FF2B5EF4-FFF2-40B4-BE49-F238E27FC236}">
                <a16:creationId xmlns:a16="http://schemas.microsoft.com/office/drawing/2014/main" id="{CFACDD00-A9F6-17B0-AEA3-12B62196E949}"/>
              </a:ext>
            </a:extLst>
          </p:cNvPr>
          <p:cNvSpPr txBox="1">
            <a:spLocks/>
          </p:cNvSpPr>
          <p:nvPr/>
        </p:nvSpPr>
        <p:spPr>
          <a:xfrm>
            <a:off x="123988" y="195766"/>
            <a:ext cx="11990522" cy="5243742"/>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dirty="0">
                <a:solidFill>
                  <a:srgbClr val="FF0000"/>
                </a:solidFill>
              </a:rPr>
              <a:t>Transfer from the County Court to the FTT</a:t>
            </a:r>
          </a:p>
          <a:p>
            <a:pPr algn="ctr"/>
            <a:endParaRPr lang="en-GB" b="0" dirty="0">
              <a:solidFill>
                <a:srgbClr val="FF0000"/>
              </a:solidFill>
            </a:endParaRPr>
          </a:p>
          <a:p>
            <a:pPr algn="ctr"/>
            <a:r>
              <a:rPr lang="en-GB" i="1" dirty="0"/>
              <a:t>s. 176A of the Commonhold and Leasehold Reform Act 2002</a:t>
            </a:r>
          </a:p>
          <a:p>
            <a:pPr algn="ctr"/>
            <a:endParaRPr lang="en-GB" i="1" dirty="0"/>
          </a:p>
          <a:p>
            <a:pPr algn="ctr"/>
            <a:r>
              <a:rPr lang="en-GB" i="1" dirty="0"/>
              <a:t>“double-hatting” </a:t>
            </a:r>
          </a:p>
        </p:txBody>
      </p:sp>
    </p:spTree>
    <p:extLst>
      <p:ext uri="{BB962C8B-B14F-4D97-AF65-F5344CB8AC3E}">
        <p14:creationId xmlns:p14="http://schemas.microsoft.com/office/powerpoint/2010/main" val="3545789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5F197-5CA6-C5FC-9D23-AEC29461A80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A18BB78-0A5C-16EC-4EB7-F32CC7BE73C4}"/>
              </a:ext>
            </a:extLst>
          </p:cNvPr>
          <p:cNvPicPr>
            <a:picLocks noChangeAspect="1"/>
          </p:cNvPicPr>
          <p:nvPr/>
        </p:nvPicPr>
        <p:blipFill rotWithShape="1">
          <a:blip r:embed="rId3">
            <a:alphaModFix/>
          </a:blip>
          <a:srcRect l="1332" t="345" r="1332" b="30711"/>
          <a:stretch/>
        </p:blipFill>
        <p:spPr>
          <a:xfrm>
            <a:off x="-8586" y="-2541"/>
            <a:ext cx="12200586" cy="6862830"/>
          </a:xfrm>
          <a:prstGeom prst="rect">
            <a:avLst/>
          </a:prstGeom>
        </p:spPr>
      </p:pic>
      <p:sp>
        <p:nvSpPr>
          <p:cNvPr id="7" name="TextBox 6">
            <a:extLst>
              <a:ext uri="{FF2B5EF4-FFF2-40B4-BE49-F238E27FC236}">
                <a16:creationId xmlns:a16="http://schemas.microsoft.com/office/drawing/2014/main" id="{48A0262C-6401-551F-EDAF-37B5129FF0B5}"/>
              </a:ext>
            </a:extLst>
          </p:cNvPr>
          <p:cNvSpPr txBox="1"/>
          <p:nvPr/>
        </p:nvSpPr>
        <p:spPr>
          <a:xfrm>
            <a:off x="11140440" y="4175760"/>
            <a:ext cx="184731" cy="369332"/>
          </a:xfrm>
          <a:prstGeom prst="rect">
            <a:avLst/>
          </a:prstGeom>
          <a:noFill/>
        </p:spPr>
        <p:txBody>
          <a:bodyPr wrap="none" rtlCol="0">
            <a:spAutoFit/>
          </a:bodyPr>
          <a:lstStyle/>
          <a:p>
            <a:endParaRPr lang="en-US" dirty="0"/>
          </a:p>
        </p:txBody>
      </p:sp>
      <p:sp>
        <p:nvSpPr>
          <p:cNvPr id="10" name="Title 3">
            <a:extLst>
              <a:ext uri="{FF2B5EF4-FFF2-40B4-BE49-F238E27FC236}">
                <a16:creationId xmlns:a16="http://schemas.microsoft.com/office/drawing/2014/main" id="{C84B3E70-BC52-B016-3BD5-681A29DD9044}"/>
              </a:ext>
            </a:extLst>
          </p:cNvPr>
          <p:cNvSpPr txBox="1">
            <a:spLocks/>
          </p:cNvSpPr>
          <p:nvPr/>
        </p:nvSpPr>
        <p:spPr>
          <a:xfrm>
            <a:off x="188119" y="2326461"/>
            <a:ext cx="11815763" cy="2487613"/>
          </a:xfrm>
          <a:prstGeom prst="rect">
            <a:avLst/>
          </a:prstGeom>
          <a:noFill/>
        </p:spPr>
        <p:txBody>
          <a:bodyPr vert="horz" lIns="91440" tIns="45720" rIns="91440" bIns="45720" rtlCol="0" anchor="ctr">
            <a:normAutofit fontScale="92500" lnSpcReduction="10000"/>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lnSpc>
                <a:spcPct val="150000"/>
              </a:lnSpc>
            </a:pPr>
            <a:r>
              <a:rPr lang="en-GB" sz="4000" dirty="0">
                <a:solidFill>
                  <a:schemeClr val="bg1"/>
                </a:solidFill>
              </a:rPr>
              <a:t>Q3: </a:t>
            </a:r>
          </a:p>
          <a:p>
            <a:pPr algn="ctr"/>
            <a:r>
              <a:rPr lang="en-GB" sz="6000" dirty="0">
                <a:solidFill>
                  <a:schemeClr val="bg1"/>
                </a:solidFill>
              </a:rPr>
              <a:t>Are the legal costs going to be </a:t>
            </a:r>
            <a:r>
              <a:rPr lang="en-GB" sz="6000" dirty="0">
                <a:solidFill>
                  <a:srgbClr val="FF0000"/>
                </a:solidFill>
              </a:rPr>
              <a:t>recoverable?</a:t>
            </a:r>
          </a:p>
          <a:p>
            <a:pPr algn="ctr"/>
            <a:endParaRPr lang="en-GB" sz="6600" dirty="0">
              <a:solidFill>
                <a:srgbClr val="FF0000"/>
              </a:solidFill>
            </a:endParaRPr>
          </a:p>
        </p:txBody>
      </p:sp>
      <p:pic>
        <p:nvPicPr>
          <p:cNvPr id="3" name="Picture 2">
            <a:extLst>
              <a:ext uri="{FF2B5EF4-FFF2-40B4-BE49-F238E27FC236}">
                <a16:creationId xmlns:a16="http://schemas.microsoft.com/office/drawing/2014/main" id="{82F3D316-845D-1085-9065-1A9E416DA9E1}"/>
              </a:ext>
            </a:extLst>
          </p:cNvPr>
          <p:cNvPicPr>
            <a:picLocks noChangeAspect="1"/>
          </p:cNvPicPr>
          <p:nvPr/>
        </p:nvPicPr>
        <p:blipFill>
          <a:blip r:embed="rId4"/>
          <a:stretch>
            <a:fillRect/>
          </a:stretch>
        </p:blipFill>
        <p:spPr>
          <a:xfrm>
            <a:off x="819915" y="5714853"/>
            <a:ext cx="3469697" cy="797538"/>
          </a:xfrm>
          <a:prstGeom prst="rect">
            <a:avLst/>
          </a:prstGeom>
        </p:spPr>
      </p:pic>
    </p:spTree>
    <p:extLst>
      <p:ext uri="{BB962C8B-B14F-4D97-AF65-F5344CB8AC3E}">
        <p14:creationId xmlns:p14="http://schemas.microsoft.com/office/powerpoint/2010/main" val="2906838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BFC9B4C-1027-6473-23A2-BBDB7326697F}"/>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71DD9A60-B7A3-B67A-F53E-635FD4F5ED62}"/>
              </a:ext>
            </a:extLst>
          </p:cNvPr>
          <p:cNvPicPr>
            <a:picLocks noChangeAspect="1"/>
          </p:cNvPicPr>
          <p:nvPr/>
        </p:nvPicPr>
        <p:blipFill>
          <a:blip r:embed="rId3"/>
          <a:stretch>
            <a:fillRect/>
          </a:stretch>
        </p:blipFill>
        <p:spPr>
          <a:xfrm>
            <a:off x="819915" y="5837191"/>
            <a:ext cx="3300673" cy="552863"/>
          </a:xfrm>
          <a:prstGeom prst="rect">
            <a:avLst/>
          </a:prstGeom>
        </p:spPr>
      </p:pic>
      <p:sp>
        <p:nvSpPr>
          <p:cNvPr id="7" name="TextBox 6">
            <a:extLst>
              <a:ext uri="{FF2B5EF4-FFF2-40B4-BE49-F238E27FC236}">
                <a16:creationId xmlns:a16="http://schemas.microsoft.com/office/drawing/2014/main" id="{07F26BD1-9F5C-071E-1D70-FD91D9E42993}"/>
              </a:ext>
            </a:extLst>
          </p:cNvPr>
          <p:cNvSpPr txBox="1"/>
          <p:nvPr/>
        </p:nvSpPr>
        <p:spPr>
          <a:xfrm>
            <a:off x="6003635" y="4175760"/>
            <a:ext cx="184731" cy="369332"/>
          </a:xfrm>
          <a:prstGeom prst="rect">
            <a:avLst/>
          </a:prstGeom>
          <a:noFill/>
        </p:spPr>
        <p:txBody>
          <a:bodyPr wrap="none" rtlCol="0">
            <a:spAutoFit/>
          </a:bodyPr>
          <a:lstStyle/>
          <a:p>
            <a:endParaRPr lang="en-US" dirty="0"/>
          </a:p>
        </p:txBody>
      </p:sp>
      <p:sp>
        <p:nvSpPr>
          <p:cNvPr id="2" name="TextBox 1">
            <a:extLst>
              <a:ext uri="{FF2B5EF4-FFF2-40B4-BE49-F238E27FC236}">
                <a16:creationId xmlns:a16="http://schemas.microsoft.com/office/drawing/2014/main" id="{CCF3BEB1-175F-993C-E6D3-6CCC2774B12E}"/>
              </a:ext>
            </a:extLst>
          </p:cNvPr>
          <p:cNvSpPr txBox="1"/>
          <p:nvPr/>
        </p:nvSpPr>
        <p:spPr>
          <a:xfrm>
            <a:off x="427892" y="1566952"/>
            <a:ext cx="11336215" cy="3570208"/>
          </a:xfrm>
          <a:prstGeom prst="rect">
            <a:avLst/>
          </a:prstGeom>
          <a:noFill/>
        </p:spPr>
        <p:txBody>
          <a:bodyPr wrap="square">
            <a:spAutoFit/>
          </a:bodyPr>
          <a:lstStyle/>
          <a:p>
            <a:pPr algn="ctr"/>
            <a:r>
              <a:rPr lang="en-US" sz="2400" i="1" dirty="0">
                <a:solidFill>
                  <a:srgbClr val="0A2D26"/>
                </a:solidFill>
                <a:latin typeface="Arial" panose="020B0604020202020204" pitchFamily="34" charset="0"/>
                <a:cs typeface="Arial" panose="020B0604020202020204" pitchFamily="34" charset="0"/>
              </a:rPr>
              <a:t>Freeholders of 69 Marina, St Leonards-On-Sea v Oram </a:t>
            </a:r>
            <a:r>
              <a:rPr lang="en-US" sz="2400" dirty="0">
                <a:solidFill>
                  <a:srgbClr val="0A2D26"/>
                </a:solidFill>
                <a:latin typeface="Arial" panose="020B0604020202020204" pitchFamily="34" charset="0"/>
                <a:cs typeface="Arial" panose="020B0604020202020204" pitchFamily="34" charset="0"/>
              </a:rPr>
              <a:t>[2011] EWCA Civ 1258</a:t>
            </a:r>
          </a:p>
          <a:p>
            <a:pPr algn="ctr"/>
            <a:endParaRPr lang="en-US" sz="1100" b="1" i="1" dirty="0">
              <a:solidFill>
                <a:srgbClr val="0A2D26"/>
              </a:solidFill>
              <a:latin typeface="Arial" panose="020B0604020202020204" pitchFamily="34" charset="0"/>
              <a:cs typeface="Arial" panose="020B0604020202020204" pitchFamily="34" charset="0"/>
            </a:endParaRPr>
          </a:p>
          <a:p>
            <a:pPr algn="ctr"/>
            <a:r>
              <a:rPr lang="en-GB" sz="2000" kern="100" dirty="0">
                <a:effectLst/>
                <a:latin typeface="Arial" panose="020B0604020202020204" pitchFamily="34" charset="0"/>
                <a:ea typeface="Aptos" panose="020B0004020202020204" pitchFamily="34" charset="0"/>
                <a:cs typeface="Arial" panose="020B0604020202020204" pitchFamily="34" charset="0"/>
              </a:rPr>
              <a:t>“…to pay all expenses including solicitors costs and surveyors’ fees incurred by the Landlord incidental to the preparation and service of a notice under Section 146 of the Law of Property Act 1925 or </a:t>
            </a:r>
            <a:r>
              <a:rPr lang="en-GB" sz="2000" b="1" u="sng" kern="100" dirty="0">
                <a:effectLst/>
                <a:latin typeface="Arial" panose="020B0604020202020204" pitchFamily="34" charset="0"/>
                <a:ea typeface="Aptos" panose="020B0004020202020204" pitchFamily="34" charset="0"/>
                <a:cs typeface="Arial" panose="020B0604020202020204" pitchFamily="34" charset="0"/>
              </a:rPr>
              <a:t>incurred in contemplation of proceedings under Section 146…of the Act…</a:t>
            </a:r>
            <a:r>
              <a:rPr lang="en-GB" sz="2000" kern="100" dirty="0">
                <a:effectLst/>
                <a:latin typeface="Arial" panose="020B0604020202020204" pitchFamily="34" charset="0"/>
                <a:ea typeface="Aptos" panose="020B0004020202020204" pitchFamily="34" charset="0"/>
                <a:cs typeface="Arial" panose="020B0604020202020204" pitchFamily="34" charset="0"/>
              </a:rPr>
              <a:t>”</a:t>
            </a:r>
          </a:p>
          <a:p>
            <a:pPr algn="ctr"/>
            <a:endParaRPr lang="en-GB" sz="1050" b="1" kern="100" dirty="0">
              <a:latin typeface="Arial" panose="020B0604020202020204" pitchFamily="34" charset="0"/>
              <a:cs typeface="Arial" panose="020B0604020202020204" pitchFamily="34" charset="0"/>
            </a:endParaRPr>
          </a:p>
          <a:p>
            <a:pPr algn="ctr"/>
            <a:endParaRPr lang="en-GB" sz="2400" b="1" kern="100" dirty="0">
              <a:latin typeface="Arial" panose="020B0604020202020204" pitchFamily="34" charset="0"/>
              <a:cs typeface="Arial" panose="020B0604020202020204" pitchFamily="34" charset="0"/>
            </a:endParaRPr>
          </a:p>
          <a:p>
            <a:pPr algn="ctr"/>
            <a:r>
              <a:rPr lang="en-US" sz="2400" i="1" dirty="0" err="1">
                <a:latin typeface="Arial" panose="020B0604020202020204" pitchFamily="34" charset="0"/>
                <a:cs typeface="Arial" panose="020B0604020202020204" pitchFamily="34" charset="0"/>
              </a:rPr>
              <a:t>Kensquare</a:t>
            </a:r>
            <a:r>
              <a:rPr lang="en-US" sz="2400" i="1" dirty="0">
                <a:latin typeface="Arial" panose="020B0604020202020204" pitchFamily="34" charset="0"/>
                <a:cs typeface="Arial" panose="020B0604020202020204" pitchFamily="34" charset="0"/>
              </a:rPr>
              <a:t> Ltd v Boakye</a:t>
            </a:r>
            <a:r>
              <a:rPr lang="en-US" sz="2400" dirty="0">
                <a:latin typeface="Arial" panose="020B0604020202020204" pitchFamily="34" charset="0"/>
                <a:cs typeface="Arial" panose="020B0604020202020204" pitchFamily="34" charset="0"/>
              </a:rPr>
              <a:t> [2021] EWCA Civ 1725</a:t>
            </a:r>
          </a:p>
          <a:p>
            <a:pPr algn="ctr"/>
            <a:endParaRPr lang="en-GB" sz="900" b="1" kern="100" dirty="0">
              <a:latin typeface="Arial" panose="020B0604020202020204" pitchFamily="34" charset="0"/>
              <a:cs typeface="Arial" panose="020B0604020202020204" pitchFamily="34" charset="0"/>
            </a:endParaRPr>
          </a:p>
          <a:p>
            <a:pPr algn="ctr"/>
            <a:r>
              <a:rPr lang="en-GB" sz="2000" dirty="0">
                <a:latin typeface="Arial" panose="020B0604020202020204" pitchFamily="34" charset="0"/>
                <a:cs typeface="Arial" panose="020B0604020202020204" pitchFamily="34" charset="0"/>
              </a:rPr>
              <a:t>“To pay all costs charges and expenses (including Solicitors’ costs and Surveyors’ fees) incurred by the Lessor </a:t>
            </a:r>
            <a:r>
              <a:rPr lang="en-GB" sz="2000" b="1" u="sng" dirty="0">
                <a:latin typeface="Arial" panose="020B0604020202020204" pitchFamily="34" charset="0"/>
                <a:cs typeface="Arial" panose="020B0604020202020204" pitchFamily="34" charset="0"/>
              </a:rPr>
              <a:t>for the purpose of or incidental to the preparation and service of a Notice under Section 146 of the Law of Property Act 1925</a:t>
            </a:r>
            <a:r>
              <a:rPr lang="en-GB"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3" name="Title 3">
            <a:extLst>
              <a:ext uri="{FF2B5EF4-FFF2-40B4-BE49-F238E27FC236}">
                <a16:creationId xmlns:a16="http://schemas.microsoft.com/office/drawing/2014/main" id="{925BE58B-E596-1BB5-EC0A-9DD363575B13}"/>
              </a:ext>
            </a:extLst>
          </p:cNvPr>
          <p:cNvSpPr txBox="1">
            <a:spLocks/>
          </p:cNvSpPr>
          <p:nvPr/>
        </p:nvSpPr>
        <p:spPr>
          <a:xfrm>
            <a:off x="123988" y="195766"/>
            <a:ext cx="11990522" cy="1013263"/>
          </a:xfrm>
          <a:prstGeom prst="rect">
            <a:avLst/>
          </a:prstGeom>
          <a:noFill/>
        </p:spPr>
        <p:txBody>
          <a:bodyPr vert="horz" lIns="91440" tIns="45720" rIns="91440" bIns="45720" rtlCol="0" anchor="ctr">
            <a:normAutofit fontScale="85000" lnSpcReduction="10000"/>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dirty="0"/>
              <a:t>Can legal costs be recovered against </a:t>
            </a:r>
            <a:r>
              <a:rPr lang="en-GB" u="sng" dirty="0">
                <a:solidFill>
                  <a:srgbClr val="FF0000"/>
                </a:solidFill>
              </a:rPr>
              <a:t>the tenant</a:t>
            </a:r>
            <a:r>
              <a:rPr lang="en-GB" dirty="0">
                <a:solidFill>
                  <a:srgbClr val="FF0000"/>
                </a:solidFill>
              </a:rPr>
              <a:t>?</a:t>
            </a:r>
            <a:r>
              <a:rPr lang="en-GB" dirty="0"/>
              <a:t> </a:t>
            </a:r>
          </a:p>
        </p:txBody>
      </p:sp>
      <p:pic>
        <p:nvPicPr>
          <p:cNvPr id="4" name="Picture 3">
            <a:extLst>
              <a:ext uri="{FF2B5EF4-FFF2-40B4-BE49-F238E27FC236}">
                <a16:creationId xmlns:a16="http://schemas.microsoft.com/office/drawing/2014/main" id="{17AA6E01-719A-CA5C-29F3-BB8188BFE828}"/>
              </a:ext>
            </a:extLst>
          </p:cNvPr>
          <p:cNvPicPr>
            <a:picLocks noChangeAspect="1"/>
          </p:cNvPicPr>
          <p:nvPr/>
        </p:nvPicPr>
        <p:blipFill>
          <a:blip r:embed="rId4"/>
          <a:stretch>
            <a:fillRect/>
          </a:stretch>
        </p:blipFill>
        <p:spPr>
          <a:xfrm>
            <a:off x="0" y="1422375"/>
            <a:ext cx="758118" cy="758118"/>
          </a:xfrm>
          <a:prstGeom prst="rect">
            <a:avLst/>
          </a:prstGeom>
        </p:spPr>
      </p:pic>
      <p:pic>
        <p:nvPicPr>
          <p:cNvPr id="5" name="Picture 4">
            <a:extLst>
              <a:ext uri="{FF2B5EF4-FFF2-40B4-BE49-F238E27FC236}">
                <a16:creationId xmlns:a16="http://schemas.microsoft.com/office/drawing/2014/main" id="{A7DE1DB8-E01E-E622-0F96-C23375BAA3A5}"/>
              </a:ext>
            </a:extLst>
          </p:cNvPr>
          <p:cNvPicPr>
            <a:picLocks noChangeAspect="1"/>
          </p:cNvPicPr>
          <p:nvPr/>
        </p:nvPicPr>
        <p:blipFill>
          <a:blip r:embed="rId4"/>
          <a:stretch>
            <a:fillRect/>
          </a:stretch>
        </p:blipFill>
        <p:spPr>
          <a:xfrm>
            <a:off x="2006131" y="3352056"/>
            <a:ext cx="758118" cy="758118"/>
          </a:xfrm>
          <a:prstGeom prst="rect">
            <a:avLst/>
          </a:prstGeom>
        </p:spPr>
      </p:pic>
    </p:spTree>
    <p:extLst>
      <p:ext uri="{BB962C8B-B14F-4D97-AF65-F5344CB8AC3E}">
        <p14:creationId xmlns:p14="http://schemas.microsoft.com/office/powerpoint/2010/main" val="17767128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A86EDAA-DA77-0E0D-D913-78CDC0F2F60E}"/>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42254A77-38FB-0A07-C91D-B7A3C7458D3D}"/>
              </a:ext>
            </a:extLst>
          </p:cNvPr>
          <p:cNvPicPr>
            <a:picLocks noChangeAspect="1"/>
          </p:cNvPicPr>
          <p:nvPr/>
        </p:nvPicPr>
        <p:blipFill>
          <a:blip r:embed="rId3"/>
          <a:stretch>
            <a:fillRect/>
          </a:stretch>
        </p:blipFill>
        <p:spPr>
          <a:xfrm>
            <a:off x="819915" y="5837191"/>
            <a:ext cx="3300673" cy="552863"/>
          </a:xfrm>
          <a:prstGeom prst="rect">
            <a:avLst/>
          </a:prstGeom>
        </p:spPr>
      </p:pic>
      <p:sp>
        <p:nvSpPr>
          <p:cNvPr id="7" name="TextBox 6">
            <a:extLst>
              <a:ext uri="{FF2B5EF4-FFF2-40B4-BE49-F238E27FC236}">
                <a16:creationId xmlns:a16="http://schemas.microsoft.com/office/drawing/2014/main" id="{A018EEC0-A548-F45C-9071-3609E8A0D84A}"/>
              </a:ext>
            </a:extLst>
          </p:cNvPr>
          <p:cNvSpPr txBox="1"/>
          <p:nvPr/>
        </p:nvSpPr>
        <p:spPr>
          <a:xfrm>
            <a:off x="6003635" y="4175760"/>
            <a:ext cx="184731" cy="369332"/>
          </a:xfrm>
          <a:prstGeom prst="rect">
            <a:avLst/>
          </a:prstGeom>
          <a:noFill/>
        </p:spPr>
        <p:txBody>
          <a:bodyPr wrap="none" rtlCol="0">
            <a:spAutoFit/>
          </a:bodyPr>
          <a:lstStyle/>
          <a:p>
            <a:endParaRPr lang="en-US" dirty="0"/>
          </a:p>
        </p:txBody>
      </p:sp>
      <p:sp>
        <p:nvSpPr>
          <p:cNvPr id="2" name="Title 3">
            <a:extLst>
              <a:ext uri="{FF2B5EF4-FFF2-40B4-BE49-F238E27FC236}">
                <a16:creationId xmlns:a16="http://schemas.microsoft.com/office/drawing/2014/main" id="{690AF12A-C03B-C87F-C39E-639B6B8CDE12}"/>
              </a:ext>
            </a:extLst>
          </p:cNvPr>
          <p:cNvSpPr txBox="1">
            <a:spLocks/>
          </p:cNvSpPr>
          <p:nvPr/>
        </p:nvSpPr>
        <p:spPr>
          <a:xfrm>
            <a:off x="123988" y="195766"/>
            <a:ext cx="11990522" cy="1013263"/>
          </a:xfrm>
          <a:prstGeom prst="rect">
            <a:avLst/>
          </a:prstGeom>
          <a:noFill/>
        </p:spPr>
        <p:txBody>
          <a:bodyPr vert="horz" lIns="91440" tIns="45720" rIns="91440" bIns="45720" rtlCol="0" anchor="ctr">
            <a:normAutofit fontScale="85000" lnSpcReduction="10000"/>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dirty="0"/>
              <a:t>Can legal costs be recovered against </a:t>
            </a:r>
            <a:r>
              <a:rPr lang="en-GB" u="sng" dirty="0">
                <a:solidFill>
                  <a:srgbClr val="FF0000"/>
                </a:solidFill>
              </a:rPr>
              <a:t>the tenant</a:t>
            </a:r>
            <a:r>
              <a:rPr lang="en-GB" dirty="0">
                <a:solidFill>
                  <a:srgbClr val="FF0000"/>
                </a:solidFill>
              </a:rPr>
              <a:t>? </a:t>
            </a:r>
          </a:p>
        </p:txBody>
      </p:sp>
      <p:sp>
        <p:nvSpPr>
          <p:cNvPr id="3" name="TextBox 2">
            <a:extLst>
              <a:ext uri="{FF2B5EF4-FFF2-40B4-BE49-F238E27FC236}">
                <a16:creationId xmlns:a16="http://schemas.microsoft.com/office/drawing/2014/main" id="{62E7549C-CDCB-128C-826D-3D43017C76DF}"/>
              </a:ext>
            </a:extLst>
          </p:cNvPr>
          <p:cNvSpPr txBox="1"/>
          <p:nvPr/>
        </p:nvSpPr>
        <p:spPr>
          <a:xfrm>
            <a:off x="946150" y="1894584"/>
            <a:ext cx="10452099" cy="2846933"/>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800" b="1" dirty="0"/>
              <a:t>Indemnity basis? </a:t>
            </a:r>
            <a:r>
              <a:rPr lang="en-GB" sz="2800" i="1" dirty="0"/>
              <a:t>Criterion Buildings Ltd v </a:t>
            </a:r>
            <a:r>
              <a:rPr lang="en-GB" sz="2800" i="1" dirty="0" err="1"/>
              <a:t>Mckinsey</a:t>
            </a:r>
            <a:r>
              <a:rPr lang="en-GB" sz="2800" i="1" dirty="0"/>
              <a:t> and Co Inc (United Kingdom)</a:t>
            </a:r>
            <a:r>
              <a:rPr lang="en-GB" sz="2800" dirty="0"/>
              <a:t> [2021] EWHC 314</a:t>
            </a:r>
          </a:p>
          <a:p>
            <a:pPr algn="ctr"/>
            <a:endParaRPr lang="en-GB" sz="2800" dirty="0"/>
          </a:p>
          <a:p>
            <a:pPr algn="ctr"/>
            <a:endParaRPr lang="en-GB" sz="1100" dirty="0"/>
          </a:p>
          <a:p>
            <a:pPr algn="ctr"/>
            <a:r>
              <a:rPr lang="en-GB" sz="2800" b="1" dirty="0"/>
              <a:t>Ultimately the discretion of the court: </a:t>
            </a:r>
            <a:r>
              <a:rPr lang="en-GB" sz="2800" i="1" dirty="0"/>
              <a:t>The Church Commissioners for England v Kamal Ibrahim</a:t>
            </a:r>
            <a:r>
              <a:rPr lang="en-GB" sz="2800" dirty="0"/>
              <a:t> [1997] 1 EGLR 13</a:t>
            </a:r>
          </a:p>
          <a:p>
            <a:pPr algn="ctr"/>
            <a:endParaRPr lang="en-GB" sz="2800" dirty="0"/>
          </a:p>
        </p:txBody>
      </p:sp>
    </p:spTree>
    <p:extLst>
      <p:ext uri="{BB962C8B-B14F-4D97-AF65-F5344CB8AC3E}">
        <p14:creationId xmlns:p14="http://schemas.microsoft.com/office/powerpoint/2010/main" val="22376087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26BD149-AAD8-E696-C6BD-970642502082}"/>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BC046D90-88C4-6A69-6153-9A5147F05D3D}"/>
              </a:ext>
            </a:extLst>
          </p:cNvPr>
          <p:cNvPicPr>
            <a:picLocks noChangeAspect="1"/>
          </p:cNvPicPr>
          <p:nvPr/>
        </p:nvPicPr>
        <p:blipFill>
          <a:blip r:embed="rId3"/>
          <a:stretch>
            <a:fillRect/>
          </a:stretch>
        </p:blipFill>
        <p:spPr>
          <a:xfrm>
            <a:off x="819915" y="5837191"/>
            <a:ext cx="3300673" cy="552863"/>
          </a:xfrm>
          <a:prstGeom prst="rect">
            <a:avLst/>
          </a:prstGeom>
        </p:spPr>
      </p:pic>
      <p:sp>
        <p:nvSpPr>
          <p:cNvPr id="7" name="TextBox 6">
            <a:extLst>
              <a:ext uri="{FF2B5EF4-FFF2-40B4-BE49-F238E27FC236}">
                <a16:creationId xmlns:a16="http://schemas.microsoft.com/office/drawing/2014/main" id="{45A75829-5097-398C-0369-362495935087}"/>
              </a:ext>
            </a:extLst>
          </p:cNvPr>
          <p:cNvSpPr txBox="1"/>
          <p:nvPr/>
        </p:nvSpPr>
        <p:spPr>
          <a:xfrm>
            <a:off x="6003635" y="4175760"/>
            <a:ext cx="184731" cy="369332"/>
          </a:xfrm>
          <a:prstGeom prst="rect">
            <a:avLst/>
          </a:prstGeom>
          <a:noFill/>
        </p:spPr>
        <p:txBody>
          <a:bodyPr wrap="none" rtlCol="0">
            <a:spAutoFit/>
          </a:bodyPr>
          <a:lstStyle/>
          <a:p>
            <a:endParaRPr lang="en-US" dirty="0"/>
          </a:p>
        </p:txBody>
      </p:sp>
      <p:sp>
        <p:nvSpPr>
          <p:cNvPr id="2" name="Title 3">
            <a:extLst>
              <a:ext uri="{FF2B5EF4-FFF2-40B4-BE49-F238E27FC236}">
                <a16:creationId xmlns:a16="http://schemas.microsoft.com/office/drawing/2014/main" id="{D0FD6CFB-1B3C-D8FD-742B-358D17877F84}"/>
              </a:ext>
            </a:extLst>
          </p:cNvPr>
          <p:cNvSpPr txBox="1">
            <a:spLocks/>
          </p:cNvSpPr>
          <p:nvPr/>
        </p:nvSpPr>
        <p:spPr>
          <a:xfrm>
            <a:off x="123988" y="195766"/>
            <a:ext cx="11990522" cy="1013263"/>
          </a:xfrm>
          <a:prstGeom prst="rect">
            <a:avLst/>
          </a:prstGeom>
          <a:noFill/>
        </p:spPr>
        <p:txBody>
          <a:bodyPr vert="horz" lIns="91440" tIns="45720" rIns="91440" bIns="45720" rtlCol="0" anchor="ctr">
            <a:normAutofit fontScale="92500" lnSpcReduction="10000"/>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sz="3600" dirty="0">
                <a:solidFill>
                  <a:srgbClr val="0A2D26"/>
                </a:solidFill>
              </a:rPr>
              <a:t>Cases where legal costs </a:t>
            </a:r>
            <a:r>
              <a:rPr lang="en-GB" sz="3600" dirty="0">
                <a:solidFill>
                  <a:srgbClr val="FF0000"/>
                </a:solidFill>
              </a:rPr>
              <a:t>WERE </a:t>
            </a:r>
            <a:r>
              <a:rPr lang="en-GB" sz="3600" u="sng" dirty="0">
                <a:solidFill>
                  <a:srgbClr val="FF0000"/>
                </a:solidFill>
              </a:rPr>
              <a:t>NOT</a:t>
            </a:r>
            <a:r>
              <a:rPr lang="en-GB" sz="3600" dirty="0">
                <a:solidFill>
                  <a:srgbClr val="FF0000"/>
                </a:solidFill>
              </a:rPr>
              <a:t> RECOVERABLE </a:t>
            </a:r>
            <a:r>
              <a:rPr lang="en-GB" sz="3600" dirty="0">
                <a:solidFill>
                  <a:srgbClr val="0A2D26"/>
                </a:solidFill>
              </a:rPr>
              <a:t>under the service charge</a:t>
            </a:r>
          </a:p>
        </p:txBody>
      </p:sp>
      <p:sp>
        <p:nvSpPr>
          <p:cNvPr id="3" name="TextBox 2">
            <a:extLst>
              <a:ext uri="{FF2B5EF4-FFF2-40B4-BE49-F238E27FC236}">
                <a16:creationId xmlns:a16="http://schemas.microsoft.com/office/drawing/2014/main" id="{42E61219-1FBD-2055-CF84-FD288133E804}"/>
              </a:ext>
            </a:extLst>
          </p:cNvPr>
          <p:cNvSpPr txBox="1"/>
          <p:nvPr/>
        </p:nvSpPr>
        <p:spPr>
          <a:xfrm>
            <a:off x="123988" y="1507173"/>
            <a:ext cx="5972012" cy="4031873"/>
          </a:xfrm>
          <a:prstGeom prst="rect">
            <a:avLst/>
          </a:prstGeom>
          <a:noFill/>
        </p:spPr>
        <p:txBody>
          <a:bodyPr wrap="square">
            <a:spAutoFit/>
          </a:bodyPr>
          <a:lstStyle/>
          <a:p>
            <a:pPr algn="ctr"/>
            <a:r>
              <a:rPr lang="en-GB" sz="1600" b="1" u="sng" kern="100" dirty="0">
                <a:effectLst/>
                <a:latin typeface="Arial" panose="020B0604020202020204" pitchFamily="34" charset="0"/>
                <a:ea typeface="Aptos" panose="020B0004020202020204" pitchFamily="34" charset="0"/>
                <a:cs typeface="Arial" panose="020B0604020202020204" pitchFamily="34" charset="0"/>
              </a:rPr>
              <a:t>“To employ…professional persons as may be necessary or desirable for the proper…administration of the Building”</a:t>
            </a:r>
            <a:r>
              <a:rPr lang="en-GB" sz="1600" b="1" kern="100" dirty="0">
                <a:effectLst/>
                <a:latin typeface="Arial" panose="020B0604020202020204" pitchFamily="34" charset="0"/>
                <a:ea typeface="Aptos" panose="020B0004020202020204" pitchFamily="34" charset="0"/>
                <a:cs typeface="Arial" panose="020B0604020202020204" pitchFamily="34" charset="0"/>
              </a:rPr>
              <a:t> </a:t>
            </a:r>
            <a:r>
              <a:rPr lang="en-GB" sz="1600" kern="100" dirty="0">
                <a:effectLst/>
                <a:latin typeface="Arial" panose="020B0604020202020204" pitchFamily="34" charset="0"/>
                <a:ea typeface="Aptos" panose="020B0004020202020204" pitchFamily="34" charset="0"/>
                <a:cs typeface="Arial" panose="020B0604020202020204" pitchFamily="34" charset="0"/>
              </a:rPr>
              <a:t>if solicitors had been instructed directly by the landlord</a:t>
            </a:r>
          </a:p>
          <a:p>
            <a:pPr algn="ctr"/>
            <a:r>
              <a:rPr lang="en-GB" sz="1600" b="1" u="sng" kern="100" dirty="0">
                <a:effectLst/>
                <a:latin typeface="Arial" panose="020B0604020202020204" pitchFamily="34" charset="0"/>
                <a:ea typeface="Aptos" panose="020B0004020202020204" pitchFamily="34" charset="0"/>
                <a:cs typeface="Arial" panose="020B0604020202020204" pitchFamily="34" charset="0"/>
              </a:rPr>
              <a:t>“…including the cost of…collecting the rents and service charges…”</a:t>
            </a:r>
            <a:r>
              <a:rPr lang="en-GB" sz="1600" b="1" kern="100" dirty="0">
                <a:effectLst/>
                <a:latin typeface="Arial" panose="020B0604020202020204" pitchFamily="34" charset="0"/>
                <a:ea typeface="Aptos" panose="020B0004020202020204" pitchFamily="34" charset="0"/>
                <a:cs typeface="Arial" panose="020B0604020202020204" pitchFamily="34" charset="0"/>
              </a:rPr>
              <a:t> </a:t>
            </a:r>
            <a:r>
              <a:rPr lang="en-GB" sz="1600" kern="100" dirty="0">
                <a:effectLst/>
                <a:latin typeface="Arial" panose="020B0604020202020204" pitchFamily="34" charset="0"/>
                <a:ea typeface="Aptos" panose="020B0004020202020204" pitchFamily="34" charset="0"/>
                <a:cs typeface="Arial" panose="020B0604020202020204" pitchFamily="34" charset="0"/>
              </a:rPr>
              <a:t>if the fees had been paid by the managing agent</a:t>
            </a:r>
          </a:p>
          <a:p>
            <a:pPr algn="ctr"/>
            <a:endParaRPr lang="en-GB" sz="600" kern="100" dirty="0">
              <a:effectLst/>
              <a:latin typeface="Arial" panose="020B0604020202020204" pitchFamily="34" charset="0"/>
              <a:ea typeface="Aptos" panose="020B0004020202020204" pitchFamily="34" charset="0"/>
              <a:cs typeface="Arial" panose="020B0604020202020204" pitchFamily="34" charset="0"/>
            </a:endParaRPr>
          </a:p>
          <a:p>
            <a:pPr algn="ctr"/>
            <a:r>
              <a:rPr lang="en-US" sz="1400" i="1" dirty="0">
                <a:solidFill>
                  <a:srgbClr val="0A2D26"/>
                </a:solidFill>
                <a:latin typeface="Arial" panose="020B0604020202020204" pitchFamily="34" charset="0"/>
                <a:cs typeface="Arial" panose="020B0604020202020204" pitchFamily="34" charset="0"/>
              </a:rPr>
              <a:t>Sella House Ltd v Mears </a:t>
            </a:r>
            <a:r>
              <a:rPr lang="en-US" sz="1400" dirty="0">
                <a:solidFill>
                  <a:srgbClr val="0A2D26"/>
                </a:solidFill>
                <a:latin typeface="Arial" panose="020B0604020202020204" pitchFamily="34" charset="0"/>
                <a:cs typeface="Arial" panose="020B0604020202020204" pitchFamily="34" charset="0"/>
              </a:rPr>
              <a:t>(1989) 21 HLR 147</a:t>
            </a:r>
          </a:p>
          <a:p>
            <a:pPr algn="ctr"/>
            <a:endParaRPr lang="en-GB" sz="1400" b="1" kern="100" dirty="0">
              <a:latin typeface="Arial" panose="020B0604020202020204" pitchFamily="34" charset="0"/>
              <a:cs typeface="Arial" panose="020B0604020202020204" pitchFamily="34" charset="0"/>
            </a:endParaRPr>
          </a:p>
          <a:p>
            <a:pPr algn="ctr"/>
            <a:endParaRPr lang="en-GB" sz="1400" b="1" kern="1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a:t>
            </a:r>
            <a:r>
              <a:rPr lang="en-GB" sz="1600" b="1" u="sng" dirty="0">
                <a:latin typeface="Arial" panose="020B0604020202020204" pitchFamily="34" charset="0"/>
                <a:cs typeface="Arial" panose="020B0604020202020204" pitchFamily="34" charset="0"/>
              </a:rPr>
              <a:t>all costs expenses and outgoings</a:t>
            </a:r>
            <a:r>
              <a:rPr lang="en-GB" sz="1600" dirty="0">
                <a:latin typeface="Arial" panose="020B0604020202020204" pitchFamily="34" charset="0"/>
                <a:cs typeface="Arial" panose="020B0604020202020204" pitchFamily="34" charset="0"/>
              </a:rPr>
              <a:t> whatever properly and reasonably incurred by the Lessor… in or incidental to providing all or any of the Services” and </a:t>
            </a:r>
            <a:r>
              <a:rPr lang="en-GB" sz="1600" u="sng" dirty="0">
                <a:latin typeface="Arial" panose="020B0604020202020204" pitchFamily="34" charset="0"/>
                <a:cs typeface="Arial" panose="020B0604020202020204" pitchFamily="34" charset="0"/>
              </a:rPr>
              <a:t>“</a:t>
            </a:r>
            <a:r>
              <a:rPr lang="en-GB" sz="1600" b="1" u="sng" dirty="0">
                <a:latin typeface="Arial" panose="020B0604020202020204" pitchFamily="34" charset="0"/>
                <a:cs typeface="Arial" panose="020B0604020202020204" pitchFamily="34" charset="0"/>
              </a:rPr>
              <a:t>all costs properly and reasonably incurred by the Lessor</a:t>
            </a:r>
            <a:r>
              <a:rPr lang="en-GB" sz="1600" dirty="0">
                <a:latin typeface="Arial" panose="020B0604020202020204" pitchFamily="34" charset="0"/>
                <a:cs typeface="Arial" panose="020B0604020202020204" pitchFamily="34" charset="0"/>
              </a:rPr>
              <a:t>…in relation to the Additional Items”</a:t>
            </a:r>
          </a:p>
          <a:p>
            <a:pPr algn="ctr"/>
            <a:endParaRPr lang="en-GB" sz="600" i="1" dirty="0">
              <a:latin typeface="Arial" panose="020B0604020202020204" pitchFamily="34" charset="0"/>
              <a:cs typeface="Arial" panose="020B0604020202020204" pitchFamily="34" charset="0"/>
            </a:endParaRPr>
          </a:p>
          <a:p>
            <a:pPr algn="ctr"/>
            <a:r>
              <a:rPr lang="en-GB" sz="1400" i="1" dirty="0">
                <a:latin typeface="Arial" panose="020B0604020202020204" pitchFamily="34" charset="0"/>
                <a:cs typeface="Arial" panose="020B0604020202020204" pitchFamily="34" charset="0"/>
              </a:rPr>
              <a:t>St Mary’s Mansions Ltd v </a:t>
            </a:r>
            <a:r>
              <a:rPr lang="en-GB" sz="1400" i="1" dirty="0" err="1">
                <a:latin typeface="Arial" panose="020B0604020202020204" pitchFamily="34" charset="0"/>
                <a:cs typeface="Arial" panose="020B0604020202020204" pitchFamily="34" charset="0"/>
              </a:rPr>
              <a:t>Limegate</a:t>
            </a:r>
            <a:r>
              <a:rPr lang="en-GB" sz="1400" i="1" dirty="0">
                <a:latin typeface="Arial" panose="020B0604020202020204" pitchFamily="34" charset="0"/>
                <a:cs typeface="Arial" panose="020B0604020202020204" pitchFamily="34" charset="0"/>
              </a:rPr>
              <a:t> Investment Co Ltd </a:t>
            </a:r>
            <a:r>
              <a:rPr lang="en-GB" sz="1400" dirty="0">
                <a:latin typeface="Arial" panose="020B0604020202020204" pitchFamily="34" charset="0"/>
                <a:cs typeface="Arial" panose="020B0604020202020204" pitchFamily="34" charset="0"/>
              </a:rPr>
              <a:t>[2002] EWCA </a:t>
            </a:r>
            <a:r>
              <a:rPr lang="en-GB" sz="1400" dirty="0" err="1">
                <a:latin typeface="Arial" panose="020B0604020202020204" pitchFamily="34" charset="0"/>
                <a:cs typeface="Arial" panose="020B0604020202020204" pitchFamily="34" charset="0"/>
              </a:rPr>
              <a:t>Civ</a:t>
            </a:r>
            <a:r>
              <a:rPr lang="en-GB" sz="1400" dirty="0">
                <a:latin typeface="Arial" panose="020B0604020202020204" pitchFamily="34" charset="0"/>
                <a:cs typeface="Arial" panose="020B0604020202020204" pitchFamily="34" charset="0"/>
              </a:rPr>
              <a:t> 1491</a:t>
            </a:r>
          </a:p>
          <a:p>
            <a:pPr algn="ctr"/>
            <a:endParaRPr lang="en-US" sz="1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90C12ED-E024-9AF1-321F-915DBBB415A2}"/>
              </a:ext>
            </a:extLst>
          </p:cNvPr>
          <p:cNvSpPr txBox="1"/>
          <p:nvPr/>
        </p:nvSpPr>
        <p:spPr>
          <a:xfrm>
            <a:off x="6096000" y="1507173"/>
            <a:ext cx="5796810" cy="3908762"/>
          </a:xfrm>
          <a:prstGeom prst="rect">
            <a:avLst/>
          </a:prstGeom>
          <a:noFill/>
        </p:spPr>
        <p:txBody>
          <a:bodyPr wrap="square">
            <a:spAutoFit/>
          </a:bodyPr>
          <a:lstStyle/>
          <a:p>
            <a:pPr algn="ctr"/>
            <a:r>
              <a:rPr lang="en-GB" sz="1600" dirty="0">
                <a:latin typeface="Arial" panose="020B0604020202020204" pitchFamily="34" charset="0"/>
                <a:cs typeface="Arial" panose="020B0604020202020204" pitchFamily="34" charset="0"/>
              </a:rPr>
              <a:t>“The costs of employing such </a:t>
            </a:r>
            <a:r>
              <a:rPr lang="en-GB" sz="1600" b="1" u="sng" dirty="0">
                <a:latin typeface="Arial" panose="020B0604020202020204" pitchFamily="34" charset="0"/>
                <a:cs typeface="Arial" panose="020B0604020202020204" pitchFamily="34" charset="0"/>
              </a:rPr>
              <a:t>professional advisers </a:t>
            </a:r>
            <a:r>
              <a:rPr lang="en-GB" sz="1600" dirty="0">
                <a:latin typeface="Arial" panose="020B0604020202020204" pitchFamily="34" charset="0"/>
                <a:cs typeface="Arial" panose="020B0604020202020204" pitchFamily="34" charset="0"/>
              </a:rPr>
              <a:t>and agents as shall be reasonably required </a:t>
            </a:r>
            <a:r>
              <a:rPr lang="en-GB" sz="1600" b="1" u="sng" dirty="0">
                <a:latin typeface="Arial" panose="020B0604020202020204" pitchFamily="34" charset="0"/>
                <a:cs typeface="Arial" panose="020B0604020202020204" pitchFamily="34" charset="0"/>
              </a:rPr>
              <a:t>in connection with the management of the Building</a:t>
            </a:r>
            <a:r>
              <a:rPr lang="en-GB" sz="1600" dirty="0">
                <a:latin typeface="Arial" panose="020B0604020202020204" pitchFamily="34" charset="0"/>
                <a:cs typeface="Arial" panose="020B0604020202020204" pitchFamily="34" charset="0"/>
              </a:rPr>
              <a:t>”</a:t>
            </a:r>
          </a:p>
          <a:p>
            <a:pPr algn="ctr"/>
            <a:endParaRPr lang="en-GB" sz="600" dirty="0">
              <a:latin typeface="Arial" panose="020B0604020202020204" pitchFamily="34" charset="0"/>
              <a:cs typeface="Arial" panose="020B0604020202020204" pitchFamily="34" charset="0"/>
            </a:endParaRPr>
          </a:p>
          <a:p>
            <a:pPr algn="ctr"/>
            <a:r>
              <a:rPr lang="en-US" sz="1400" i="1" dirty="0" err="1">
                <a:latin typeface="Arial" panose="020B0604020202020204" pitchFamily="34" charset="0"/>
                <a:cs typeface="Arial" panose="020B0604020202020204" pitchFamily="34" charset="0"/>
              </a:rPr>
              <a:t>Kensquare</a:t>
            </a:r>
            <a:r>
              <a:rPr lang="en-US" sz="1400" i="1" dirty="0">
                <a:latin typeface="Arial" panose="020B0604020202020204" pitchFamily="34" charset="0"/>
                <a:cs typeface="Arial" panose="020B0604020202020204" pitchFamily="34" charset="0"/>
              </a:rPr>
              <a:t> Ltd v Boakye </a:t>
            </a:r>
            <a:r>
              <a:rPr lang="en-US" sz="1400" dirty="0">
                <a:latin typeface="Arial" panose="020B0604020202020204" pitchFamily="34" charset="0"/>
                <a:cs typeface="Arial" panose="020B0604020202020204" pitchFamily="34" charset="0"/>
              </a:rPr>
              <a:t>[2021] EWCA Civ 1725</a:t>
            </a:r>
            <a:endParaRPr lang="en-GB" sz="1400" dirty="0">
              <a:latin typeface="Arial" panose="020B0604020202020204" pitchFamily="34" charset="0"/>
              <a:cs typeface="Arial" panose="020B0604020202020204" pitchFamily="34" charset="0"/>
            </a:endParaRPr>
          </a:p>
          <a:p>
            <a:pPr algn="ctr"/>
            <a:endParaRPr lang="en-GB" sz="1600" dirty="0">
              <a:latin typeface="Arial" panose="020B0604020202020204" pitchFamily="34" charset="0"/>
              <a:cs typeface="Arial" panose="020B0604020202020204" pitchFamily="34" charset="0"/>
            </a:endParaRPr>
          </a:p>
          <a:p>
            <a:pPr algn="ctr"/>
            <a:endParaRPr lang="en-GB" sz="1600" dirty="0">
              <a:latin typeface="Arial" panose="020B0604020202020204" pitchFamily="34" charset="0"/>
              <a:cs typeface="Arial" panose="020B0604020202020204" pitchFamily="34" charset="0"/>
            </a:endParaRPr>
          </a:p>
          <a:p>
            <a:pPr algn="ctr"/>
            <a:endParaRPr lang="en-GB" sz="1600" dirty="0">
              <a:latin typeface="Arial" panose="020B0604020202020204" pitchFamily="34" charset="0"/>
              <a:cs typeface="Arial" panose="020B0604020202020204" pitchFamily="34" charset="0"/>
            </a:endParaRPr>
          </a:p>
          <a:p>
            <a:pPr algn="ctr"/>
            <a:endParaRPr lang="en-GB" sz="16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“Management of the Estate and its appurtenances where applicable…any amounts of fees paid to architects agents surveyors and </a:t>
            </a:r>
            <a:r>
              <a:rPr lang="en-GB" sz="1600" b="1" u="sng" dirty="0">
                <a:latin typeface="Arial" panose="020B0604020202020204" pitchFamily="34" charset="0"/>
                <a:cs typeface="Arial" panose="020B0604020202020204" pitchFamily="34" charset="0"/>
              </a:rPr>
              <a:t>solicitors employed by the Lessor in regard to the management of the estate</a:t>
            </a:r>
            <a:r>
              <a:rPr lang="en-GB" sz="1600" dirty="0">
                <a:latin typeface="Arial" panose="020B0604020202020204" pitchFamily="34" charset="0"/>
                <a:cs typeface="Arial" panose="020B0604020202020204" pitchFamily="34" charset="0"/>
              </a:rPr>
              <a:t>.”</a:t>
            </a:r>
          </a:p>
          <a:p>
            <a:pPr algn="ctr"/>
            <a:endParaRPr lang="en-GB" sz="600" dirty="0">
              <a:latin typeface="Arial" panose="020B0604020202020204" pitchFamily="34" charset="0"/>
              <a:cs typeface="Arial" panose="020B0604020202020204" pitchFamily="34" charset="0"/>
            </a:endParaRPr>
          </a:p>
          <a:p>
            <a:pPr algn="ctr"/>
            <a:r>
              <a:rPr lang="en-GB" sz="1400" i="1" dirty="0">
                <a:latin typeface="Arial" panose="020B0604020202020204" pitchFamily="34" charset="0"/>
                <a:cs typeface="Arial" panose="020B0604020202020204" pitchFamily="34" charset="0"/>
              </a:rPr>
              <a:t>Phillips v Francis </a:t>
            </a:r>
            <a:r>
              <a:rPr lang="en-GB" sz="1400" dirty="0">
                <a:latin typeface="Arial" panose="020B0604020202020204" pitchFamily="34" charset="0"/>
                <a:cs typeface="Arial" panose="020B0604020202020204" pitchFamily="34" charset="0"/>
              </a:rPr>
              <a:t>[2024] 10 WLUK 297</a:t>
            </a:r>
          </a:p>
          <a:p>
            <a:pPr algn="ctr"/>
            <a:endParaRPr lang="en-GB"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3DBBE0E2-BBFF-03BD-93A7-8A56C551671A}"/>
              </a:ext>
            </a:extLst>
          </p:cNvPr>
          <p:cNvCxnSpPr>
            <a:cxnSpLocks/>
          </p:cNvCxnSpPr>
          <p:nvPr/>
        </p:nvCxnSpPr>
        <p:spPr>
          <a:xfrm>
            <a:off x="6201630" y="5081084"/>
            <a:ext cx="1805720" cy="158115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3CF2FDDA-A64D-A1FB-4FC4-E4C6CF9889DA}"/>
              </a:ext>
            </a:extLst>
          </p:cNvPr>
          <p:cNvCxnSpPr>
            <a:cxnSpLocks/>
          </p:cNvCxnSpPr>
          <p:nvPr/>
        </p:nvCxnSpPr>
        <p:spPr>
          <a:xfrm flipH="1">
            <a:off x="6201630" y="4997450"/>
            <a:ext cx="1659670" cy="1664784"/>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01461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1DECBAB-BA48-738E-4FD5-2756370AF7BC}"/>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12EAC14B-7470-79A2-0A23-B7F8DE2B92F3}"/>
              </a:ext>
            </a:extLst>
          </p:cNvPr>
          <p:cNvPicPr>
            <a:picLocks noChangeAspect="1"/>
          </p:cNvPicPr>
          <p:nvPr/>
        </p:nvPicPr>
        <p:blipFill>
          <a:blip r:embed="rId3"/>
          <a:stretch>
            <a:fillRect/>
          </a:stretch>
        </p:blipFill>
        <p:spPr>
          <a:xfrm>
            <a:off x="819915" y="5837191"/>
            <a:ext cx="3300673" cy="552863"/>
          </a:xfrm>
          <a:prstGeom prst="rect">
            <a:avLst/>
          </a:prstGeom>
        </p:spPr>
      </p:pic>
      <p:sp>
        <p:nvSpPr>
          <p:cNvPr id="7" name="TextBox 6">
            <a:extLst>
              <a:ext uri="{FF2B5EF4-FFF2-40B4-BE49-F238E27FC236}">
                <a16:creationId xmlns:a16="http://schemas.microsoft.com/office/drawing/2014/main" id="{0243E336-62B5-4EC9-7716-410D57316F2A}"/>
              </a:ext>
            </a:extLst>
          </p:cNvPr>
          <p:cNvSpPr txBox="1"/>
          <p:nvPr/>
        </p:nvSpPr>
        <p:spPr>
          <a:xfrm>
            <a:off x="6003635" y="4175760"/>
            <a:ext cx="184731" cy="369332"/>
          </a:xfrm>
          <a:prstGeom prst="rect">
            <a:avLst/>
          </a:prstGeom>
          <a:noFill/>
        </p:spPr>
        <p:txBody>
          <a:bodyPr wrap="none" rtlCol="0">
            <a:spAutoFit/>
          </a:bodyPr>
          <a:lstStyle/>
          <a:p>
            <a:endParaRPr lang="en-US" dirty="0"/>
          </a:p>
        </p:txBody>
      </p:sp>
      <p:sp>
        <p:nvSpPr>
          <p:cNvPr id="2" name="Title 3">
            <a:extLst>
              <a:ext uri="{FF2B5EF4-FFF2-40B4-BE49-F238E27FC236}">
                <a16:creationId xmlns:a16="http://schemas.microsoft.com/office/drawing/2014/main" id="{592B91D0-85E3-17E3-E0A6-3B3EFEDDD410}"/>
              </a:ext>
            </a:extLst>
          </p:cNvPr>
          <p:cNvSpPr txBox="1">
            <a:spLocks/>
          </p:cNvSpPr>
          <p:nvPr/>
        </p:nvSpPr>
        <p:spPr>
          <a:xfrm>
            <a:off x="123988" y="195766"/>
            <a:ext cx="11990522" cy="1013263"/>
          </a:xfrm>
          <a:prstGeom prst="rect">
            <a:avLst/>
          </a:prstGeom>
          <a:noFill/>
        </p:spPr>
        <p:txBody>
          <a:bodyPr vert="horz" lIns="91440" tIns="45720" rIns="91440" bIns="45720" rtlCol="0" anchor="ctr">
            <a:normAutofit fontScale="92500" lnSpcReduction="10000"/>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sz="3600" dirty="0">
                <a:solidFill>
                  <a:srgbClr val="0A2D26"/>
                </a:solidFill>
              </a:rPr>
              <a:t>Cases where legal costs </a:t>
            </a:r>
            <a:r>
              <a:rPr lang="en-GB" sz="3600" u="sng" dirty="0">
                <a:solidFill>
                  <a:srgbClr val="FF0000"/>
                </a:solidFill>
              </a:rPr>
              <a:t>WERE</a:t>
            </a:r>
            <a:r>
              <a:rPr lang="en-GB" sz="3600" dirty="0">
                <a:solidFill>
                  <a:srgbClr val="FF0000"/>
                </a:solidFill>
              </a:rPr>
              <a:t> RECOVERABLE </a:t>
            </a:r>
            <a:r>
              <a:rPr lang="en-GB" sz="3600" dirty="0">
                <a:solidFill>
                  <a:srgbClr val="0A2D26"/>
                </a:solidFill>
              </a:rPr>
              <a:t>under the service charge</a:t>
            </a:r>
          </a:p>
        </p:txBody>
      </p:sp>
      <p:sp>
        <p:nvSpPr>
          <p:cNvPr id="3" name="TextBox 2">
            <a:extLst>
              <a:ext uri="{FF2B5EF4-FFF2-40B4-BE49-F238E27FC236}">
                <a16:creationId xmlns:a16="http://schemas.microsoft.com/office/drawing/2014/main" id="{FC1C4934-FD62-C154-23AF-7D28B9553AF6}"/>
              </a:ext>
            </a:extLst>
          </p:cNvPr>
          <p:cNvSpPr txBox="1"/>
          <p:nvPr/>
        </p:nvSpPr>
        <p:spPr>
          <a:xfrm>
            <a:off x="869949" y="1396598"/>
            <a:ext cx="11244559" cy="4508927"/>
          </a:xfrm>
          <a:prstGeom prst="rect">
            <a:avLst/>
          </a:prstGeom>
          <a:noFill/>
        </p:spPr>
        <p:txBody>
          <a:bodyPr wrap="square">
            <a:spAutoFit/>
          </a:bodyPr>
          <a:lstStyle/>
          <a:p>
            <a:pPr algn="ctr"/>
            <a:r>
              <a:rPr lang="en-GB" sz="1600" b="1" kern="100" dirty="0">
                <a:effectLst/>
                <a:latin typeface="Arial" panose="020B0604020202020204" pitchFamily="34" charset="0"/>
                <a:ea typeface="Aptos" panose="020B0004020202020204" pitchFamily="34" charset="0"/>
                <a:cs typeface="Arial" panose="020B0604020202020204" pitchFamily="34" charset="0"/>
              </a:rPr>
              <a:t>“</a:t>
            </a:r>
            <a:r>
              <a:rPr lang="en-GB" sz="1600" b="1" u="sng" kern="100" dirty="0">
                <a:effectLst/>
                <a:latin typeface="Arial" panose="020B0604020202020204" pitchFamily="34" charset="0"/>
                <a:ea typeface="Aptos" panose="020B0004020202020204" pitchFamily="34" charset="0"/>
                <a:cs typeface="Arial" panose="020B0604020202020204" pitchFamily="34" charset="0"/>
              </a:rPr>
              <a:t>all…costs properly incurred by the Landlord…in the proper and reasonable management of in and about [the property]</a:t>
            </a:r>
            <a:r>
              <a:rPr lang="en-GB" sz="1600" b="1" kern="100" dirty="0">
                <a:effectLst/>
                <a:latin typeface="Arial" panose="020B0604020202020204" pitchFamily="34" charset="0"/>
                <a:ea typeface="Aptos" panose="020B0004020202020204" pitchFamily="34" charset="0"/>
                <a:cs typeface="Arial" panose="020B0604020202020204" pitchFamily="34" charset="0"/>
              </a:rPr>
              <a:t>”</a:t>
            </a:r>
            <a:r>
              <a:rPr lang="en-GB" sz="1600" b="1" u="sng" kern="100" dirty="0">
                <a:effectLst/>
                <a:latin typeface="Arial" panose="020B0604020202020204" pitchFamily="34" charset="0"/>
                <a:ea typeface="Aptos" panose="020B0004020202020204" pitchFamily="34" charset="0"/>
                <a:cs typeface="Arial" panose="020B0604020202020204" pitchFamily="34" charset="0"/>
              </a:rPr>
              <a:t> </a:t>
            </a:r>
          </a:p>
          <a:p>
            <a:pPr algn="ctr"/>
            <a:endParaRPr lang="en-GB" sz="700" kern="100" dirty="0">
              <a:effectLst/>
              <a:latin typeface="Arial" panose="020B0604020202020204" pitchFamily="34" charset="0"/>
              <a:ea typeface="Aptos" panose="020B0004020202020204" pitchFamily="34" charset="0"/>
              <a:cs typeface="Arial" panose="020B0604020202020204" pitchFamily="34" charset="0"/>
            </a:endParaRPr>
          </a:p>
          <a:p>
            <a:pPr algn="ctr"/>
            <a:r>
              <a:rPr lang="en-GB" sz="1600" i="1" dirty="0">
                <a:solidFill>
                  <a:srgbClr val="0A2D26"/>
                </a:solidFill>
                <a:latin typeface="Arial" panose="020B0604020202020204" pitchFamily="34" charset="0"/>
                <a:cs typeface="Arial" panose="020B0604020202020204" pitchFamily="34" charset="0"/>
              </a:rPr>
              <a:t>Iperion Investments Corp v </a:t>
            </a:r>
            <a:r>
              <a:rPr lang="en-GB" sz="1600" i="1" dirty="0" err="1">
                <a:solidFill>
                  <a:srgbClr val="0A2D26"/>
                </a:solidFill>
                <a:latin typeface="Arial" panose="020B0604020202020204" pitchFamily="34" charset="0"/>
                <a:cs typeface="Arial" panose="020B0604020202020204" pitchFamily="34" charset="0"/>
              </a:rPr>
              <a:t>Broadwalk</a:t>
            </a:r>
            <a:r>
              <a:rPr lang="en-GB" sz="1600" i="1" dirty="0">
                <a:solidFill>
                  <a:srgbClr val="0A2D26"/>
                </a:solidFill>
                <a:latin typeface="Arial" panose="020B0604020202020204" pitchFamily="34" charset="0"/>
                <a:cs typeface="Arial" panose="020B0604020202020204" pitchFamily="34" charset="0"/>
              </a:rPr>
              <a:t> House Residents Ltd </a:t>
            </a:r>
            <a:r>
              <a:rPr lang="en-GB" sz="1600" dirty="0">
                <a:solidFill>
                  <a:srgbClr val="0A2D26"/>
                </a:solidFill>
                <a:latin typeface="Arial" panose="020B0604020202020204" pitchFamily="34" charset="0"/>
                <a:cs typeface="Arial" panose="020B0604020202020204" pitchFamily="34" charset="0"/>
              </a:rPr>
              <a:t>[1995] 2 E.G.L.R. 47 CA</a:t>
            </a:r>
            <a:endParaRPr lang="en-US" sz="1600" dirty="0">
              <a:solidFill>
                <a:srgbClr val="0A2D26"/>
              </a:solidFill>
              <a:latin typeface="Arial" panose="020B0604020202020204" pitchFamily="34" charset="0"/>
              <a:cs typeface="Arial" panose="020B0604020202020204" pitchFamily="34" charset="0"/>
            </a:endParaRPr>
          </a:p>
          <a:p>
            <a:pPr algn="ctr"/>
            <a:endParaRPr lang="en-US" sz="1600" dirty="0">
              <a:solidFill>
                <a:srgbClr val="0A2D26"/>
              </a:solidFill>
              <a:latin typeface="Arial" panose="020B0604020202020204" pitchFamily="34" charset="0"/>
              <a:cs typeface="Arial" panose="020B0604020202020204" pitchFamily="34" charset="0"/>
            </a:endParaRPr>
          </a:p>
          <a:p>
            <a:pPr algn="ctr"/>
            <a:endParaRPr lang="en-GB" sz="1000" b="1" kern="1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“the fees, charges … and expenses ... of </a:t>
            </a:r>
            <a:r>
              <a:rPr lang="en-GB" sz="1600" b="1" u="sng" dirty="0">
                <a:latin typeface="Arial" panose="020B0604020202020204" pitchFamily="34" charset="0"/>
                <a:cs typeface="Arial" panose="020B0604020202020204" pitchFamily="34" charset="0"/>
              </a:rPr>
              <a:t>professional advisers</a:t>
            </a:r>
            <a:r>
              <a:rPr lang="en-GB" sz="1600" dirty="0">
                <a:latin typeface="Arial" panose="020B0604020202020204" pitchFamily="34" charset="0"/>
                <a:cs typeface="Arial" panose="020B0604020202020204" pitchFamily="34" charset="0"/>
              </a:rPr>
              <a:t>” engaged in </a:t>
            </a:r>
            <a:r>
              <a:rPr lang="en-GB" sz="1600" b="1" u="sng" dirty="0">
                <a:latin typeface="Arial" panose="020B0604020202020204" pitchFamily="34" charset="0"/>
                <a:cs typeface="Arial" panose="020B0604020202020204" pitchFamily="34" charset="0"/>
              </a:rPr>
              <a:t>“the enforcement ... of any covenants ... relating to any unit ... in the interests of good estate management</a:t>
            </a:r>
            <a:r>
              <a:rPr lang="en-GB" sz="1600" b="1" dirty="0">
                <a:latin typeface="Arial" panose="020B0604020202020204" pitchFamily="34" charset="0"/>
                <a:cs typeface="Arial" panose="020B0604020202020204" pitchFamily="34" charset="0"/>
              </a:rPr>
              <a:t>”</a:t>
            </a:r>
          </a:p>
          <a:p>
            <a:pPr algn="ctr"/>
            <a:endParaRPr lang="en-GB" sz="700" i="1" dirty="0">
              <a:latin typeface="Arial" panose="020B0604020202020204" pitchFamily="34" charset="0"/>
              <a:cs typeface="Arial" panose="020B0604020202020204" pitchFamily="34" charset="0"/>
            </a:endParaRPr>
          </a:p>
          <a:p>
            <a:pPr algn="ctr"/>
            <a:r>
              <a:rPr lang="en-GB" sz="1600" i="1" dirty="0">
                <a:latin typeface="Arial" panose="020B0604020202020204" pitchFamily="34" charset="0"/>
                <a:cs typeface="Arial" panose="020B0604020202020204" pitchFamily="34" charset="0"/>
              </a:rPr>
              <a:t>Plantation Wharf Management Company Ltd v Jackson and another </a:t>
            </a:r>
            <a:r>
              <a:rPr lang="en-GB" sz="1600" dirty="0">
                <a:latin typeface="Arial" panose="020B0604020202020204" pitchFamily="34" charset="0"/>
                <a:cs typeface="Arial" panose="020B0604020202020204" pitchFamily="34" charset="0"/>
              </a:rPr>
              <a:t>[2011] UKUT 488 (LC)</a:t>
            </a:r>
          </a:p>
          <a:p>
            <a:pPr algn="ctr"/>
            <a:endParaRPr lang="en-GB"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a:t>
            </a:r>
            <a:r>
              <a:rPr lang="en-GB" sz="1600" b="1" u="sng" dirty="0">
                <a:latin typeface="Arial" panose="020B0604020202020204" pitchFamily="34" charset="0"/>
                <a:cs typeface="Arial" panose="020B0604020202020204" pitchFamily="34" charset="0"/>
              </a:rPr>
              <a:t>all costs expenses and outgoings whatever </a:t>
            </a:r>
            <a:r>
              <a:rPr lang="en-GB" sz="1600" dirty="0">
                <a:latin typeface="Arial" panose="020B0604020202020204" pitchFamily="34" charset="0"/>
                <a:cs typeface="Arial" panose="020B0604020202020204" pitchFamily="34" charset="0"/>
              </a:rPr>
              <a:t>reasonably and properly incurred by the Landlord during the Financial Year </a:t>
            </a:r>
            <a:r>
              <a:rPr lang="en-GB" sz="1600" b="1" u="sng" dirty="0">
                <a:latin typeface="Arial" panose="020B0604020202020204" pitchFamily="34" charset="0"/>
                <a:cs typeface="Arial" panose="020B0604020202020204" pitchFamily="34" charset="0"/>
              </a:rPr>
              <a:t>in or incidental to providing all or any of the Services</a:t>
            </a:r>
            <a:r>
              <a:rPr lang="en-GB" sz="1600" dirty="0">
                <a:latin typeface="Arial" panose="020B0604020202020204" pitchFamily="34" charset="0"/>
                <a:cs typeface="Arial" panose="020B0604020202020204" pitchFamily="34" charset="0"/>
              </a:rPr>
              <a:t>”. Services included an obligation on the Landlord “to do or cause to be done all works installations acts matters and things as in the reasonable discretion of the Landlord may be considered </a:t>
            </a:r>
            <a:r>
              <a:rPr lang="en-GB" sz="1600" b="1" u="sng" dirty="0">
                <a:latin typeface="Arial" panose="020B0604020202020204" pitchFamily="34" charset="0"/>
                <a:cs typeface="Arial" panose="020B0604020202020204" pitchFamily="34" charset="0"/>
              </a:rPr>
              <a:t>necessary or desirable for the proper </a:t>
            </a:r>
            <a:r>
              <a:rPr lang="en-GB" sz="1600" dirty="0">
                <a:latin typeface="Arial" panose="020B0604020202020204" pitchFamily="34" charset="0"/>
                <a:cs typeface="Arial" panose="020B0604020202020204" pitchFamily="34" charset="0"/>
              </a:rPr>
              <a:t>maintenance safety amenity and </a:t>
            </a:r>
            <a:r>
              <a:rPr lang="en-GB" sz="1600" b="1" u="sng" dirty="0">
                <a:latin typeface="Arial" panose="020B0604020202020204" pitchFamily="34" charset="0"/>
                <a:cs typeface="Arial" panose="020B0604020202020204" pitchFamily="34" charset="0"/>
              </a:rPr>
              <a:t>administration of the Development</a:t>
            </a:r>
            <a:r>
              <a:rPr lang="en-GB" sz="1600" dirty="0">
                <a:latin typeface="Arial" panose="020B0604020202020204" pitchFamily="34" charset="0"/>
                <a:cs typeface="Arial" panose="020B0604020202020204" pitchFamily="34" charset="0"/>
              </a:rPr>
              <a:t>”.</a:t>
            </a:r>
          </a:p>
          <a:p>
            <a:pPr algn="ctr"/>
            <a:endParaRPr lang="en-US" sz="700" i="1" dirty="0">
              <a:latin typeface="Arial" panose="020B0604020202020204" pitchFamily="34" charset="0"/>
              <a:cs typeface="Arial" panose="020B0604020202020204" pitchFamily="34" charset="0"/>
            </a:endParaRPr>
          </a:p>
          <a:p>
            <a:pPr algn="ctr"/>
            <a:r>
              <a:rPr lang="en-GB" sz="1600" i="1" dirty="0" err="1">
                <a:latin typeface="Arial" panose="020B0604020202020204" pitchFamily="34" charset="0"/>
                <a:cs typeface="Arial" panose="020B0604020202020204" pitchFamily="34" charset="0"/>
              </a:rPr>
              <a:t>Assethold</a:t>
            </a:r>
            <a:r>
              <a:rPr lang="en-GB" sz="1600" i="1" dirty="0">
                <a:latin typeface="Arial" panose="020B0604020202020204" pitchFamily="34" charset="0"/>
                <a:cs typeface="Arial" panose="020B0604020202020204" pitchFamily="34" charset="0"/>
              </a:rPr>
              <a:t> Ltd v Watts </a:t>
            </a:r>
            <a:r>
              <a:rPr lang="en-GB" sz="1600" dirty="0">
                <a:latin typeface="Arial" panose="020B0604020202020204" pitchFamily="34" charset="0"/>
                <a:cs typeface="Arial" panose="020B0604020202020204" pitchFamily="34" charset="0"/>
              </a:rPr>
              <a:t>[2014] UKUT 0537 (LC)</a:t>
            </a: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061F375-BD51-1BEA-CD7E-E569FD62BF98}"/>
              </a:ext>
            </a:extLst>
          </p:cNvPr>
          <p:cNvPicPr>
            <a:picLocks noChangeAspect="1"/>
          </p:cNvPicPr>
          <p:nvPr/>
        </p:nvPicPr>
        <p:blipFill>
          <a:blip r:embed="rId4"/>
          <a:stretch>
            <a:fillRect/>
          </a:stretch>
        </p:blipFill>
        <p:spPr>
          <a:xfrm>
            <a:off x="136144" y="1413001"/>
            <a:ext cx="758118" cy="758118"/>
          </a:xfrm>
          <a:prstGeom prst="rect">
            <a:avLst/>
          </a:prstGeom>
        </p:spPr>
      </p:pic>
      <p:pic>
        <p:nvPicPr>
          <p:cNvPr id="5" name="Picture 4">
            <a:extLst>
              <a:ext uri="{FF2B5EF4-FFF2-40B4-BE49-F238E27FC236}">
                <a16:creationId xmlns:a16="http://schemas.microsoft.com/office/drawing/2014/main" id="{F48B7BAD-FC28-6544-55E3-C68920C55896}"/>
              </a:ext>
            </a:extLst>
          </p:cNvPr>
          <p:cNvPicPr>
            <a:picLocks noChangeAspect="1"/>
          </p:cNvPicPr>
          <p:nvPr/>
        </p:nvPicPr>
        <p:blipFill>
          <a:blip r:embed="rId4"/>
          <a:stretch>
            <a:fillRect/>
          </a:stretch>
        </p:blipFill>
        <p:spPr>
          <a:xfrm>
            <a:off x="136144" y="2607023"/>
            <a:ext cx="758118" cy="758118"/>
          </a:xfrm>
          <a:prstGeom prst="rect">
            <a:avLst/>
          </a:prstGeom>
        </p:spPr>
      </p:pic>
      <p:pic>
        <p:nvPicPr>
          <p:cNvPr id="6" name="Picture 5">
            <a:extLst>
              <a:ext uri="{FF2B5EF4-FFF2-40B4-BE49-F238E27FC236}">
                <a16:creationId xmlns:a16="http://schemas.microsoft.com/office/drawing/2014/main" id="{BF7FC19E-7A86-7E38-BBFE-92BD8D5C7D27}"/>
              </a:ext>
            </a:extLst>
          </p:cNvPr>
          <p:cNvPicPr>
            <a:picLocks noChangeAspect="1"/>
          </p:cNvPicPr>
          <p:nvPr/>
        </p:nvPicPr>
        <p:blipFill>
          <a:blip r:embed="rId4"/>
          <a:stretch>
            <a:fillRect/>
          </a:stretch>
        </p:blipFill>
        <p:spPr>
          <a:xfrm>
            <a:off x="147447" y="3981367"/>
            <a:ext cx="758118" cy="758118"/>
          </a:xfrm>
          <a:prstGeom prst="rect">
            <a:avLst/>
          </a:prstGeom>
        </p:spPr>
      </p:pic>
    </p:spTree>
    <p:extLst>
      <p:ext uri="{BB962C8B-B14F-4D97-AF65-F5344CB8AC3E}">
        <p14:creationId xmlns:p14="http://schemas.microsoft.com/office/powerpoint/2010/main" val="2462607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92795A-AD97-7B01-613D-044DDAB692E2}"/>
              </a:ext>
            </a:extLst>
          </p:cNvPr>
          <p:cNvSpPr>
            <a:spLocks noGrp="1"/>
          </p:cNvSpPr>
          <p:nvPr>
            <p:ph type="title"/>
          </p:nvPr>
        </p:nvSpPr>
        <p:spPr>
          <a:xfrm>
            <a:off x="1651474" y="1717624"/>
            <a:ext cx="9006905" cy="2487613"/>
          </a:xfrm>
        </p:spPr>
        <p:txBody>
          <a:bodyPr/>
          <a:lstStyle/>
          <a:p>
            <a:pPr algn="ctr"/>
            <a:r>
              <a:rPr lang="en-GB" dirty="0">
                <a:solidFill>
                  <a:srgbClr val="FF0000"/>
                </a:solidFill>
              </a:rPr>
              <a:t>1. </a:t>
            </a:r>
            <a:r>
              <a:rPr lang="en-GB" dirty="0">
                <a:solidFill>
                  <a:srgbClr val="0A2E25"/>
                </a:solidFill>
              </a:rPr>
              <a:t>Service Charge Disputes</a:t>
            </a:r>
          </a:p>
        </p:txBody>
      </p:sp>
      <p:pic>
        <p:nvPicPr>
          <p:cNvPr id="13" name="Picture 12">
            <a:extLst>
              <a:ext uri="{FF2B5EF4-FFF2-40B4-BE49-F238E27FC236}">
                <a16:creationId xmlns:a16="http://schemas.microsoft.com/office/drawing/2014/main" id="{BB9B413F-FCE8-9C98-A883-454DFA5DE46B}"/>
              </a:ext>
            </a:extLst>
          </p:cNvPr>
          <p:cNvPicPr>
            <a:picLocks noChangeAspect="1"/>
          </p:cNvPicPr>
          <p:nvPr/>
        </p:nvPicPr>
        <p:blipFill>
          <a:blip r:embed="rId3"/>
          <a:stretch>
            <a:fillRect/>
          </a:stretch>
        </p:blipFill>
        <p:spPr>
          <a:xfrm>
            <a:off x="819915" y="5837191"/>
            <a:ext cx="3300673" cy="552863"/>
          </a:xfrm>
          <a:prstGeom prst="rect">
            <a:avLst/>
          </a:prstGeom>
        </p:spPr>
      </p:pic>
      <p:sp>
        <p:nvSpPr>
          <p:cNvPr id="3" name="Title 3">
            <a:extLst>
              <a:ext uri="{FF2B5EF4-FFF2-40B4-BE49-F238E27FC236}">
                <a16:creationId xmlns:a16="http://schemas.microsoft.com/office/drawing/2014/main" id="{82C5811B-9F13-CE1E-55D9-DEC46FFFC706}"/>
              </a:ext>
            </a:extLst>
          </p:cNvPr>
          <p:cNvSpPr txBox="1">
            <a:spLocks/>
          </p:cNvSpPr>
          <p:nvPr/>
        </p:nvSpPr>
        <p:spPr>
          <a:xfrm>
            <a:off x="3116518" y="2795872"/>
            <a:ext cx="6076817" cy="248761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dirty="0">
                <a:solidFill>
                  <a:srgbClr val="FF0000"/>
                </a:solidFill>
              </a:rPr>
              <a:t>2. </a:t>
            </a:r>
            <a:r>
              <a:rPr lang="en-GB" dirty="0">
                <a:solidFill>
                  <a:srgbClr val="0A2E25"/>
                </a:solidFill>
              </a:rPr>
              <a:t>Forfeiture</a:t>
            </a:r>
          </a:p>
        </p:txBody>
      </p:sp>
      <p:sp>
        <p:nvSpPr>
          <p:cNvPr id="7" name="TextBox 6">
            <a:extLst>
              <a:ext uri="{FF2B5EF4-FFF2-40B4-BE49-F238E27FC236}">
                <a16:creationId xmlns:a16="http://schemas.microsoft.com/office/drawing/2014/main" id="{1B87257A-923A-6618-E925-004637D6393C}"/>
              </a:ext>
            </a:extLst>
          </p:cNvPr>
          <p:cNvSpPr txBox="1"/>
          <p:nvPr/>
        </p:nvSpPr>
        <p:spPr>
          <a:xfrm>
            <a:off x="11140440" y="4310670"/>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151E4ED8-59A8-541D-105E-9FB3640C1D37}"/>
              </a:ext>
            </a:extLst>
          </p:cNvPr>
          <p:cNvSpPr txBox="1"/>
          <p:nvPr/>
        </p:nvSpPr>
        <p:spPr>
          <a:xfrm>
            <a:off x="3106926" y="1582046"/>
            <a:ext cx="6096000" cy="646331"/>
          </a:xfrm>
          <a:prstGeom prst="rect">
            <a:avLst/>
          </a:prstGeom>
          <a:noFill/>
        </p:spPr>
        <p:txBody>
          <a:bodyPr wrap="square">
            <a:spAutoFit/>
          </a:bodyPr>
          <a:lstStyle/>
          <a:p>
            <a:pPr algn="ctr"/>
            <a:r>
              <a:rPr kumimoji="0" lang="en-GB" sz="3600"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Residential:</a:t>
            </a:r>
            <a:endParaRPr lang="en-US" dirty="0"/>
          </a:p>
        </p:txBody>
      </p:sp>
      <p:sp>
        <p:nvSpPr>
          <p:cNvPr id="2" name="TextBox 1">
            <a:extLst>
              <a:ext uri="{FF2B5EF4-FFF2-40B4-BE49-F238E27FC236}">
                <a16:creationId xmlns:a16="http://schemas.microsoft.com/office/drawing/2014/main" id="{1C674879-0FFD-0FDE-49FA-FA7F4EABFA11}"/>
              </a:ext>
            </a:extLst>
          </p:cNvPr>
          <p:cNvSpPr txBox="1"/>
          <p:nvPr/>
        </p:nvSpPr>
        <p:spPr>
          <a:xfrm>
            <a:off x="3376569" y="4882714"/>
            <a:ext cx="5556714" cy="276999"/>
          </a:xfrm>
          <a:prstGeom prst="rect">
            <a:avLst/>
          </a:prstGeom>
          <a:noFill/>
        </p:spPr>
        <p:txBody>
          <a:bodyPr wrap="none" rtlCol="0">
            <a:spAutoFit/>
          </a:bodyPr>
          <a:lstStyle/>
          <a:p>
            <a:pPr algn="ctr"/>
            <a:r>
              <a:rPr lang="en-US" sz="1200" b="1" i="1" dirty="0">
                <a:solidFill>
                  <a:srgbClr val="FF0000"/>
                </a:solidFill>
              </a:rPr>
              <a:t>For information only. Does not constitute legal advice. All rights reserved. </a:t>
            </a:r>
          </a:p>
        </p:txBody>
      </p:sp>
    </p:spTree>
    <p:extLst>
      <p:ext uri="{BB962C8B-B14F-4D97-AF65-F5344CB8AC3E}">
        <p14:creationId xmlns:p14="http://schemas.microsoft.com/office/powerpoint/2010/main" val="1306918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67FBB87-1EBB-FD83-E5BF-F2A2EA368229}"/>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23337A03-A6D4-CA4C-AFF4-4831F8EDEA8B}"/>
              </a:ext>
            </a:extLst>
          </p:cNvPr>
          <p:cNvPicPr>
            <a:picLocks noChangeAspect="1"/>
          </p:cNvPicPr>
          <p:nvPr/>
        </p:nvPicPr>
        <p:blipFill>
          <a:blip r:embed="rId3"/>
          <a:stretch>
            <a:fillRect/>
          </a:stretch>
        </p:blipFill>
        <p:spPr>
          <a:xfrm>
            <a:off x="819915" y="5837191"/>
            <a:ext cx="3300673" cy="552863"/>
          </a:xfrm>
          <a:prstGeom prst="rect">
            <a:avLst/>
          </a:prstGeom>
        </p:spPr>
      </p:pic>
      <p:sp>
        <p:nvSpPr>
          <p:cNvPr id="7" name="TextBox 6">
            <a:extLst>
              <a:ext uri="{FF2B5EF4-FFF2-40B4-BE49-F238E27FC236}">
                <a16:creationId xmlns:a16="http://schemas.microsoft.com/office/drawing/2014/main" id="{D7E6C7CE-859A-5344-14D2-8FA84A8E022D}"/>
              </a:ext>
            </a:extLst>
          </p:cNvPr>
          <p:cNvSpPr txBox="1"/>
          <p:nvPr/>
        </p:nvSpPr>
        <p:spPr>
          <a:xfrm>
            <a:off x="6003635" y="4175760"/>
            <a:ext cx="184731" cy="369332"/>
          </a:xfrm>
          <a:prstGeom prst="rect">
            <a:avLst/>
          </a:prstGeom>
          <a:noFill/>
        </p:spPr>
        <p:txBody>
          <a:bodyPr wrap="none" rtlCol="0">
            <a:spAutoFit/>
          </a:bodyPr>
          <a:lstStyle/>
          <a:p>
            <a:endParaRPr lang="en-US" dirty="0"/>
          </a:p>
        </p:txBody>
      </p:sp>
      <p:sp>
        <p:nvSpPr>
          <p:cNvPr id="2" name="Title 3">
            <a:extLst>
              <a:ext uri="{FF2B5EF4-FFF2-40B4-BE49-F238E27FC236}">
                <a16:creationId xmlns:a16="http://schemas.microsoft.com/office/drawing/2014/main" id="{B69EE8BE-9D45-2164-D8AF-30B98AA73F58}"/>
              </a:ext>
            </a:extLst>
          </p:cNvPr>
          <p:cNvSpPr txBox="1">
            <a:spLocks/>
          </p:cNvSpPr>
          <p:nvPr/>
        </p:nvSpPr>
        <p:spPr>
          <a:xfrm>
            <a:off x="123988" y="195766"/>
            <a:ext cx="11990522" cy="1013263"/>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sz="3600" dirty="0">
                <a:solidFill>
                  <a:srgbClr val="0A2D26"/>
                </a:solidFill>
              </a:rPr>
              <a:t>Reconciling the caselaw</a:t>
            </a:r>
          </a:p>
        </p:txBody>
      </p:sp>
      <p:sp>
        <p:nvSpPr>
          <p:cNvPr id="3" name="TextBox 2">
            <a:extLst>
              <a:ext uri="{FF2B5EF4-FFF2-40B4-BE49-F238E27FC236}">
                <a16:creationId xmlns:a16="http://schemas.microsoft.com/office/drawing/2014/main" id="{32FCC2FA-1369-45DB-2FCB-40E847F7C61B}"/>
              </a:ext>
            </a:extLst>
          </p:cNvPr>
          <p:cNvSpPr txBox="1"/>
          <p:nvPr/>
        </p:nvSpPr>
        <p:spPr>
          <a:xfrm>
            <a:off x="264628" y="1690062"/>
            <a:ext cx="11709242" cy="3477875"/>
          </a:xfrm>
          <a:prstGeom prst="rect">
            <a:avLst/>
          </a:prstGeom>
          <a:noFill/>
        </p:spPr>
        <p:txBody>
          <a:bodyPr wrap="square">
            <a:spAutoFit/>
          </a:bodyPr>
          <a:lstStyle/>
          <a:p>
            <a:pPr algn="ctr"/>
            <a:r>
              <a:rPr lang="en-GB" sz="2000" b="1" u="sng" dirty="0">
                <a:latin typeface="Arial" panose="020B0604020202020204" pitchFamily="34" charset="0"/>
                <a:cs typeface="Arial" panose="020B0604020202020204" pitchFamily="34" charset="0"/>
              </a:rPr>
              <a:t>Emmet and Farrand on Title</a:t>
            </a:r>
            <a:r>
              <a:rPr lang="en-GB" sz="2000" dirty="0">
                <a:latin typeface="Arial" panose="020B0604020202020204" pitchFamily="34" charset="0"/>
                <a:cs typeface="Arial" panose="020B0604020202020204" pitchFamily="34" charset="0"/>
              </a:rPr>
              <a:t> at [26.591]:</a:t>
            </a:r>
          </a:p>
          <a:p>
            <a:pPr algn="ctr"/>
            <a:endParaRPr lang="en-GB" sz="2000" dirty="0">
              <a:latin typeface="Arial" panose="020B0604020202020204" pitchFamily="34" charset="0"/>
              <a:cs typeface="Arial" panose="020B0604020202020204" pitchFamily="34" charset="0"/>
            </a:endParaRPr>
          </a:p>
          <a:p>
            <a:pPr algn="ctr"/>
            <a:r>
              <a:rPr lang="en-GB" sz="2000" i="1" dirty="0">
                <a:latin typeface="Arial" panose="020B0604020202020204" pitchFamily="34" charset="0"/>
                <a:cs typeface="Arial" panose="020B0604020202020204" pitchFamily="34" charset="0"/>
              </a:rPr>
              <a:t>“The superficial view would be that the Iperion decision is out of line with other authority indicating that, in general, the inclusion of legal costs as a recoverable service charge will not be allowed in the absence of very clear words. However, if it is appreciated that </a:t>
            </a:r>
            <a:r>
              <a:rPr lang="en-GB" sz="2000" b="1" i="1" u="sng" dirty="0">
                <a:latin typeface="Arial" panose="020B0604020202020204" pitchFamily="34" charset="0"/>
                <a:cs typeface="Arial" panose="020B0604020202020204" pitchFamily="34" charset="0"/>
              </a:rPr>
              <a:t>the other authority related to litigation costs and not to legal costs as an expense of management (as in Iperion)</a:t>
            </a:r>
            <a:r>
              <a:rPr lang="en-GB" sz="2000" i="1" dirty="0">
                <a:latin typeface="Arial" panose="020B0604020202020204" pitchFamily="34" charset="0"/>
                <a:cs typeface="Arial" panose="020B0604020202020204" pitchFamily="34" charset="0"/>
              </a:rPr>
              <a:t>, no incompatibility will be perceived. Indirectly supporting this view is the fact that, in Iperion, the landlord was not allowed to include the costs of the proceedings as relevant for service charge purposes: the court so directed under s.20C of the Landlord and Tenant Act 1985.”</a:t>
            </a:r>
          </a:p>
          <a:p>
            <a:pPr algn="ctr"/>
            <a:endParaRPr lang="en-GB" sz="2000" i="1" dirty="0">
              <a:latin typeface="Arial" panose="020B0604020202020204" pitchFamily="34" charset="0"/>
              <a:cs typeface="Arial" panose="020B0604020202020204" pitchFamily="34" charset="0"/>
            </a:endParaRPr>
          </a:p>
          <a:p>
            <a:pPr algn="ct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15973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8C7793C-3E8C-3C9C-533F-5CB19E6E8447}"/>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BF378911-8558-13C8-CCD0-59D15DD1BF3E}"/>
              </a:ext>
            </a:extLst>
          </p:cNvPr>
          <p:cNvPicPr>
            <a:picLocks noChangeAspect="1"/>
          </p:cNvPicPr>
          <p:nvPr/>
        </p:nvPicPr>
        <p:blipFill>
          <a:blip r:embed="rId3"/>
          <a:stretch>
            <a:fillRect/>
          </a:stretch>
        </p:blipFill>
        <p:spPr>
          <a:xfrm>
            <a:off x="819915" y="5837191"/>
            <a:ext cx="3300673" cy="552863"/>
          </a:xfrm>
          <a:prstGeom prst="rect">
            <a:avLst/>
          </a:prstGeom>
        </p:spPr>
      </p:pic>
      <p:sp>
        <p:nvSpPr>
          <p:cNvPr id="7" name="TextBox 6">
            <a:extLst>
              <a:ext uri="{FF2B5EF4-FFF2-40B4-BE49-F238E27FC236}">
                <a16:creationId xmlns:a16="http://schemas.microsoft.com/office/drawing/2014/main" id="{8A1774E7-38C8-E8C1-00DD-3158F59B3180}"/>
              </a:ext>
            </a:extLst>
          </p:cNvPr>
          <p:cNvSpPr txBox="1"/>
          <p:nvPr/>
        </p:nvSpPr>
        <p:spPr>
          <a:xfrm>
            <a:off x="6003635" y="4175760"/>
            <a:ext cx="184731" cy="369332"/>
          </a:xfrm>
          <a:prstGeom prst="rect">
            <a:avLst/>
          </a:prstGeom>
          <a:noFill/>
        </p:spPr>
        <p:txBody>
          <a:bodyPr wrap="none" rtlCol="0">
            <a:spAutoFit/>
          </a:bodyPr>
          <a:lstStyle/>
          <a:p>
            <a:endParaRPr lang="en-US" dirty="0"/>
          </a:p>
        </p:txBody>
      </p:sp>
      <p:sp>
        <p:nvSpPr>
          <p:cNvPr id="2" name="Title 3">
            <a:extLst>
              <a:ext uri="{FF2B5EF4-FFF2-40B4-BE49-F238E27FC236}">
                <a16:creationId xmlns:a16="http://schemas.microsoft.com/office/drawing/2014/main" id="{B48C1AAE-9A63-9AF8-82A1-846FA33FDC3E}"/>
              </a:ext>
            </a:extLst>
          </p:cNvPr>
          <p:cNvSpPr txBox="1">
            <a:spLocks/>
          </p:cNvSpPr>
          <p:nvPr/>
        </p:nvSpPr>
        <p:spPr>
          <a:xfrm>
            <a:off x="0" y="195766"/>
            <a:ext cx="12192000" cy="1013263"/>
          </a:xfrm>
          <a:prstGeom prst="rect">
            <a:avLst/>
          </a:prstGeom>
          <a:noFill/>
        </p:spPr>
        <p:txBody>
          <a:bodyPr vert="horz" lIns="91440" tIns="45720" rIns="91440" bIns="45720" rtlCol="0" anchor="ctr">
            <a:normAutofit lnSpcReduction="10000"/>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sz="3200" dirty="0"/>
              <a:t>Other considerations for recovering under the service charge? </a:t>
            </a:r>
          </a:p>
        </p:txBody>
      </p:sp>
      <p:sp>
        <p:nvSpPr>
          <p:cNvPr id="3" name="TextBox 2">
            <a:extLst>
              <a:ext uri="{FF2B5EF4-FFF2-40B4-BE49-F238E27FC236}">
                <a16:creationId xmlns:a16="http://schemas.microsoft.com/office/drawing/2014/main" id="{23491E64-E315-DA6C-1D96-B38E38F7E0F4}"/>
              </a:ext>
            </a:extLst>
          </p:cNvPr>
          <p:cNvSpPr txBox="1"/>
          <p:nvPr/>
        </p:nvSpPr>
        <p:spPr>
          <a:xfrm>
            <a:off x="1265895" y="1734158"/>
            <a:ext cx="9706707" cy="3577903"/>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GB" sz="2400" b="1" dirty="0"/>
          </a:p>
          <a:p>
            <a:pPr algn="ctr"/>
            <a:r>
              <a:rPr lang="en-GB" sz="2400" b="1" dirty="0"/>
              <a:t>The reasonableness of the legal costs incurred can be challenged under </a:t>
            </a:r>
            <a:r>
              <a:rPr lang="en-GB" sz="2400" b="1" dirty="0">
                <a:solidFill>
                  <a:srgbClr val="E51919"/>
                </a:solidFill>
              </a:rPr>
              <a:t>s.19 of the LTA 1985</a:t>
            </a:r>
          </a:p>
          <a:p>
            <a:pPr algn="ctr"/>
            <a:endParaRPr lang="en-GB" sz="2400" b="1" dirty="0">
              <a:solidFill>
                <a:srgbClr val="E51919"/>
              </a:solidFill>
            </a:endParaRPr>
          </a:p>
          <a:p>
            <a:pPr algn="ctr"/>
            <a:endParaRPr lang="en-GB" sz="1050" dirty="0"/>
          </a:p>
          <a:p>
            <a:pPr algn="ctr"/>
            <a:r>
              <a:rPr lang="en-GB" sz="2400" b="1" dirty="0"/>
              <a:t>A lessee can apply to limit the landlord’s recovery, through their service charge, of costs incurred (or to be incurred) in court or tribunal proceedings under </a:t>
            </a:r>
            <a:r>
              <a:rPr lang="en-GB" sz="2400" b="1" dirty="0">
                <a:solidFill>
                  <a:srgbClr val="E51919"/>
                </a:solidFill>
              </a:rPr>
              <a:t>s.20C of the LTA 1985:</a:t>
            </a:r>
          </a:p>
          <a:p>
            <a:pPr algn="ctr"/>
            <a:r>
              <a:rPr lang="en-GB" sz="2400" dirty="0"/>
              <a:t>“just and equitable in the circumstances”; resident-owned</a:t>
            </a:r>
          </a:p>
          <a:p>
            <a:pPr algn="ctr"/>
            <a:endParaRPr lang="en-GB" sz="2400" dirty="0"/>
          </a:p>
        </p:txBody>
      </p:sp>
    </p:spTree>
    <p:extLst>
      <p:ext uri="{BB962C8B-B14F-4D97-AF65-F5344CB8AC3E}">
        <p14:creationId xmlns:p14="http://schemas.microsoft.com/office/powerpoint/2010/main" val="4400638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3D58D-954D-236B-A249-2468F87B4EF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0E35475-95A2-4CC3-ADF7-D76AA060380C}"/>
              </a:ext>
            </a:extLst>
          </p:cNvPr>
          <p:cNvPicPr>
            <a:picLocks noChangeAspect="1"/>
          </p:cNvPicPr>
          <p:nvPr/>
        </p:nvPicPr>
        <p:blipFill rotWithShape="1">
          <a:blip r:embed="rId3">
            <a:alphaModFix/>
          </a:blip>
          <a:srcRect t="7770" b="7770"/>
          <a:stretch/>
        </p:blipFill>
        <p:spPr>
          <a:xfrm>
            <a:off x="0" y="0"/>
            <a:ext cx="12192000" cy="6858001"/>
          </a:xfrm>
          <a:prstGeom prst="rect">
            <a:avLst/>
          </a:prstGeom>
        </p:spPr>
      </p:pic>
      <p:pic>
        <p:nvPicPr>
          <p:cNvPr id="15" name="Picture 14">
            <a:extLst>
              <a:ext uri="{FF2B5EF4-FFF2-40B4-BE49-F238E27FC236}">
                <a16:creationId xmlns:a16="http://schemas.microsoft.com/office/drawing/2014/main" id="{7E2E758A-2E36-39B7-56B1-2FE14DC0E87F}"/>
              </a:ext>
            </a:extLst>
          </p:cNvPr>
          <p:cNvPicPr>
            <a:picLocks noChangeAspect="1"/>
          </p:cNvPicPr>
          <p:nvPr/>
        </p:nvPicPr>
        <p:blipFill rotWithShape="1">
          <a:blip r:embed="rId4">
            <a:alphaModFix amt="85000"/>
          </a:blip>
          <a:srcRect l="1332" t="345" r="1332" b="30711"/>
          <a:stretch/>
        </p:blipFill>
        <p:spPr>
          <a:xfrm>
            <a:off x="0" y="0"/>
            <a:ext cx="12192000" cy="6870698"/>
          </a:xfrm>
          <a:prstGeom prst="rect">
            <a:avLst/>
          </a:prstGeom>
        </p:spPr>
      </p:pic>
      <p:sp>
        <p:nvSpPr>
          <p:cNvPr id="12" name="Title 3">
            <a:extLst>
              <a:ext uri="{FF2B5EF4-FFF2-40B4-BE49-F238E27FC236}">
                <a16:creationId xmlns:a16="http://schemas.microsoft.com/office/drawing/2014/main" id="{853883C8-2164-9828-BE96-1DCD4634811A}"/>
              </a:ext>
            </a:extLst>
          </p:cNvPr>
          <p:cNvSpPr>
            <a:spLocks noGrp="1"/>
          </p:cNvSpPr>
          <p:nvPr>
            <p:ph type="title"/>
          </p:nvPr>
        </p:nvSpPr>
        <p:spPr>
          <a:xfrm>
            <a:off x="1592548" y="2185192"/>
            <a:ext cx="9006905" cy="2487613"/>
          </a:xfrm>
        </p:spPr>
        <p:txBody>
          <a:bodyPr>
            <a:normAutofit/>
          </a:bodyPr>
          <a:lstStyle/>
          <a:p>
            <a:pPr algn="ctr"/>
            <a:r>
              <a:rPr lang="en-GB" sz="5400" dirty="0">
                <a:solidFill>
                  <a:schemeClr val="bg1"/>
                </a:solidFill>
              </a:rPr>
              <a:t>FORFEITURE</a:t>
            </a:r>
          </a:p>
        </p:txBody>
      </p:sp>
      <p:cxnSp>
        <p:nvCxnSpPr>
          <p:cNvPr id="17" name="Straight Connector 16">
            <a:extLst>
              <a:ext uri="{FF2B5EF4-FFF2-40B4-BE49-F238E27FC236}">
                <a16:creationId xmlns:a16="http://schemas.microsoft.com/office/drawing/2014/main" id="{2FEC2E9E-AD6F-CFF7-A2B8-7D625B88714E}"/>
              </a:ext>
            </a:extLst>
          </p:cNvPr>
          <p:cNvCxnSpPr>
            <a:cxnSpLocks/>
          </p:cNvCxnSpPr>
          <p:nvPr/>
        </p:nvCxnSpPr>
        <p:spPr>
          <a:xfrm>
            <a:off x="3841750" y="3940151"/>
            <a:ext cx="4508500" cy="0"/>
          </a:xfrm>
          <a:prstGeom prst="line">
            <a:avLst/>
          </a:prstGeom>
          <a:ln w="69850">
            <a:solidFill>
              <a:srgbClr val="E5191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D1E682A-D1ED-81E9-A1A2-A2D8E877A457}"/>
              </a:ext>
            </a:extLst>
          </p:cNvPr>
          <p:cNvCxnSpPr>
            <a:cxnSpLocks/>
          </p:cNvCxnSpPr>
          <p:nvPr/>
        </p:nvCxnSpPr>
        <p:spPr>
          <a:xfrm>
            <a:off x="3841750" y="2962251"/>
            <a:ext cx="4508500" cy="0"/>
          </a:xfrm>
          <a:prstGeom prst="line">
            <a:avLst/>
          </a:prstGeom>
          <a:ln w="69850">
            <a:solidFill>
              <a:srgbClr val="E51919"/>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BC33AA50-2DE5-7EE0-6888-3E4E9500DF32}"/>
              </a:ext>
            </a:extLst>
          </p:cNvPr>
          <p:cNvPicPr>
            <a:picLocks noChangeAspect="1"/>
          </p:cNvPicPr>
          <p:nvPr/>
        </p:nvPicPr>
        <p:blipFill>
          <a:blip r:embed="rId5"/>
          <a:stretch>
            <a:fillRect/>
          </a:stretch>
        </p:blipFill>
        <p:spPr>
          <a:xfrm>
            <a:off x="819915" y="5714853"/>
            <a:ext cx="3469697" cy="797538"/>
          </a:xfrm>
          <a:prstGeom prst="rect">
            <a:avLst/>
          </a:prstGeom>
        </p:spPr>
      </p:pic>
    </p:spTree>
    <p:extLst>
      <p:ext uri="{BB962C8B-B14F-4D97-AF65-F5344CB8AC3E}">
        <p14:creationId xmlns:p14="http://schemas.microsoft.com/office/powerpoint/2010/main" val="3802508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BB9B413F-FCE8-9C98-A883-454DFA5DE46B}"/>
              </a:ext>
            </a:extLst>
          </p:cNvPr>
          <p:cNvPicPr>
            <a:picLocks noChangeAspect="1"/>
          </p:cNvPicPr>
          <p:nvPr/>
        </p:nvPicPr>
        <p:blipFill>
          <a:blip r:embed="rId3"/>
          <a:stretch>
            <a:fillRect/>
          </a:stretch>
        </p:blipFill>
        <p:spPr>
          <a:xfrm>
            <a:off x="515115" y="5776231"/>
            <a:ext cx="3300673" cy="552863"/>
          </a:xfrm>
          <a:prstGeom prst="rect">
            <a:avLst/>
          </a:prstGeom>
        </p:spPr>
      </p:pic>
      <p:sp>
        <p:nvSpPr>
          <p:cNvPr id="7" name="TextBox 6">
            <a:extLst>
              <a:ext uri="{FF2B5EF4-FFF2-40B4-BE49-F238E27FC236}">
                <a16:creationId xmlns:a16="http://schemas.microsoft.com/office/drawing/2014/main" id="{1B87257A-923A-6618-E925-004637D6393C}"/>
              </a:ext>
            </a:extLst>
          </p:cNvPr>
          <p:cNvSpPr txBox="1"/>
          <p:nvPr/>
        </p:nvSpPr>
        <p:spPr>
          <a:xfrm>
            <a:off x="11140440" y="4175760"/>
            <a:ext cx="184731" cy="369332"/>
          </a:xfrm>
          <a:prstGeom prst="rect">
            <a:avLst/>
          </a:prstGeom>
          <a:noFill/>
        </p:spPr>
        <p:txBody>
          <a:bodyPr wrap="none" rtlCol="0">
            <a:spAutoFit/>
          </a:bodyPr>
          <a:lstStyle/>
          <a:p>
            <a:endParaRPr lang="en-US" dirty="0"/>
          </a:p>
        </p:txBody>
      </p:sp>
      <p:sp>
        <p:nvSpPr>
          <p:cNvPr id="15" name="TextBox 14">
            <a:extLst>
              <a:ext uri="{FF2B5EF4-FFF2-40B4-BE49-F238E27FC236}">
                <a16:creationId xmlns:a16="http://schemas.microsoft.com/office/drawing/2014/main" id="{CD8EBC11-EC5F-7FFF-FAE0-E8C78D453AE2}"/>
              </a:ext>
            </a:extLst>
          </p:cNvPr>
          <p:cNvSpPr txBox="1"/>
          <p:nvPr/>
        </p:nvSpPr>
        <p:spPr>
          <a:xfrm>
            <a:off x="2987040" y="4606663"/>
            <a:ext cx="6217920" cy="1107996"/>
          </a:xfrm>
          <a:prstGeom prst="rect">
            <a:avLst/>
          </a:prstGeom>
          <a:noFill/>
        </p:spPr>
        <p:txBody>
          <a:bodyPr wrap="square">
            <a:spAutoFit/>
          </a:bodyPr>
          <a:lstStyle/>
          <a:p>
            <a:pPr algn="ctr"/>
            <a:r>
              <a:rPr lang="en-GB" sz="6600" b="1" spc="300" dirty="0">
                <a:solidFill>
                  <a:srgbClr val="FF0000"/>
                </a:solidFill>
                <a:latin typeface="Arial" panose="020B0604020202020204" pitchFamily="34" charset="0"/>
                <a:cs typeface="Arial" panose="020B0604020202020204" pitchFamily="34" charset="0"/>
              </a:rPr>
              <a:t>PITFALLS</a:t>
            </a:r>
          </a:p>
        </p:txBody>
      </p:sp>
      <p:pic>
        <p:nvPicPr>
          <p:cNvPr id="3" name="Picture 2">
            <a:extLst>
              <a:ext uri="{FF2B5EF4-FFF2-40B4-BE49-F238E27FC236}">
                <a16:creationId xmlns:a16="http://schemas.microsoft.com/office/drawing/2014/main" id="{966D976A-5C33-8BC7-D87F-E1833FF1F1D8}"/>
              </a:ext>
            </a:extLst>
          </p:cNvPr>
          <p:cNvPicPr>
            <a:picLocks noChangeAspect="1"/>
          </p:cNvPicPr>
          <p:nvPr/>
        </p:nvPicPr>
        <p:blipFill rotWithShape="1">
          <a:blip r:embed="rId4"/>
          <a:srcRect b="18889"/>
          <a:stretch/>
        </p:blipFill>
        <p:spPr>
          <a:xfrm>
            <a:off x="3728078" y="860583"/>
            <a:ext cx="4735844" cy="3684508"/>
          </a:xfrm>
          <a:prstGeom prst="rect">
            <a:avLst/>
          </a:prstGeom>
        </p:spPr>
      </p:pic>
    </p:spTree>
    <p:extLst>
      <p:ext uri="{BB962C8B-B14F-4D97-AF65-F5344CB8AC3E}">
        <p14:creationId xmlns:p14="http://schemas.microsoft.com/office/powerpoint/2010/main" val="12199367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61E6CA6-FBB1-99D0-41B7-ED6F55693EDE}"/>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D547F687-DD00-B462-9EED-6697C857A6E2}"/>
              </a:ext>
            </a:extLst>
          </p:cNvPr>
          <p:cNvPicPr>
            <a:picLocks noChangeAspect="1"/>
          </p:cNvPicPr>
          <p:nvPr/>
        </p:nvPicPr>
        <p:blipFill>
          <a:blip r:embed="rId3"/>
          <a:stretch>
            <a:fillRect/>
          </a:stretch>
        </p:blipFill>
        <p:spPr>
          <a:xfrm>
            <a:off x="819915" y="5837191"/>
            <a:ext cx="3300673" cy="552863"/>
          </a:xfrm>
          <a:prstGeom prst="rect">
            <a:avLst/>
          </a:prstGeom>
        </p:spPr>
      </p:pic>
      <p:sp>
        <p:nvSpPr>
          <p:cNvPr id="7" name="TextBox 6">
            <a:extLst>
              <a:ext uri="{FF2B5EF4-FFF2-40B4-BE49-F238E27FC236}">
                <a16:creationId xmlns:a16="http://schemas.microsoft.com/office/drawing/2014/main" id="{E19FCA44-303B-4D88-CF3E-92342F33989F}"/>
              </a:ext>
            </a:extLst>
          </p:cNvPr>
          <p:cNvSpPr txBox="1"/>
          <p:nvPr/>
        </p:nvSpPr>
        <p:spPr>
          <a:xfrm>
            <a:off x="6003635" y="4175760"/>
            <a:ext cx="184731" cy="369332"/>
          </a:xfrm>
          <a:prstGeom prst="rect">
            <a:avLst/>
          </a:prstGeom>
          <a:noFill/>
        </p:spPr>
        <p:txBody>
          <a:bodyPr wrap="none" rtlCol="0">
            <a:spAutoFit/>
          </a:bodyPr>
          <a:lstStyle/>
          <a:p>
            <a:endParaRPr lang="en-US" dirty="0"/>
          </a:p>
        </p:txBody>
      </p:sp>
      <p:sp>
        <p:nvSpPr>
          <p:cNvPr id="2" name="Title 3">
            <a:extLst>
              <a:ext uri="{FF2B5EF4-FFF2-40B4-BE49-F238E27FC236}">
                <a16:creationId xmlns:a16="http://schemas.microsoft.com/office/drawing/2014/main" id="{5D87D6AE-6E7C-4018-A450-1F0397045834}"/>
              </a:ext>
            </a:extLst>
          </p:cNvPr>
          <p:cNvSpPr txBox="1">
            <a:spLocks/>
          </p:cNvSpPr>
          <p:nvPr/>
        </p:nvSpPr>
        <p:spPr>
          <a:xfrm>
            <a:off x="123988" y="195766"/>
            <a:ext cx="11990522" cy="1013263"/>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dirty="0"/>
              <a:t>Has the landlord </a:t>
            </a:r>
            <a:r>
              <a:rPr lang="en-GB" u="sng" dirty="0">
                <a:solidFill>
                  <a:srgbClr val="FF0000"/>
                </a:solidFill>
              </a:rPr>
              <a:t>waived</a:t>
            </a:r>
            <a:r>
              <a:rPr lang="en-GB" dirty="0">
                <a:solidFill>
                  <a:srgbClr val="FF0000"/>
                </a:solidFill>
              </a:rPr>
              <a:t> </a:t>
            </a:r>
            <a:r>
              <a:rPr lang="en-GB" dirty="0"/>
              <a:t>the breach?</a:t>
            </a:r>
          </a:p>
        </p:txBody>
      </p:sp>
      <p:sp>
        <p:nvSpPr>
          <p:cNvPr id="3" name="TextBox 2">
            <a:extLst>
              <a:ext uri="{FF2B5EF4-FFF2-40B4-BE49-F238E27FC236}">
                <a16:creationId xmlns:a16="http://schemas.microsoft.com/office/drawing/2014/main" id="{D8DA27C2-5D53-57F3-D397-CFA2AD345598}"/>
              </a:ext>
            </a:extLst>
          </p:cNvPr>
          <p:cNvSpPr txBox="1"/>
          <p:nvPr/>
        </p:nvSpPr>
        <p:spPr>
          <a:xfrm>
            <a:off x="753792" y="1295755"/>
            <a:ext cx="10684415" cy="4097981"/>
          </a:xfrm>
          <a:prstGeom prst="rect">
            <a:avLst/>
          </a:prstGeom>
          <a:noFill/>
        </p:spPr>
        <p:txBody>
          <a:bodyPr wrap="square" rtlCol="0">
            <a:spAutoFit/>
          </a:bodyPr>
          <a:lstStyle/>
          <a:p>
            <a:pPr marL="285750" indent="-285750">
              <a:lnSpc>
                <a:spcPct val="150000"/>
              </a:lnSpc>
              <a:buClr>
                <a:srgbClr val="FF0000"/>
              </a:buClr>
              <a:buFont typeface="Wingdings" pitchFamily="2" charset="2"/>
              <a:buChar char="§"/>
            </a:pPr>
            <a:r>
              <a:rPr lang="en-US" sz="2400" b="1" dirty="0">
                <a:latin typeface="Arial" panose="020B0604020202020204" pitchFamily="34" charset="0"/>
                <a:cs typeface="Arial" panose="020B0604020202020204" pitchFamily="34" charset="0"/>
              </a:rPr>
              <a:t>Has the forfeiture clause in the lease been triggered?</a:t>
            </a:r>
          </a:p>
          <a:p>
            <a:pPr lvl="1">
              <a:lnSpc>
                <a:spcPct val="150000"/>
              </a:lnSpc>
              <a:buClr>
                <a:srgbClr val="FF0000"/>
              </a:buClr>
            </a:pPr>
            <a:r>
              <a:rPr lang="en-US" sz="2000" dirty="0">
                <a:latin typeface="Arial" panose="020B0604020202020204" pitchFamily="34" charset="0"/>
                <a:cs typeface="Arial" panose="020B0604020202020204" pitchFamily="34" charset="0"/>
              </a:rPr>
              <a:t>Can be waived even if can’t yet be exercised e.g. because no determination yet or no service of a s.146 notice</a:t>
            </a:r>
          </a:p>
          <a:p>
            <a:pPr marL="285750" indent="-285750">
              <a:lnSpc>
                <a:spcPct val="150000"/>
              </a:lnSpc>
              <a:buClr>
                <a:srgbClr val="FF0000"/>
              </a:buClr>
              <a:buFont typeface="Wingdings" pitchFamily="2" charset="2"/>
              <a:buChar char="§"/>
            </a:pPr>
            <a:r>
              <a:rPr lang="en-US" sz="2400" b="1" dirty="0">
                <a:latin typeface="Arial" panose="020B0604020202020204" pitchFamily="34" charset="0"/>
                <a:cs typeface="Arial" panose="020B0604020202020204" pitchFamily="34" charset="0"/>
              </a:rPr>
              <a:t>Does the landlord have knowledge of the breach?</a:t>
            </a:r>
          </a:p>
          <a:p>
            <a:pPr marL="285750" indent="-285750">
              <a:lnSpc>
                <a:spcPct val="150000"/>
              </a:lnSpc>
              <a:buClr>
                <a:srgbClr val="FF0000"/>
              </a:buClr>
              <a:buFont typeface="Wingdings" pitchFamily="2" charset="2"/>
              <a:buChar char="§"/>
            </a:pPr>
            <a:r>
              <a:rPr lang="en-US" sz="2400" b="1" dirty="0">
                <a:latin typeface="Arial" panose="020B0604020202020204" pitchFamily="34" charset="0"/>
                <a:cs typeface="Arial" panose="020B0604020202020204" pitchFamily="34" charset="0"/>
              </a:rPr>
              <a:t>Has the landlord acted in a manner so ‘unequivocal it can only be regarded as consistent with the lease continuing’?</a:t>
            </a:r>
          </a:p>
          <a:p>
            <a:pPr lvl="1">
              <a:lnSpc>
                <a:spcPct val="150000"/>
              </a:lnSpc>
              <a:buClr>
                <a:srgbClr val="FF0000"/>
              </a:buClr>
            </a:pPr>
            <a:r>
              <a:rPr lang="en-US" sz="2000" dirty="0">
                <a:latin typeface="Arial" panose="020B0604020202020204" pitchFamily="34" charset="0"/>
                <a:cs typeface="Arial" panose="020B0604020202020204" pitchFamily="34" charset="0"/>
              </a:rPr>
              <a:t>Communicated to the tenant/had some impact on them; intention to waiver is irrelevant; acceptance of rent; relying upon covenants of the tenancy; </a:t>
            </a:r>
            <a:endParaRPr 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40739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BB9B413F-FCE8-9C98-A883-454DFA5DE46B}"/>
              </a:ext>
            </a:extLst>
          </p:cNvPr>
          <p:cNvPicPr>
            <a:picLocks noChangeAspect="1"/>
          </p:cNvPicPr>
          <p:nvPr/>
        </p:nvPicPr>
        <p:blipFill>
          <a:blip r:embed="rId3"/>
          <a:stretch>
            <a:fillRect/>
          </a:stretch>
        </p:blipFill>
        <p:spPr>
          <a:xfrm>
            <a:off x="819915" y="5837191"/>
            <a:ext cx="3300673" cy="552863"/>
          </a:xfrm>
          <a:prstGeom prst="rect">
            <a:avLst/>
          </a:prstGeom>
        </p:spPr>
      </p:pic>
      <p:sp>
        <p:nvSpPr>
          <p:cNvPr id="7" name="TextBox 6">
            <a:extLst>
              <a:ext uri="{FF2B5EF4-FFF2-40B4-BE49-F238E27FC236}">
                <a16:creationId xmlns:a16="http://schemas.microsoft.com/office/drawing/2014/main" id="{1B87257A-923A-6618-E925-004637D6393C}"/>
              </a:ext>
            </a:extLst>
          </p:cNvPr>
          <p:cNvSpPr txBox="1"/>
          <p:nvPr/>
        </p:nvSpPr>
        <p:spPr>
          <a:xfrm>
            <a:off x="6003635" y="4175760"/>
            <a:ext cx="184731" cy="369332"/>
          </a:xfrm>
          <a:prstGeom prst="rect">
            <a:avLst/>
          </a:prstGeom>
          <a:noFill/>
        </p:spPr>
        <p:txBody>
          <a:bodyPr wrap="none" rtlCol="0">
            <a:spAutoFit/>
          </a:bodyPr>
          <a:lstStyle/>
          <a:p>
            <a:endParaRPr lang="en-US" dirty="0"/>
          </a:p>
        </p:txBody>
      </p:sp>
      <p:sp>
        <p:nvSpPr>
          <p:cNvPr id="12" name="Title 3">
            <a:extLst>
              <a:ext uri="{FF2B5EF4-FFF2-40B4-BE49-F238E27FC236}">
                <a16:creationId xmlns:a16="http://schemas.microsoft.com/office/drawing/2014/main" id="{8CBA5B7D-D505-2135-48B1-5493DF45C1EC}"/>
              </a:ext>
            </a:extLst>
          </p:cNvPr>
          <p:cNvSpPr txBox="1">
            <a:spLocks/>
          </p:cNvSpPr>
          <p:nvPr/>
        </p:nvSpPr>
        <p:spPr>
          <a:xfrm>
            <a:off x="-57788" y="2013937"/>
            <a:ext cx="12307576" cy="2487613"/>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sz="6600" dirty="0">
                <a:solidFill>
                  <a:srgbClr val="0A2E25"/>
                </a:solidFill>
              </a:rPr>
              <a:t>Practicalities &amp; Procedure</a:t>
            </a:r>
          </a:p>
        </p:txBody>
      </p:sp>
      <p:cxnSp>
        <p:nvCxnSpPr>
          <p:cNvPr id="2" name="Straight Connector 1">
            <a:extLst>
              <a:ext uri="{FF2B5EF4-FFF2-40B4-BE49-F238E27FC236}">
                <a16:creationId xmlns:a16="http://schemas.microsoft.com/office/drawing/2014/main" id="{29086555-5C44-DE50-6E33-B1F3C4568AE5}"/>
              </a:ext>
            </a:extLst>
          </p:cNvPr>
          <p:cNvCxnSpPr>
            <a:cxnSpLocks/>
          </p:cNvCxnSpPr>
          <p:nvPr/>
        </p:nvCxnSpPr>
        <p:spPr>
          <a:xfrm>
            <a:off x="953952" y="4157863"/>
            <a:ext cx="10226040" cy="0"/>
          </a:xfrm>
          <a:prstGeom prst="line">
            <a:avLst/>
          </a:prstGeom>
          <a:ln w="69850">
            <a:solidFill>
              <a:srgbClr val="E51919"/>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75EEA9F-9911-E2AE-8979-9218F4F1E976}"/>
              </a:ext>
            </a:extLst>
          </p:cNvPr>
          <p:cNvPicPr>
            <a:picLocks noChangeAspect="1"/>
          </p:cNvPicPr>
          <p:nvPr/>
        </p:nvPicPr>
        <p:blipFill>
          <a:blip r:embed="rId4"/>
          <a:stretch>
            <a:fillRect/>
          </a:stretch>
        </p:blipFill>
        <p:spPr>
          <a:xfrm>
            <a:off x="6188366" y="951784"/>
            <a:ext cx="6325073" cy="6325073"/>
          </a:xfrm>
          <a:prstGeom prst="rect">
            <a:avLst/>
          </a:prstGeom>
        </p:spPr>
      </p:pic>
    </p:spTree>
    <p:extLst>
      <p:ext uri="{BB962C8B-B14F-4D97-AF65-F5344CB8AC3E}">
        <p14:creationId xmlns:p14="http://schemas.microsoft.com/office/powerpoint/2010/main" val="36213806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BB9B413F-FCE8-9C98-A883-454DFA5DE46B}"/>
              </a:ext>
            </a:extLst>
          </p:cNvPr>
          <p:cNvPicPr>
            <a:picLocks noChangeAspect="1"/>
          </p:cNvPicPr>
          <p:nvPr/>
        </p:nvPicPr>
        <p:blipFill>
          <a:blip r:embed="rId3"/>
          <a:stretch>
            <a:fillRect/>
          </a:stretch>
        </p:blipFill>
        <p:spPr>
          <a:xfrm>
            <a:off x="819915" y="5837191"/>
            <a:ext cx="3300673" cy="552863"/>
          </a:xfrm>
          <a:prstGeom prst="rect">
            <a:avLst/>
          </a:prstGeom>
        </p:spPr>
      </p:pic>
      <p:sp>
        <p:nvSpPr>
          <p:cNvPr id="7" name="TextBox 6">
            <a:extLst>
              <a:ext uri="{FF2B5EF4-FFF2-40B4-BE49-F238E27FC236}">
                <a16:creationId xmlns:a16="http://schemas.microsoft.com/office/drawing/2014/main" id="{1B87257A-923A-6618-E925-004637D6393C}"/>
              </a:ext>
            </a:extLst>
          </p:cNvPr>
          <p:cNvSpPr txBox="1"/>
          <p:nvPr/>
        </p:nvSpPr>
        <p:spPr>
          <a:xfrm>
            <a:off x="6003635" y="4175760"/>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A2639834-9E03-23A3-B0E0-48B3AB2CC22F}"/>
              </a:ext>
            </a:extLst>
          </p:cNvPr>
          <p:cNvSpPr txBox="1"/>
          <p:nvPr/>
        </p:nvSpPr>
        <p:spPr>
          <a:xfrm>
            <a:off x="1614645" y="604201"/>
            <a:ext cx="8962710" cy="1800493"/>
          </a:xfrm>
          <a:prstGeom prst="rect">
            <a:avLst/>
          </a:prstGeom>
          <a:noFill/>
        </p:spPr>
        <p:txBody>
          <a:bodyPr wrap="none" rtlCol="0">
            <a:spAutoFit/>
          </a:bodyPr>
          <a:lstStyle/>
          <a:p>
            <a:pPr algn="ctr"/>
            <a:r>
              <a:rPr lang="en-US" sz="3600" b="1" dirty="0">
                <a:solidFill>
                  <a:srgbClr val="0A2D26"/>
                </a:solidFill>
                <a:latin typeface="Arial" panose="020B0604020202020204" pitchFamily="34" charset="0"/>
                <a:cs typeface="Arial" panose="020B0604020202020204" pitchFamily="34" charset="0"/>
              </a:rPr>
              <a:t>STEP 1: </a:t>
            </a:r>
          </a:p>
          <a:p>
            <a:pPr algn="ctr"/>
            <a:endParaRPr lang="en-US" b="1" dirty="0">
              <a:solidFill>
                <a:srgbClr val="0A2D26"/>
              </a:solidFill>
              <a:latin typeface="Arial" panose="020B0604020202020204" pitchFamily="34" charset="0"/>
              <a:cs typeface="Arial" panose="020B0604020202020204" pitchFamily="34" charset="0"/>
            </a:endParaRPr>
          </a:p>
          <a:p>
            <a:pPr algn="ctr"/>
            <a:r>
              <a:rPr lang="en-US" sz="5500" b="1" dirty="0">
                <a:solidFill>
                  <a:srgbClr val="FF0000"/>
                </a:solidFill>
                <a:latin typeface="Arial" panose="020B0604020202020204" pitchFamily="34" charset="0"/>
                <a:cs typeface="Arial" panose="020B0604020202020204" pitchFamily="34" charset="0"/>
              </a:rPr>
              <a:t>CHECK THRESHOLD MET</a:t>
            </a:r>
          </a:p>
        </p:txBody>
      </p:sp>
      <p:sp>
        <p:nvSpPr>
          <p:cNvPr id="6" name="TextBox 5">
            <a:extLst>
              <a:ext uri="{FF2B5EF4-FFF2-40B4-BE49-F238E27FC236}">
                <a16:creationId xmlns:a16="http://schemas.microsoft.com/office/drawing/2014/main" id="{70B3CEC1-940E-82E0-8E1B-2309F0654606}"/>
              </a:ext>
            </a:extLst>
          </p:cNvPr>
          <p:cNvSpPr txBox="1"/>
          <p:nvPr/>
        </p:nvSpPr>
        <p:spPr>
          <a:xfrm>
            <a:off x="1746701" y="2606099"/>
            <a:ext cx="8698599" cy="3139321"/>
          </a:xfrm>
          <a:prstGeom prst="rect">
            <a:avLst/>
          </a:prstGeom>
          <a:noFill/>
        </p:spPr>
        <p:txBody>
          <a:bodyPr wrap="none" rtlCol="0">
            <a:spAutoFit/>
          </a:bodyPr>
          <a:lstStyle/>
          <a:p>
            <a:pPr algn="ctr"/>
            <a:r>
              <a:rPr lang="en-US" sz="2400" dirty="0"/>
              <a:t>Must be: </a:t>
            </a:r>
          </a:p>
          <a:p>
            <a:pPr algn="ctr"/>
            <a:endParaRPr lang="en-US" dirty="0"/>
          </a:p>
          <a:p>
            <a:pPr algn="ctr"/>
            <a:r>
              <a:rPr lang="en-US" sz="2800" b="1" dirty="0"/>
              <a:t>&gt;£350 outstanding </a:t>
            </a:r>
          </a:p>
          <a:p>
            <a:pPr algn="ctr"/>
            <a:r>
              <a:rPr lang="en-US" sz="2800" b="1" dirty="0"/>
              <a:t>or </a:t>
            </a:r>
          </a:p>
          <a:p>
            <a:pPr algn="ctr"/>
            <a:r>
              <a:rPr lang="en-US" sz="2800" b="1" dirty="0"/>
              <a:t>sums unpaid for &gt;3 years</a:t>
            </a:r>
          </a:p>
          <a:p>
            <a:pPr algn="ctr"/>
            <a:r>
              <a:rPr lang="en-US" dirty="0"/>
              <a:t> </a:t>
            </a:r>
          </a:p>
          <a:p>
            <a:pPr algn="ctr"/>
            <a:r>
              <a:rPr lang="en-US" dirty="0"/>
              <a:t>s.167 Commonhold and Leasehold Reform Act 2002 (“CLARA 2002”)</a:t>
            </a:r>
          </a:p>
          <a:p>
            <a:pPr algn="ctr"/>
            <a:r>
              <a:rPr lang="en-US" dirty="0"/>
              <a:t>Rights of Re-entry and Forfeiture (Prescribed Sum and Period) Regulations 2004</a:t>
            </a:r>
          </a:p>
          <a:p>
            <a:pPr algn="ctr"/>
            <a:endParaRPr lang="en-US" dirty="0"/>
          </a:p>
        </p:txBody>
      </p:sp>
    </p:spTree>
    <p:extLst>
      <p:ext uri="{BB962C8B-B14F-4D97-AF65-F5344CB8AC3E}">
        <p14:creationId xmlns:p14="http://schemas.microsoft.com/office/powerpoint/2010/main" val="37600791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BB9B413F-FCE8-9C98-A883-454DFA5DE46B}"/>
              </a:ext>
            </a:extLst>
          </p:cNvPr>
          <p:cNvPicPr>
            <a:picLocks noChangeAspect="1"/>
          </p:cNvPicPr>
          <p:nvPr/>
        </p:nvPicPr>
        <p:blipFill>
          <a:blip r:embed="rId3"/>
          <a:stretch>
            <a:fillRect/>
          </a:stretch>
        </p:blipFill>
        <p:spPr>
          <a:xfrm>
            <a:off x="819915" y="5837191"/>
            <a:ext cx="3300673" cy="552863"/>
          </a:xfrm>
          <a:prstGeom prst="rect">
            <a:avLst/>
          </a:prstGeom>
        </p:spPr>
      </p:pic>
      <p:sp>
        <p:nvSpPr>
          <p:cNvPr id="7" name="TextBox 6">
            <a:extLst>
              <a:ext uri="{FF2B5EF4-FFF2-40B4-BE49-F238E27FC236}">
                <a16:creationId xmlns:a16="http://schemas.microsoft.com/office/drawing/2014/main" id="{1B87257A-923A-6618-E925-004637D6393C}"/>
              </a:ext>
            </a:extLst>
          </p:cNvPr>
          <p:cNvSpPr txBox="1"/>
          <p:nvPr/>
        </p:nvSpPr>
        <p:spPr>
          <a:xfrm>
            <a:off x="6003635" y="4237752"/>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A2639834-9E03-23A3-B0E0-48B3AB2CC22F}"/>
              </a:ext>
            </a:extLst>
          </p:cNvPr>
          <p:cNvSpPr txBox="1"/>
          <p:nvPr/>
        </p:nvSpPr>
        <p:spPr>
          <a:xfrm>
            <a:off x="3476532" y="1043180"/>
            <a:ext cx="5238935" cy="1769715"/>
          </a:xfrm>
          <a:prstGeom prst="rect">
            <a:avLst/>
          </a:prstGeom>
          <a:noFill/>
        </p:spPr>
        <p:txBody>
          <a:bodyPr wrap="none" rtlCol="0">
            <a:spAutoFit/>
          </a:bodyPr>
          <a:lstStyle/>
          <a:p>
            <a:pPr algn="ctr"/>
            <a:r>
              <a:rPr lang="en-US" sz="3600" b="1" dirty="0">
                <a:solidFill>
                  <a:srgbClr val="0A2D26"/>
                </a:solidFill>
                <a:latin typeface="Arial" panose="020B0604020202020204" pitchFamily="34" charset="0"/>
                <a:cs typeface="Arial" panose="020B0604020202020204" pitchFamily="34" charset="0"/>
              </a:rPr>
              <a:t>STEP 2: </a:t>
            </a:r>
          </a:p>
          <a:p>
            <a:pPr algn="ctr"/>
            <a:endParaRPr lang="en-US" b="1" dirty="0">
              <a:solidFill>
                <a:srgbClr val="0A2D26"/>
              </a:solidFill>
              <a:latin typeface="Arial" panose="020B0604020202020204" pitchFamily="34" charset="0"/>
              <a:cs typeface="Arial" panose="020B0604020202020204" pitchFamily="34" charset="0"/>
            </a:endParaRPr>
          </a:p>
          <a:p>
            <a:pPr algn="ctr"/>
            <a:r>
              <a:rPr lang="en-US" sz="5500" b="1" dirty="0">
                <a:solidFill>
                  <a:srgbClr val="FF0000"/>
                </a:solidFill>
                <a:latin typeface="Arial" panose="020B0604020202020204" pitchFamily="34" charset="0"/>
                <a:cs typeface="Arial" panose="020B0604020202020204" pitchFamily="34" charset="0"/>
              </a:rPr>
              <a:t>CHECK LEASE</a:t>
            </a:r>
          </a:p>
        </p:txBody>
      </p:sp>
      <p:sp>
        <p:nvSpPr>
          <p:cNvPr id="6" name="TextBox 5">
            <a:extLst>
              <a:ext uri="{FF2B5EF4-FFF2-40B4-BE49-F238E27FC236}">
                <a16:creationId xmlns:a16="http://schemas.microsoft.com/office/drawing/2014/main" id="{70B3CEC1-940E-82E0-8E1B-2309F0654606}"/>
              </a:ext>
            </a:extLst>
          </p:cNvPr>
          <p:cNvSpPr txBox="1"/>
          <p:nvPr/>
        </p:nvSpPr>
        <p:spPr>
          <a:xfrm>
            <a:off x="2408931" y="3041497"/>
            <a:ext cx="7374135" cy="2431435"/>
          </a:xfrm>
          <a:prstGeom prst="rect">
            <a:avLst/>
          </a:prstGeom>
          <a:noFill/>
        </p:spPr>
        <p:txBody>
          <a:bodyPr wrap="none" rtlCol="0">
            <a:spAutoFit/>
          </a:bodyPr>
          <a:lstStyle/>
          <a:p>
            <a:pPr algn="ctr"/>
            <a:r>
              <a:rPr lang="en-US" sz="2400" dirty="0"/>
              <a:t>Must have: </a:t>
            </a:r>
          </a:p>
          <a:p>
            <a:pPr algn="ctr"/>
            <a:endParaRPr lang="en-US" dirty="0"/>
          </a:p>
          <a:p>
            <a:pPr algn="ctr"/>
            <a:r>
              <a:rPr lang="en-US" sz="2800" b="1" dirty="0">
                <a:latin typeface="Arial" panose="020B0604020202020204" pitchFamily="34" charset="0"/>
                <a:cs typeface="Arial" panose="020B0604020202020204" pitchFamily="34" charset="0"/>
              </a:rPr>
              <a:t>Express right to forfeit or right to re-enter </a:t>
            </a:r>
          </a:p>
          <a:p>
            <a:pPr algn="ctr"/>
            <a:endParaRPr lang="en-US" sz="2800" b="1" dirty="0">
              <a:latin typeface="Arial" panose="020B0604020202020204" pitchFamily="34" charset="0"/>
              <a:cs typeface="Arial" panose="020B0604020202020204" pitchFamily="34" charset="0"/>
            </a:endParaRPr>
          </a:p>
          <a:p>
            <a:pPr algn="ctr"/>
            <a:r>
              <a:rPr lang="en-US" sz="3600" b="1" dirty="0">
                <a:solidFill>
                  <a:srgbClr val="FF0000"/>
                </a:solidFill>
                <a:latin typeface="Arial" panose="020B0604020202020204" pitchFamily="34" charset="0"/>
                <a:cs typeface="Arial" panose="020B0604020202020204" pitchFamily="34" charset="0"/>
              </a:rPr>
              <a:t>+ </a:t>
            </a:r>
            <a:r>
              <a:rPr lang="en-US" sz="3600" b="1" u="sng" dirty="0">
                <a:solidFill>
                  <a:srgbClr val="FF0000"/>
                </a:solidFill>
                <a:latin typeface="Arial" panose="020B0604020202020204" pitchFamily="34" charset="0"/>
                <a:cs typeface="Arial" panose="020B0604020202020204" pitchFamily="34" charset="0"/>
              </a:rPr>
              <a:t>No waiver </a:t>
            </a:r>
          </a:p>
          <a:p>
            <a:pPr algn="ctr"/>
            <a:endParaRPr lang="en-US" dirty="0"/>
          </a:p>
        </p:txBody>
      </p:sp>
    </p:spTree>
    <p:extLst>
      <p:ext uri="{BB962C8B-B14F-4D97-AF65-F5344CB8AC3E}">
        <p14:creationId xmlns:p14="http://schemas.microsoft.com/office/powerpoint/2010/main" val="18273548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BB9B413F-FCE8-9C98-A883-454DFA5DE46B}"/>
              </a:ext>
            </a:extLst>
          </p:cNvPr>
          <p:cNvPicPr>
            <a:picLocks noChangeAspect="1"/>
          </p:cNvPicPr>
          <p:nvPr/>
        </p:nvPicPr>
        <p:blipFill>
          <a:blip r:embed="rId3"/>
          <a:stretch>
            <a:fillRect/>
          </a:stretch>
        </p:blipFill>
        <p:spPr>
          <a:xfrm>
            <a:off x="819915" y="5837191"/>
            <a:ext cx="3300673" cy="552863"/>
          </a:xfrm>
          <a:prstGeom prst="rect">
            <a:avLst/>
          </a:prstGeom>
        </p:spPr>
      </p:pic>
      <p:sp>
        <p:nvSpPr>
          <p:cNvPr id="7" name="TextBox 6">
            <a:extLst>
              <a:ext uri="{FF2B5EF4-FFF2-40B4-BE49-F238E27FC236}">
                <a16:creationId xmlns:a16="http://schemas.microsoft.com/office/drawing/2014/main" id="{1B87257A-923A-6618-E925-004637D6393C}"/>
              </a:ext>
            </a:extLst>
          </p:cNvPr>
          <p:cNvSpPr txBox="1"/>
          <p:nvPr/>
        </p:nvSpPr>
        <p:spPr>
          <a:xfrm>
            <a:off x="6003635" y="4640709"/>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A2639834-9E03-23A3-B0E0-48B3AB2CC22F}"/>
              </a:ext>
            </a:extLst>
          </p:cNvPr>
          <p:cNvSpPr txBox="1"/>
          <p:nvPr/>
        </p:nvSpPr>
        <p:spPr>
          <a:xfrm>
            <a:off x="1279618" y="1069150"/>
            <a:ext cx="9632765" cy="1769715"/>
          </a:xfrm>
          <a:prstGeom prst="rect">
            <a:avLst/>
          </a:prstGeom>
          <a:noFill/>
        </p:spPr>
        <p:txBody>
          <a:bodyPr wrap="none" rtlCol="0">
            <a:spAutoFit/>
          </a:bodyPr>
          <a:lstStyle/>
          <a:p>
            <a:pPr algn="ctr"/>
            <a:r>
              <a:rPr lang="en-US" sz="3600" b="1" dirty="0">
                <a:solidFill>
                  <a:srgbClr val="0A2D26"/>
                </a:solidFill>
                <a:latin typeface="Arial" panose="020B0604020202020204" pitchFamily="34" charset="0"/>
                <a:cs typeface="Arial" panose="020B0604020202020204" pitchFamily="34" charset="0"/>
              </a:rPr>
              <a:t>STEP 3: </a:t>
            </a:r>
          </a:p>
          <a:p>
            <a:pPr algn="ctr"/>
            <a:endParaRPr lang="en-US" b="1" dirty="0">
              <a:solidFill>
                <a:srgbClr val="0A2D26"/>
              </a:solidFill>
              <a:latin typeface="Arial" panose="020B0604020202020204" pitchFamily="34" charset="0"/>
              <a:cs typeface="Arial" panose="020B0604020202020204" pitchFamily="34" charset="0"/>
            </a:endParaRPr>
          </a:p>
          <a:p>
            <a:pPr algn="ctr"/>
            <a:r>
              <a:rPr lang="en-US" sz="5500" b="1" dirty="0">
                <a:solidFill>
                  <a:srgbClr val="FF0000"/>
                </a:solidFill>
                <a:latin typeface="Arial" panose="020B0604020202020204" pitchFamily="34" charset="0"/>
                <a:cs typeface="Arial" panose="020B0604020202020204" pitchFamily="34" charset="0"/>
              </a:rPr>
              <a:t>Admission or Determination</a:t>
            </a:r>
          </a:p>
        </p:txBody>
      </p:sp>
      <p:sp>
        <p:nvSpPr>
          <p:cNvPr id="6" name="TextBox 5">
            <a:extLst>
              <a:ext uri="{FF2B5EF4-FFF2-40B4-BE49-F238E27FC236}">
                <a16:creationId xmlns:a16="http://schemas.microsoft.com/office/drawing/2014/main" id="{70B3CEC1-940E-82E0-8E1B-2309F0654606}"/>
              </a:ext>
            </a:extLst>
          </p:cNvPr>
          <p:cNvSpPr txBox="1"/>
          <p:nvPr/>
        </p:nvSpPr>
        <p:spPr>
          <a:xfrm>
            <a:off x="731391" y="3071048"/>
            <a:ext cx="10729219" cy="2077492"/>
          </a:xfrm>
          <a:prstGeom prst="rect">
            <a:avLst/>
          </a:prstGeom>
          <a:noFill/>
        </p:spPr>
        <p:txBody>
          <a:bodyPr wrap="none" rtlCol="0">
            <a:spAutoFit/>
          </a:bodyPr>
          <a:lstStyle/>
          <a:p>
            <a:pPr algn="ctr"/>
            <a:r>
              <a:rPr lang="en-US" sz="2400" dirty="0"/>
              <a:t>Breach must be: </a:t>
            </a:r>
          </a:p>
          <a:p>
            <a:pPr algn="ctr"/>
            <a:endParaRPr lang="en-US" dirty="0"/>
          </a:p>
          <a:p>
            <a:pPr lvl="0">
              <a:lnSpc>
                <a:spcPct val="150000"/>
              </a:lnSpc>
            </a:pPr>
            <a:r>
              <a:rPr lang="en-GB" sz="2800" b="1" kern="100" dirty="0">
                <a:effectLst/>
                <a:latin typeface="Arial" panose="020B0604020202020204" pitchFamily="34" charset="0"/>
                <a:ea typeface="Calibri" panose="020F0502020204030204" pitchFamily="34" charset="0"/>
                <a:cs typeface="Arial" panose="020B0604020202020204" pitchFamily="34" charset="0"/>
              </a:rPr>
              <a:t>Admitted by leaseholder or determined by County Court/FTT  </a:t>
            </a:r>
          </a:p>
          <a:p>
            <a:pPr marL="457200" algn="ctr">
              <a:lnSpc>
                <a:spcPct val="150000"/>
              </a:lnSpc>
            </a:pPr>
            <a:r>
              <a:rPr lang="en-GB" kern="100" dirty="0">
                <a:effectLst/>
                <a:latin typeface="Arial" panose="020B0604020202020204" pitchFamily="34" charset="0"/>
                <a:ea typeface="Calibri" panose="020F0502020204030204" pitchFamily="34" charset="0"/>
                <a:cs typeface="Arial" panose="020B0604020202020204" pitchFamily="34" charset="0"/>
              </a:rPr>
              <a:t>s.168 CLARA 2002 and s.81 of the Housing Act 1996</a:t>
            </a:r>
          </a:p>
          <a:p>
            <a:pPr algn="ctr"/>
            <a:endParaRPr lang="en-US" dirty="0"/>
          </a:p>
        </p:txBody>
      </p:sp>
    </p:spTree>
    <p:extLst>
      <p:ext uri="{BB962C8B-B14F-4D97-AF65-F5344CB8AC3E}">
        <p14:creationId xmlns:p14="http://schemas.microsoft.com/office/powerpoint/2010/main" val="1915239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BB9B413F-FCE8-9C98-A883-454DFA5DE46B}"/>
              </a:ext>
            </a:extLst>
          </p:cNvPr>
          <p:cNvPicPr>
            <a:picLocks noChangeAspect="1"/>
          </p:cNvPicPr>
          <p:nvPr/>
        </p:nvPicPr>
        <p:blipFill>
          <a:blip r:embed="rId3"/>
          <a:stretch>
            <a:fillRect/>
          </a:stretch>
        </p:blipFill>
        <p:spPr>
          <a:xfrm>
            <a:off x="819915" y="5837191"/>
            <a:ext cx="3300673" cy="552863"/>
          </a:xfrm>
          <a:prstGeom prst="rect">
            <a:avLst/>
          </a:prstGeom>
        </p:spPr>
      </p:pic>
      <p:sp>
        <p:nvSpPr>
          <p:cNvPr id="7" name="TextBox 6">
            <a:extLst>
              <a:ext uri="{FF2B5EF4-FFF2-40B4-BE49-F238E27FC236}">
                <a16:creationId xmlns:a16="http://schemas.microsoft.com/office/drawing/2014/main" id="{1B87257A-923A-6618-E925-004637D6393C}"/>
              </a:ext>
            </a:extLst>
          </p:cNvPr>
          <p:cNvSpPr txBox="1"/>
          <p:nvPr/>
        </p:nvSpPr>
        <p:spPr>
          <a:xfrm>
            <a:off x="6003635" y="4175760"/>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A2639834-9E03-23A3-B0E0-48B3AB2CC22F}"/>
              </a:ext>
            </a:extLst>
          </p:cNvPr>
          <p:cNvSpPr txBox="1"/>
          <p:nvPr/>
        </p:nvSpPr>
        <p:spPr>
          <a:xfrm>
            <a:off x="2973190" y="604201"/>
            <a:ext cx="6245620" cy="2062103"/>
          </a:xfrm>
          <a:prstGeom prst="rect">
            <a:avLst/>
          </a:prstGeom>
          <a:noFill/>
        </p:spPr>
        <p:txBody>
          <a:bodyPr wrap="none" rtlCol="0">
            <a:spAutoFit/>
          </a:bodyPr>
          <a:lstStyle/>
          <a:p>
            <a:pPr algn="ctr"/>
            <a:r>
              <a:rPr lang="en-US" sz="3600" b="1" dirty="0">
                <a:solidFill>
                  <a:srgbClr val="0A2D26"/>
                </a:solidFill>
                <a:latin typeface="Arial" panose="020B0604020202020204" pitchFamily="34" charset="0"/>
                <a:cs typeface="Arial" panose="020B0604020202020204" pitchFamily="34" charset="0"/>
              </a:rPr>
              <a:t>STEP 4: </a:t>
            </a:r>
          </a:p>
          <a:p>
            <a:pPr algn="ctr"/>
            <a:endParaRPr lang="en-US" sz="1100" b="1" dirty="0">
              <a:solidFill>
                <a:srgbClr val="0A2D26"/>
              </a:solidFill>
              <a:latin typeface="Arial" panose="020B0604020202020204" pitchFamily="34" charset="0"/>
              <a:cs typeface="Arial" panose="020B0604020202020204" pitchFamily="34" charset="0"/>
            </a:endParaRPr>
          </a:p>
          <a:p>
            <a:pPr algn="ctr"/>
            <a:r>
              <a:rPr lang="en-US" sz="5500" b="1" dirty="0">
                <a:solidFill>
                  <a:srgbClr val="FF0000"/>
                </a:solidFill>
                <a:latin typeface="Arial" panose="020B0604020202020204" pitchFamily="34" charset="0"/>
                <a:cs typeface="Arial" panose="020B0604020202020204" pitchFamily="34" charset="0"/>
              </a:rPr>
              <a:t>s.146 Notice </a:t>
            </a:r>
          </a:p>
          <a:p>
            <a:pPr algn="ctr"/>
            <a:r>
              <a:rPr lang="en-US" sz="2500" b="1" dirty="0">
                <a:solidFill>
                  <a:srgbClr val="FF0000"/>
                </a:solidFill>
                <a:latin typeface="Arial" panose="020B0604020202020204" pitchFamily="34" charset="0"/>
                <a:cs typeface="Arial" panose="020B0604020202020204" pitchFamily="34" charset="0"/>
              </a:rPr>
              <a:t>(14 days after admission/determination)</a:t>
            </a:r>
          </a:p>
        </p:txBody>
      </p:sp>
      <p:sp>
        <p:nvSpPr>
          <p:cNvPr id="6" name="TextBox 5">
            <a:extLst>
              <a:ext uri="{FF2B5EF4-FFF2-40B4-BE49-F238E27FC236}">
                <a16:creationId xmlns:a16="http://schemas.microsoft.com/office/drawing/2014/main" id="{70B3CEC1-940E-82E0-8E1B-2309F0654606}"/>
              </a:ext>
            </a:extLst>
          </p:cNvPr>
          <p:cNvSpPr txBox="1"/>
          <p:nvPr/>
        </p:nvSpPr>
        <p:spPr>
          <a:xfrm>
            <a:off x="1513489" y="2850315"/>
            <a:ext cx="8998957" cy="3400931"/>
          </a:xfrm>
          <a:prstGeom prst="rect">
            <a:avLst/>
          </a:prstGeom>
          <a:noFill/>
        </p:spPr>
        <p:txBody>
          <a:bodyPr wrap="square" rtlCol="0">
            <a:spAutoFit/>
          </a:bodyPr>
          <a:lstStyle/>
          <a:p>
            <a:pPr algn="ctr"/>
            <a:r>
              <a:rPr lang="en-US" sz="2400" dirty="0"/>
              <a:t>Must: </a:t>
            </a:r>
          </a:p>
          <a:p>
            <a:pPr algn="ctr"/>
            <a:endParaRPr lang="en-US" dirty="0"/>
          </a:p>
          <a:p>
            <a:pPr algn="ctr"/>
            <a:r>
              <a:rPr lang="en-US" sz="2800" b="1" dirty="0"/>
              <a:t>serve s.146 Notice at least 14 days after            admission or determination</a:t>
            </a:r>
          </a:p>
          <a:p>
            <a:pPr algn="ctr"/>
            <a:r>
              <a:rPr lang="en-US" dirty="0"/>
              <a:t> </a:t>
            </a:r>
          </a:p>
          <a:p>
            <a:pPr marL="457200" algn="ctr">
              <a:lnSpc>
                <a:spcPct val="150000"/>
              </a:lnSpc>
            </a:pPr>
            <a:r>
              <a:rPr lang="en-GB" sz="1800" kern="100" dirty="0">
                <a:effectLst/>
                <a:latin typeface="Arial" panose="020B0604020202020204" pitchFamily="34" charset="0"/>
                <a:ea typeface="Calibri" panose="020F0502020204030204" pitchFamily="34" charset="0"/>
                <a:cs typeface="Arial" panose="020B0604020202020204" pitchFamily="34" charset="0"/>
              </a:rPr>
              <a:t>s.146 of the Law of Property Act 1925 and s.81 Housing Act 1996</a:t>
            </a:r>
          </a:p>
          <a:p>
            <a:pPr marL="457200" algn="ctr">
              <a:lnSpc>
                <a:spcPct val="150000"/>
              </a:lnSpc>
            </a:pPr>
            <a:r>
              <a:rPr lang="en-GB" sz="1800" i="1" kern="100" dirty="0">
                <a:effectLst/>
                <a:latin typeface="Arial" panose="020B0604020202020204" pitchFamily="34" charset="0"/>
                <a:ea typeface="Calibri" panose="020F0502020204030204" pitchFamily="34" charset="0"/>
                <a:cs typeface="Arial" panose="020B0604020202020204" pitchFamily="34" charset="0"/>
              </a:rPr>
              <a:t>Freeholders of 69 Marina, St Leonards on Sea v </a:t>
            </a:r>
            <a:r>
              <a:rPr lang="en-GB" sz="1800" i="1" kern="100" dirty="0" err="1">
                <a:effectLst/>
                <a:latin typeface="Arial" panose="020B0604020202020204" pitchFamily="34" charset="0"/>
                <a:ea typeface="Calibri" panose="020F0502020204030204" pitchFamily="34" charset="0"/>
                <a:cs typeface="Arial" panose="020B0604020202020204" pitchFamily="34" charset="0"/>
              </a:rPr>
              <a:t>Oram</a:t>
            </a:r>
            <a:r>
              <a:rPr lang="en-GB" sz="1800" i="1" kern="100" dirty="0">
                <a:effectLst/>
                <a:latin typeface="Arial" panose="020B0604020202020204" pitchFamily="34" charset="0"/>
                <a:ea typeface="Calibri" panose="020F0502020204030204" pitchFamily="34" charset="0"/>
                <a:cs typeface="Arial" panose="020B0604020202020204" pitchFamily="34" charset="0"/>
              </a:rPr>
              <a:t> </a:t>
            </a:r>
            <a:r>
              <a:rPr lang="en-GB" sz="1800" kern="100" dirty="0">
                <a:effectLst/>
                <a:latin typeface="Arial" panose="020B0604020202020204" pitchFamily="34" charset="0"/>
                <a:ea typeface="Calibri" panose="020F0502020204030204" pitchFamily="34" charset="0"/>
                <a:cs typeface="Arial" panose="020B0604020202020204" pitchFamily="34" charset="0"/>
              </a:rPr>
              <a:t>[2011] EWCA </a:t>
            </a:r>
            <a:r>
              <a:rPr lang="en-GB" sz="1800" kern="100" dirty="0" err="1">
                <a:effectLst/>
                <a:latin typeface="Arial" panose="020B0604020202020204" pitchFamily="34" charset="0"/>
                <a:ea typeface="Calibri" panose="020F0502020204030204" pitchFamily="34" charset="0"/>
                <a:cs typeface="Arial" panose="020B0604020202020204" pitchFamily="34" charset="0"/>
              </a:rPr>
              <a:t>Civ</a:t>
            </a:r>
            <a:r>
              <a:rPr lang="en-GB" sz="1800" kern="100" dirty="0">
                <a:effectLst/>
                <a:latin typeface="Arial" panose="020B0604020202020204" pitchFamily="34" charset="0"/>
                <a:ea typeface="Calibri" panose="020F0502020204030204" pitchFamily="34" charset="0"/>
                <a:cs typeface="Arial" panose="020B0604020202020204" pitchFamily="34" charset="0"/>
              </a:rPr>
              <a:t> 1258</a:t>
            </a:r>
          </a:p>
          <a:p>
            <a:pPr marL="457200" algn="ctr">
              <a:lnSpc>
                <a:spcPct val="150000"/>
              </a:lnSpc>
            </a:pPr>
            <a:r>
              <a:rPr lang="en-GB" sz="1800" kern="100" dirty="0">
                <a:effectLst/>
                <a:latin typeface="Arial" panose="020B0604020202020204" pitchFamily="34" charset="0"/>
                <a:ea typeface="Calibri" panose="020F0502020204030204" pitchFamily="34" charset="0"/>
                <a:cs typeface="Arial" panose="020B0604020202020204" pitchFamily="34" charset="0"/>
              </a:rPr>
              <a:t> </a:t>
            </a:r>
          </a:p>
          <a:p>
            <a:pPr algn="ctr"/>
            <a:endParaRPr lang="en-US" dirty="0"/>
          </a:p>
        </p:txBody>
      </p:sp>
    </p:spTree>
    <p:extLst>
      <p:ext uri="{BB962C8B-B14F-4D97-AF65-F5344CB8AC3E}">
        <p14:creationId xmlns:p14="http://schemas.microsoft.com/office/powerpoint/2010/main" val="2649246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3D58D-954D-236B-A249-2468F87B4EF0}"/>
            </a:ext>
          </a:extLst>
        </p:cNvPr>
        <p:cNvGrpSpPr/>
        <p:nvPr/>
      </p:nvGrpSpPr>
      <p:grpSpPr>
        <a:xfrm>
          <a:off x="0" y="0"/>
          <a:ext cx="0" cy="0"/>
          <a:chOff x="0" y="0"/>
          <a:chExt cx="0" cy="0"/>
        </a:xfrm>
      </p:grpSpPr>
      <p:pic>
        <p:nvPicPr>
          <p:cNvPr id="28" name="Picture 27">
            <a:extLst>
              <a:ext uri="{FF2B5EF4-FFF2-40B4-BE49-F238E27FC236}">
                <a16:creationId xmlns:a16="http://schemas.microsoft.com/office/drawing/2014/main" id="{8D33AE79-BBBB-686E-5A6A-DAE3A2B38EFA}"/>
              </a:ext>
            </a:extLst>
          </p:cNvPr>
          <p:cNvPicPr>
            <a:picLocks noChangeAspect="1"/>
          </p:cNvPicPr>
          <p:nvPr/>
        </p:nvPicPr>
        <p:blipFill rotWithShape="1">
          <a:blip r:embed="rId3">
            <a:alphaModFix/>
          </a:blip>
          <a:srcRect b="15625"/>
          <a:stretch/>
        </p:blipFill>
        <p:spPr>
          <a:xfrm>
            <a:off x="-8585" y="-2540"/>
            <a:ext cx="12191999" cy="6857999"/>
          </a:xfrm>
          <a:prstGeom prst="rect">
            <a:avLst/>
          </a:prstGeom>
        </p:spPr>
      </p:pic>
      <p:pic>
        <p:nvPicPr>
          <p:cNvPr id="10" name="Picture 9">
            <a:extLst>
              <a:ext uri="{FF2B5EF4-FFF2-40B4-BE49-F238E27FC236}">
                <a16:creationId xmlns:a16="http://schemas.microsoft.com/office/drawing/2014/main" id="{31CC150F-03A8-022E-CB0D-6F59B1E39DF8}"/>
              </a:ext>
            </a:extLst>
          </p:cNvPr>
          <p:cNvPicPr>
            <a:picLocks noChangeAspect="1"/>
          </p:cNvPicPr>
          <p:nvPr/>
        </p:nvPicPr>
        <p:blipFill rotWithShape="1">
          <a:blip r:embed="rId4">
            <a:alphaModFix amt="85000"/>
          </a:blip>
          <a:srcRect l="1332" t="345" r="1332" b="30711"/>
          <a:stretch/>
        </p:blipFill>
        <p:spPr>
          <a:xfrm>
            <a:off x="-8586" y="-2541"/>
            <a:ext cx="12200586" cy="6862830"/>
          </a:xfrm>
          <a:prstGeom prst="rect">
            <a:avLst/>
          </a:prstGeom>
        </p:spPr>
      </p:pic>
      <p:sp>
        <p:nvSpPr>
          <p:cNvPr id="12" name="Title 3">
            <a:extLst>
              <a:ext uri="{FF2B5EF4-FFF2-40B4-BE49-F238E27FC236}">
                <a16:creationId xmlns:a16="http://schemas.microsoft.com/office/drawing/2014/main" id="{853883C8-2164-9828-BE96-1DCD4634811A}"/>
              </a:ext>
            </a:extLst>
          </p:cNvPr>
          <p:cNvSpPr>
            <a:spLocks noGrp="1"/>
          </p:cNvSpPr>
          <p:nvPr>
            <p:ph type="title"/>
          </p:nvPr>
        </p:nvSpPr>
        <p:spPr>
          <a:xfrm>
            <a:off x="1592548" y="2185193"/>
            <a:ext cx="9006905" cy="2487613"/>
          </a:xfrm>
        </p:spPr>
        <p:txBody>
          <a:bodyPr/>
          <a:lstStyle/>
          <a:p>
            <a:pPr algn="ctr"/>
            <a:r>
              <a:rPr lang="en-GB" dirty="0">
                <a:solidFill>
                  <a:schemeClr val="bg1"/>
                </a:solidFill>
              </a:rPr>
              <a:t>SERVICE CHARGE DISPUTES</a:t>
            </a:r>
          </a:p>
        </p:txBody>
      </p:sp>
      <p:cxnSp>
        <p:nvCxnSpPr>
          <p:cNvPr id="16" name="Straight Connector 15">
            <a:extLst>
              <a:ext uri="{FF2B5EF4-FFF2-40B4-BE49-F238E27FC236}">
                <a16:creationId xmlns:a16="http://schemas.microsoft.com/office/drawing/2014/main" id="{3DFD98D8-79CF-7DFB-65AE-89D505E975A4}"/>
              </a:ext>
            </a:extLst>
          </p:cNvPr>
          <p:cNvCxnSpPr>
            <a:cxnSpLocks/>
          </p:cNvCxnSpPr>
          <p:nvPr/>
        </p:nvCxnSpPr>
        <p:spPr>
          <a:xfrm>
            <a:off x="2086915" y="3914751"/>
            <a:ext cx="8018170" cy="0"/>
          </a:xfrm>
          <a:prstGeom prst="line">
            <a:avLst/>
          </a:prstGeom>
          <a:ln w="69850">
            <a:solidFill>
              <a:srgbClr val="E51919"/>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4C30B0B7-4588-E7DD-8BFB-D6D008E6DE89}"/>
              </a:ext>
            </a:extLst>
          </p:cNvPr>
          <p:cNvCxnSpPr>
            <a:cxnSpLocks/>
          </p:cNvCxnSpPr>
          <p:nvPr/>
        </p:nvCxnSpPr>
        <p:spPr>
          <a:xfrm>
            <a:off x="2086915" y="2962251"/>
            <a:ext cx="8018170" cy="0"/>
          </a:xfrm>
          <a:prstGeom prst="line">
            <a:avLst/>
          </a:prstGeom>
          <a:ln w="69850">
            <a:solidFill>
              <a:srgbClr val="E5191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6AD26E2-B169-F72B-DBA4-5E761725F3E8}"/>
              </a:ext>
            </a:extLst>
          </p:cNvPr>
          <p:cNvPicPr>
            <a:picLocks noChangeAspect="1"/>
          </p:cNvPicPr>
          <p:nvPr/>
        </p:nvPicPr>
        <p:blipFill>
          <a:blip r:embed="rId5"/>
          <a:stretch>
            <a:fillRect/>
          </a:stretch>
        </p:blipFill>
        <p:spPr>
          <a:xfrm>
            <a:off x="819915" y="5714853"/>
            <a:ext cx="3469697" cy="797538"/>
          </a:xfrm>
          <a:prstGeom prst="rect">
            <a:avLst/>
          </a:prstGeom>
        </p:spPr>
      </p:pic>
    </p:spTree>
    <p:extLst>
      <p:ext uri="{BB962C8B-B14F-4D97-AF65-F5344CB8AC3E}">
        <p14:creationId xmlns:p14="http://schemas.microsoft.com/office/powerpoint/2010/main" val="31779998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BB9B413F-FCE8-9C98-A883-454DFA5DE46B}"/>
              </a:ext>
            </a:extLst>
          </p:cNvPr>
          <p:cNvPicPr>
            <a:picLocks noChangeAspect="1"/>
          </p:cNvPicPr>
          <p:nvPr/>
        </p:nvPicPr>
        <p:blipFill>
          <a:blip r:embed="rId3"/>
          <a:stretch>
            <a:fillRect/>
          </a:stretch>
        </p:blipFill>
        <p:spPr>
          <a:xfrm>
            <a:off x="819915" y="5837191"/>
            <a:ext cx="3300673" cy="552863"/>
          </a:xfrm>
          <a:prstGeom prst="rect">
            <a:avLst/>
          </a:prstGeom>
        </p:spPr>
      </p:pic>
      <p:sp>
        <p:nvSpPr>
          <p:cNvPr id="7" name="TextBox 6">
            <a:extLst>
              <a:ext uri="{FF2B5EF4-FFF2-40B4-BE49-F238E27FC236}">
                <a16:creationId xmlns:a16="http://schemas.microsoft.com/office/drawing/2014/main" id="{1B87257A-923A-6618-E925-004637D6393C}"/>
              </a:ext>
            </a:extLst>
          </p:cNvPr>
          <p:cNvSpPr txBox="1"/>
          <p:nvPr/>
        </p:nvSpPr>
        <p:spPr>
          <a:xfrm>
            <a:off x="6003635" y="4563218"/>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A2639834-9E03-23A3-B0E0-48B3AB2CC22F}"/>
              </a:ext>
            </a:extLst>
          </p:cNvPr>
          <p:cNvSpPr txBox="1"/>
          <p:nvPr/>
        </p:nvSpPr>
        <p:spPr>
          <a:xfrm>
            <a:off x="1323700" y="991659"/>
            <a:ext cx="9544601" cy="1769715"/>
          </a:xfrm>
          <a:prstGeom prst="rect">
            <a:avLst/>
          </a:prstGeom>
          <a:noFill/>
        </p:spPr>
        <p:txBody>
          <a:bodyPr wrap="none" rtlCol="0">
            <a:spAutoFit/>
          </a:bodyPr>
          <a:lstStyle/>
          <a:p>
            <a:pPr algn="ctr"/>
            <a:r>
              <a:rPr lang="en-US" sz="3600" b="1" dirty="0">
                <a:solidFill>
                  <a:srgbClr val="0A2D26"/>
                </a:solidFill>
                <a:latin typeface="Arial" panose="020B0604020202020204" pitchFamily="34" charset="0"/>
                <a:cs typeface="Arial" panose="020B0604020202020204" pitchFamily="34" charset="0"/>
              </a:rPr>
              <a:t>STEP 5: </a:t>
            </a:r>
          </a:p>
          <a:p>
            <a:pPr algn="ctr"/>
            <a:endParaRPr lang="en-US" b="1" dirty="0">
              <a:solidFill>
                <a:srgbClr val="0A2D26"/>
              </a:solidFill>
              <a:latin typeface="Arial" panose="020B0604020202020204" pitchFamily="34" charset="0"/>
              <a:cs typeface="Arial" panose="020B0604020202020204" pitchFamily="34" charset="0"/>
            </a:endParaRPr>
          </a:p>
          <a:p>
            <a:pPr algn="ctr"/>
            <a:r>
              <a:rPr lang="en-US" sz="5500" b="1" dirty="0">
                <a:solidFill>
                  <a:srgbClr val="FF0000"/>
                </a:solidFill>
                <a:latin typeface="Arial" panose="020B0604020202020204" pitchFamily="34" charset="0"/>
                <a:cs typeface="Arial" panose="020B0604020202020204" pitchFamily="34" charset="0"/>
              </a:rPr>
              <a:t>ISSUE POSSESSION CLAIM</a:t>
            </a:r>
          </a:p>
        </p:txBody>
      </p:sp>
      <p:sp>
        <p:nvSpPr>
          <p:cNvPr id="6" name="TextBox 5">
            <a:extLst>
              <a:ext uri="{FF2B5EF4-FFF2-40B4-BE49-F238E27FC236}">
                <a16:creationId xmlns:a16="http://schemas.microsoft.com/office/drawing/2014/main" id="{70B3CEC1-940E-82E0-8E1B-2309F0654606}"/>
              </a:ext>
            </a:extLst>
          </p:cNvPr>
          <p:cNvSpPr txBox="1"/>
          <p:nvPr/>
        </p:nvSpPr>
        <p:spPr>
          <a:xfrm>
            <a:off x="2842450" y="2993557"/>
            <a:ext cx="6507101" cy="2277547"/>
          </a:xfrm>
          <a:prstGeom prst="rect">
            <a:avLst/>
          </a:prstGeom>
          <a:noFill/>
        </p:spPr>
        <p:txBody>
          <a:bodyPr wrap="none" rtlCol="0">
            <a:spAutoFit/>
          </a:bodyPr>
          <a:lstStyle/>
          <a:p>
            <a:pPr algn="ctr"/>
            <a:r>
              <a:rPr lang="en-US" sz="2400" dirty="0"/>
              <a:t>Must then: </a:t>
            </a:r>
          </a:p>
          <a:p>
            <a:pPr algn="ctr"/>
            <a:endParaRPr lang="en-US" dirty="0"/>
          </a:p>
          <a:p>
            <a:pPr algn="ctr"/>
            <a:r>
              <a:rPr lang="en-US" sz="2800" b="1" dirty="0"/>
              <a:t>Issue claim for possession (CPR 55) </a:t>
            </a:r>
          </a:p>
          <a:p>
            <a:pPr algn="ctr"/>
            <a:r>
              <a:rPr lang="en-US" dirty="0"/>
              <a:t> </a:t>
            </a:r>
          </a:p>
          <a:p>
            <a:pPr algn="ctr"/>
            <a:r>
              <a:rPr lang="en-US" dirty="0"/>
              <a:t>Use bespoke Particulars of Claim, instead of N119 Form </a:t>
            </a:r>
          </a:p>
          <a:p>
            <a:pPr algn="ctr"/>
            <a:r>
              <a:rPr lang="en-US" dirty="0"/>
              <a:t>N27 Form - Automatic relief from forfeiture 28 days </a:t>
            </a:r>
          </a:p>
          <a:p>
            <a:pPr algn="ctr"/>
            <a:endParaRPr lang="en-US" dirty="0"/>
          </a:p>
        </p:txBody>
      </p:sp>
    </p:spTree>
    <p:extLst>
      <p:ext uri="{BB962C8B-B14F-4D97-AF65-F5344CB8AC3E}">
        <p14:creationId xmlns:p14="http://schemas.microsoft.com/office/powerpoint/2010/main" val="38175590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BB9B413F-FCE8-9C98-A883-454DFA5DE46B}"/>
              </a:ext>
            </a:extLst>
          </p:cNvPr>
          <p:cNvPicPr>
            <a:picLocks noChangeAspect="1"/>
          </p:cNvPicPr>
          <p:nvPr/>
        </p:nvPicPr>
        <p:blipFill>
          <a:blip r:embed="rId3"/>
          <a:stretch>
            <a:fillRect/>
          </a:stretch>
        </p:blipFill>
        <p:spPr>
          <a:xfrm>
            <a:off x="819915" y="5837191"/>
            <a:ext cx="3300673" cy="552863"/>
          </a:xfrm>
          <a:prstGeom prst="rect">
            <a:avLst/>
          </a:prstGeom>
        </p:spPr>
      </p:pic>
      <p:sp>
        <p:nvSpPr>
          <p:cNvPr id="7" name="TextBox 6">
            <a:extLst>
              <a:ext uri="{FF2B5EF4-FFF2-40B4-BE49-F238E27FC236}">
                <a16:creationId xmlns:a16="http://schemas.microsoft.com/office/drawing/2014/main" id="{1B87257A-923A-6618-E925-004637D6393C}"/>
              </a:ext>
            </a:extLst>
          </p:cNvPr>
          <p:cNvSpPr txBox="1"/>
          <p:nvPr/>
        </p:nvSpPr>
        <p:spPr>
          <a:xfrm>
            <a:off x="6298105" y="4609712"/>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A2639834-9E03-23A3-B0E0-48B3AB2CC22F}"/>
              </a:ext>
            </a:extLst>
          </p:cNvPr>
          <p:cNvSpPr txBox="1"/>
          <p:nvPr/>
        </p:nvSpPr>
        <p:spPr>
          <a:xfrm>
            <a:off x="1530679" y="351889"/>
            <a:ext cx="9874563" cy="6340197"/>
          </a:xfrm>
          <a:prstGeom prst="rect">
            <a:avLst/>
          </a:prstGeom>
          <a:noFill/>
        </p:spPr>
        <p:txBody>
          <a:bodyPr wrap="none" rtlCol="0">
            <a:spAutoFit/>
          </a:bodyPr>
          <a:lstStyle/>
          <a:p>
            <a:pPr algn="ctr"/>
            <a:r>
              <a:rPr lang="en-US" sz="3200" b="1" dirty="0">
                <a:solidFill>
                  <a:srgbClr val="0A2D26"/>
                </a:solidFill>
                <a:latin typeface="Arial" panose="020B0604020202020204" pitchFamily="34" charset="0"/>
                <a:cs typeface="Arial" panose="020B0604020202020204" pitchFamily="34" charset="0"/>
              </a:rPr>
              <a:t>Summary</a:t>
            </a:r>
          </a:p>
          <a:p>
            <a:endParaRPr lang="en-US" b="1" dirty="0">
              <a:solidFill>
                <a:srgbClr val="0A2D26"/>
              </a:solidFill>
              <a:latin typeface="Arial" panose="020B0604020202020204" pitchFamily="34" charset="0"/>
              <a:cs typeface="Arial" panose="020B0604020202020204" pitchFamily="34" charset="0"/>
            </a:endParaRPr>
          </a:p>
          <a:p>
            <a:r>
              <a:rPr lang="en-US" sz="3200" b="1" dirty="0">
                <a:solidFill>
                  <a:srgbClr val="0A2D26"/>
                </a:solidFill>
                <a:latin typeface="Arial" panose="020B0604020202020204" pitchFamily="34" charset="0"/>
                <a:cs typeface="Arial" panose="020B0604020202020204" pitchFamily="34" charset="0"/>
              </a:rPr>
              <a:t>STEP 1: </a:t>
            </a:r>
            <a:r>
              <a:rPr lang="en-US" sz="3200" b="1" dirty="0">
                <a:solidFill>
                  <a:srgbClr val="FF0000"/>
                </a:solidFill>
                <a:latin typeface="Arial" panose="020B0604020202020204" pitchFamily="34" charset="0"/>
                <a:cs typeface="Arial" panose="020B0604020202020204" pitchFamily="34" charset="0"/>
              </a:rPr>
              <a:t>Check Threshold Met (&gt;£350 or &gt;3 years)</a:t>
            </a:r>
          </a:p>
          <a:p>
            <a:endParaRPr lang="en-US" sz="3200" b="1" dirty="0">
              <a:solidFill>
                <a:srgbClr val="FF0000"/>
              </a:solidFill>
              <a:latin typeface="Arial" panose="020B0604020202020204" pitchFamily="34" charset="0"/>
              <a:cs typeface="Arial" panose="020B0604020202020204" pitchFamily="34" charset="0"/>
            </a:endParaRPr>
          </a:p>
          <a:p>
            <a:r>
              <a:rPr lang="en-US" sz="3200" b="1" dirty="0">
                <a:solidFill>
                  <a:srgbClr val="0A2D26"/>
                </a:solidFill>
                <a:latin typeface="Arial" panose="020B0604020202020204" pitchFamily="34" charset="0"/>
                <a:cs typeface="Arial" panose="020B0604020202020204" pitchFamily="34" charset="0"/>
              </a:rPr>
              <a:t>STEP 2: </a:t>
            </a:r>
            <a:r>
              <a:rPr lang="en-US" sz="3200" b="1" dirty="0">
                <a:solidFill>
                  <a:srgbClr val="FF0000"/>
                </a:solidFill>
                <a:latin typeface="Arial" panose="020B0604020202020204" pitchFamily="34" charset="0"/>
                <a:cs typeface="Arial" panose="020B0604020202020204" pitchFamily="34" charset="0"/>
              </a:rPr>
              <a:t>Check Lease (right to forfeit) + No Waiver</a:t>
            </a:r>
          </a:p>
          <a:p>
            <a:endParaRPr lang="en-US" sz="3200" b="1" dirty="0">
              <a:solidFill>
                <a:srgbClr val="FF0000"/>
              </a:solidFill>
              <a:latin typeface="Arial" panose="020B0604020202020204" pitchFamily="34" charset="0"/>
              <a:cs typeface="Arial" panose="020B0604020202020204" pitchFamily="34" charset="0"/>
            </a:endParaRPr>
          </a:p>
          <a:p>
            <a:r>
              <a:rPr lang="en-US" sz="3200" b="1" dirty="0">
                <a:solidFill>
                  <a:srgbClr val="0A2D26"/>
                </a:solidFill>
                <a:latin typeface="Arial" panose="020B0604020202020204" pitchFamily="34" charset="0"/>
                <a:cs typeface="Arial" panose="020B0604020202020204" pitchFamily="34" charset="0"/>
              </a:rPr>
              <a:t>STEP 3: </a:t>
            </a:r>
            <a:r>
              <a:rPr lang="en-US" sz="3200" b="1" dirty="0">
                <a:solidFill>
                  <a:srgbClr val="FF0000"/>
                </a:solidFill>
                <a:latin typeface="Arial" panose="020B0604020202020204" pitchFamily="34" charset="0"/>
                <a:cs typeface="Arial" panose="020B0604020202020204" pitchFamily="34" charset="0"/>
              </a:rPr>
              <a:t>Breach admitted or determined </a:t>
            </a:r>
          </a:p>
          <a:p>
            <a:endParaRPr lang="en-US" sz="3200" b="1" dirty="0">
              <a:solidFill>
                <a:srgbClr val="FF0000"/>
              </a:solidFill>
              <a:latin typeface="Arial" panose="020B0604020202020204" pitchFamily="34" charset="0"/>
              <a:cs typeface="Arial" panose="020B0604020202020204" pitchFamily="34" charset="0"/>
            </a:endParaRPr>
          </a:p>
          <a:p>
            <a:r>
              <a:rPr lang="en-US" sz="3200" b="1" dirty="0">
                <a:solidFill>
                  <a:srgbClr val="0A2D26"/>
                </a:solidFill>
                <a:latin typeface="Arial" panose="020B0604020202020204" pitchFamily="34" charset="0"/>
                <a:cs typeface="Arial" panose="020B0604020202020204" pitchFamily="34" charset="0"/>
              </a:rPr>
              <a:t>STEP 4: </a:t>
            </a:r>
            <a:r>
              <a:rPr lang="en-US" sz="3200" b="1" dirty="0">
                <a:solidFill>
                  <a:srgbClr val="FF0000"/>
                </a:solidFill>
                <a:latin typeface="Arial" panose="020B0604020202020204" pitchFamily="34" charset="0"/>
                <a:cs typeface="Arial" panose="020B0604020202020204" pitchFamily="34" charset="0"/>
              </a:rPr>
              <a:t>Serve s.146 Notice (14 days later)</a:t>
            </a:r>
          </a:p>
          <a:p>
            <a:endParaRPr lang="en-US" sz="3200" b="1" dirty="0">
              <a:solidFill>
                <a:srgbClr val="0A2D26"/>
              </a:solidFill>
              <a:latin typeface="Arial" panose="020B0604020202020204" pitchFamily="34" charset="0"/>
              <a:cs typeface="Arial" panose="020B0604020202020204" pitchFamily="34" charset="0"/>
            </a:endParaRPr>
          </a:p>
          <a:p>
            <a:r>
              <a:rPr lang="en-US" sz="3200" b="1" dirty="0">
                <a:solidFill>
                  <a:srgbClr val="0A2D26"/>
                </a:solidFill>
                <a:latin typeface="Arial" panose="020B0604020202020204" pitchFamily="34" charset="0"/>
                <a:cs typeface="Arial" panose="020B0604020202020204" pitchFamily="34" charset="0"/>
              </a:rPr>
              <a:t>STEP 5: </a:t>
            </a:r>
            <a:r>
              <a:rPr lang="en-US" sz="3200" b="1" dirty="0">
                <a:solidFill>
                  <a:srgbClr val="FF0000"/>
                </a:solidFill>
                <a:latin typeface="Arial" panose="020B0604020202020204" pitchFamily="34" charset="0"/>
                <a:cs typeface="Arial" panose="020B0604020202020204" pitchFamily="34" charset="0"/>
              </a:rPr>
              <a:t>Issue Possession Claim (CPR 55) </a:t>
            </a:r>
          </a:p>
          <a:p>
            <a:r>
              <a:rPr lang="en-US" sz="3600" b="1" dirty="0">
                <a:solidFill>
                  <a:srgbClr val="0A2D26"/>
                </a:solidFill>
                <a:latin typeface="Arial" panose="020B0604020202020204" pitchFamily="34" charset="0"/>
                <a:cs typeface="Arial" panose="020B0604020202020204" pitchFamily="34" charset="0"/>
              </a:rPr>
              <a:t> </a:t>
            </a:r>
          </a:p>
          <a:p>
            <a:endParaRPr lang="en-US" b="1" dirty="0">
              <a:solidFill>
                <a:srgbClr val="0A2D26"/>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FC597E1-7201-66F2-B176-73761F99633F}"/>
              </a:ext>
            </a:extLst>
          </p:cNvPr>
          <p:cNvPicPr>
            <a:picLocks noChangeAspect="1"/>
          </p:cNvPicPr>
          <p:nvPr/>
        </p:nvPicPr>
        <p:blipFill>
          <a:blip r:embed="rId4"/>
          <a:stretch>
            <a:fillRect/>
          </a:stretch>
        </p:blipFill>
        <p:spPr>
          <a:xfrm>
            <a:off x="699526" y="955852"/>
            <a:ext cx="829717" cy="829717"/>
          </a:xfrm>
          <a:prstGeom prst="rect">
            <a:avLst/>
          </a:prstGeom>
        </p:spPr>
      </p:pic>
      <p:pic>
        <p:nvPicPr>
          <p:cNvPr id="3" name="Picture 2">
            <a:extLst>
              <a:ext uri="{FF2B5EF4-FFF2-40B4-BE49-F238E27FC236}">
                <a16:creationId xmlns:a16="http://schemas.microsoft.com/office/drawing/2014/main" id="{8C3D02BF-F248-6684-74CF-ACCBBDE4B0D4}"/>
              </a:ext>
            </a:extLst>
          </p:cNvPr>
          <p:cNvPicPr>
            <a:picLocks noChangeAspect="1"/>
          </p:cNvPicPr>
          <p:nvPr/>
        </p:nvPicPr>
        <p:blipFill>
          <a:blip r:embed="rId4"/>
          <a:stretch>
            <a:fillRect/>
          </a:stretch>
        </p:blipFill>
        <p:spPr>
          <a:xfrm>
            <a:off x="699525" y="1974673"/>
            <a:ext cx="829717" cy="829717"/>
          </a:xfrm>
          <a:prstGeom prst="rect">
            <a:avLst/>
          </a:prstGeom>
        </p:spPr>
      </p:pic>
      <p:pic>
        <p:nvPicPr>
          <p:cNvPr id="4" name="Picture 3">
            <a:extLst>
              <a:ext uri="{FF2B5EF4-FFF2-40B4-BE49-F238E27FC236}">
                <a16:creationId xmlns:a16="http://schemas.microsoft.com/office/drawing/2014/main" id="{EB8062BE-5800-A5C3-763F-0A95B256CF05}"/>
              </a:ext>
            </a:extLst>
          </p:cNvPr>
          <p:cNvPicPr>
            <a:picLocks noChangeAspect="1"/>
          </p:cNvPicPr>
          <p:nvPr/>
        </p:nvPicPr>
        <p:blipFill>
          <a:blip r:embed="rId4"/>
          <a:stretch>
            <a:fillRect/>
          </a:stretch>
        </p:blipFill>
        <p:spPr>
          <a:xfrm>
            <a:off x="699525" y="2931502"/>
            <a:ext cx="829717" cy="829717"/>
          </a:xfrm>
          <a:prstGeom prst="rect">
            <a:avLst/>
          </a:prstGeom>
        </p:spPr>
      </p:pic>
      <p:pic>
        <p:nvPicPr>
          <p:cNvPr id="8" name="Picture 7">
            <a:extLst>
              <a:ext uri="{FF2B5EF4-FFF2-40B4-BE49-F238E27FC236}">
                <a16:creationId xmlns:a16="http://schemas.microsoft.com/office/drawing/2014/main" id="{D8B7F4D9-1B8C-B5F8-6389-B2BD541B5CE9}"/>
              </a:ext>
            </a:extLst>
          </p:cNvPr>
          <p:cNvPicPr>
            <a:picLocks noChangeAspect="1"/>
          </p:cNvPicPr>
          <p:nvPr/>
        </p:nvPicPr>
        <p:blipFill>
          <a:blip r:embed="rId4"/>
          <a:stretch>
            <a:fillRect/>
          </a:stretch>
        </p:blipFill>
        <p:spPr>
          <a:xfrm>
            <a:off x="699525" y="3846043"/>
            <a:ext cx="829717" cy="829717"/>
          </a:xfrm>
          <a:prstGeom prst="rect">
            <a:avLst/>
          </a:prstGeom>
        </p:spPr>
      </p:pic>
      <p:pic>
        <p:nvPicPr>
          <p:cNvPr id="9" name="Picture 8">
            <a:extLst>
              <a:ext uri="{FF2B5EF4-FFF2-40B4-BE49-F238E27FC236}">
                <a16:creationId xmlns:a16="http://schemas.microsoft.com/office/drawing/2014/main" id="{CAB915B5-A546-3A7F-1F45-FC571500EB1B}"/>
              </a:ext>
            </a:extLst>
          </p:cNvPr>
          <p:cNvPicPr>
            <a:picLocks noChangeAspect="1"/>
          </p:cNvPicPr>
          <p:nvPr/>
        </p:nvPicPr>
        <p:blipFill>
          <a:blip r:embed="rId4"/>
          <a:stretch>
            <a:fillRect/>
          </a:stretch>
        </p:blipFill>
        <p:spPr>
          <a:xfrm>
            <a:off x="697308" y="4794378"/>
            <a:ext cx="829717" cy="829717"/>
          </a:xfrm>
          <a:prstGeom prst="rect">
            <a:avLst/>
          </a:prstGeom>
        </p:spPr>
      </p:pic>
    </p:spTree>
    <p:extLst>
      <p:ext uri="{BB962C8B-B14F-4D97-AF65-F5344CB8AC3E}">
        <p14:creationId xmlns:p14="http://schemas.microsoft.com/office/powerpoint/2010/main" val="9667337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C68EA-3D6D-36B4-22C9-AAC9A5D00A2F}"/>
            </a:ext>
          </a:extLst>
        </p:cNvPr>
        <p:cNvGrpSpPr/>
        <p:nvPr/>
      </p:nvGrpSpPr>
      <p:grpSpPr>
        <a:xfrm>
          <a:off x="0" y="0"/>
          <a:ext cx="0" cy="0"/>
          <a:chOff x="0" y="0"/>
          <a:chExt cx="0" cy="0"/>
        </a:xfrm>
      </p:grpSpPr>
      <p:pic>
        <p:nvPicPr>
          <p:cNvPr id="7" name="Picture 6" descr="A green and white background with a key chain&#10;&#10;AI-generated content may be incorrect.">
            <a:extLst>
              <a:ext uri="{FF2B5EF4-FFF2-40B4-BE49-F238E27FC236}">
                <a16:creationId xmlns:a16="http://schemas.microsoft.com/office/drawing/2014/main" id="{814038BA-0A2D-EE91-536C-0DD7F80230B1}"/>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3C48E2E7-B43E-5A76-53C7-7AC896C098D7}"/>
              </a:ext>
            </a:extLst>
          </p:cNvPr>
          <p:cNvSpPr txBox="1"/>
          <p:nvPr/>
        </p:nvSpPr>
        <p:spPr>
          <a:xfrm>
            <a:off x="794717" y="1562940"/>
            <a:ext cx="693005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Thank you for joining</a:t>
            </a:r>
            <a:endParaRPr kumimoji="0" lang="en-ES"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D7D6B5D8-033C-458E-A78F-4022D65FC6DF}"/>
              </a:ext>
            </a:extLst>
          </p:cNvPr>
          <p:cNvSpPr txBox="1"/>
          <p:nvPr/>
        </p:nvSpPr>
        <p:spPr>
          <a:xfrm>
            <a:off x="855122" y="4352770"/>
            <a:ext cx="5111723" cy="678071"/>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A2D26"/>
                </a:solidFill>
                <a:effectLst/>
                <a:uLnTx/>
                <a:uFillTx/>
                <a:latin typeface="Arial" panose="020B0604020202020204" pitchFamily="34" charset="0"/>
                <a:ea typeface="+mn-ea"/>
                <a:cs typeface="Arial" panose="020B0604020202020204" pitchFamily="34" charset="0"/>
              </a:rPr>
              <a:t>Laura Webster</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laura.webster@newsquarechambers.co.uk</a:t>
            </a:r>
            <a:endParaRPr kumimoji="0" lang="en-E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8837295A-4075-7F6A-E26C-0CCF07EE0E8D}"/>
              </a:ext>
            </a:extLst>
          </p:cNvPr>
          <p:cNvSpPr txBox="1"/>
          <p:nvPr/>
        </p:nvSpPr>
        <p:spPr>
          <a:xfrm>
            <a:off x="855123" y="5173140"/>
            <a:ext cx="5111723" cy="678071"/>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A2E25"/>
                </a:solidFill>
                <a:effectLst/>
                <a:uLnTx/>
                <a:uFillTx/>
                <a:latin typeface="Arial" panose="020B0604020202020204" pitchFamily="34" charset="0"/>
                <a:ea typeface="+mn-ea"/>
                <a:cs typeface="Arial" panose="020B0604020202020204" pitchFamily="34" charset="0"/>
              </a:rPr>
              <a:t>Rabby</a:t>
            </a:r>
            <a:r>
              <a:rPr kumimoji="0" lang="en-GB" sz="1800" b="1" i="0" u="none" strike="noStrike" kern="1200" cap="none" spc="0" normalizeH="0" baseline="0" noProof="0" dirty="0">
                <a:ln>
                  <a:noFill/>
                </a:ln>
                <a:solidFill>
                  <a:srgbClr val="0A2E25"/>
                </a:solidFill>
                <a:effectLst/>
                <a:uLnTx/>
                <a:uFillTx/>
                <a:latin typeface="Arial" panose="020B0604020202020204" pitchFamily="34" charset="0"/>
                <a:ea typeface="+mn-ea"/>
                <a:cs typeface="Arial" panose="020B0604020202020204" pitchFamily="34" charset="0"/>
              </a:rPr>
              <a:t> </a:t>
            </a:r>
            <a:r>
              <a:rPr kumimoji="0" lang="en-GB" sz="1800" b="1" i="0" u="none" strike="noStrike" kern="1200" cap="none" spc="0" normalizeH="0" baseline="0" noProof="0" dirty="0" err="1">
                <a:ln>
                  <a:noFill/>
                </a:ln>
                <a:solidFill>
                  <a:srgbClr val="0A2E25"/>
                </a:solidFill>
                <a:effectLst/>
                <a:uLnTx/>
                <a:uFillTx/>
                <a:latin typeface="Arial" panose="020B0604020202020204" pitchFamily="34" charset="0"/>
                <a:ea typeface="+mn-ea"/>
                <a:cs typeface="Arial" panose="020B0604020202020204" pitchFamily="34" charset="0"/>
              </a:rPr>
              <a:t>Fozlay</a:t>
            </a:r>
            <a:endParaRPr kumimoji="0" lang="en-GB" sz="1800" b="1" i="0" u="none" strike="noStrike" kern="1200" cap="none" spc="0" normalizeH="0" baseline="0" noProof="0" dirty="0">
              <a:ln>
                <a:noFill/>
              </a:ln>
              <a:solidFill>
                <a:srgbClr val="0A2E25"/>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en-GB" dirty="0" err="1">
                <a:solidFill>
                  <a:srgbClr val="E51919"/>
                </a:solidFill>
                <a:latin typeface="Arial" panose="020B0604020202020204" pitchFamily="34" charset="0"/>
                <a:cs typeface="Arial" panose="020B0604020202020204" pitchFamily="34" charset="0"/>
              </a:rPr>
              <a:t>rabby</a:t>
            </a:r>
            <a:r>
              <a:rPr kumimoji="0" lang="en-GB" sz="1800" b="0"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rPr>
              <a:t>.</a:t>
            </a:r>
            <a:r>
              <a:rPr lang="en-GB" dirty="0" err="1">
                <a:solidFill>
                  <a:srgbClr val="E51919"/>
                </a:solidFill>
                <a:latin typeface="Arial" panose="020B0604020202020204" pitchFamily="34" charset="0"/>
                <a:cs typeface="Arial" panose="020B0604020202020204" pitchFamily="34" charset="0"/>
              </a:rPr>
              <a:t>fozlay</a:t>
            </a:r>
            <a:r>
              <a:rPr kumimoji="0" lang="en-GB" sz="1800" b="0"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rPr>
              <a:t>@</a:t>
            </a:r>
            <a:r>
              <a:rPr kumimoji="0" lang="en-GB" sz="1800" b="0" i="0" u="none" strike="noStrike" kern="1200" cap="none" spc="0" normalizeH="0" baseline="0" noProof="0" dirty="0" err="1">
                <a:ln>
                  <a:noFill/>
                </a:ln>
                <a:solidFill>
                  <a:srgbClr val="E51919"/>
                </a:solidFill>
                <a:effectLst/>
                <a:uLnTx/>
                <a:uFillTx/>
                <a:latin typeface="Arial" panose="020B0604020202020204" pitchFamily="34" charset="0"/>
                <a:ea typeface="+mn-ea"/>
                <a:cs typeface="Arial" panose="020B0604020202020204" pitchFamily="34" charset="0"/>
              </a:rPr>
              <a:t>newsquarechambers.co.uk</a:t>
            </a:r>
            <a:endParaRPr kumimoji="0" lang="en-ES" sz="1800" b="0"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51084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BB9B413F-FCE8-9C98-A883-454DFA5DE46B}"/>
              </a:ext>
            </a:extLst>
          </p:cNvPr>
          <p:cNvPicPr>
            <a:picLocks noChangeAspect="1"/>
          </p:cNvPicPr>
          <p:nvPr/>
        </p:nvPicPr>
        <p:blipFill>
          <a:blip r:embed="rId3"/>
          <a:stretch>
            <a:fillRect/>
          </a:stretch>
        </p:blipFill>
        <p:spPr>
          <a:xfrm>
            <a:off x="515115" y="5776231"/>
            <a:ext cx="3300673" cy="552863"/>
          </a:xfrm>
          <a:prstGeom prst="rect">
            <a:avLst/>
          </a:prstGeom>
        </p:spPr>
      </p:pic>
      <p:sp>
        <p:nvSpPr>
          <p:cNvPr id="7" name="TextBox 6">
            <a:extLst>
              <a:ext uri="{FF2B5EF4-FFF2-40B4-BE49-F238E27FC236}">
                <a16:creationId xmlns:a16="http://schemas.microsoft.com/office/drawing/2014/main" id="{1B87257A-923A-6618-E925-004637D6393C}"/>
              </a:ext>
            </a:extLst>
          </p:cNvPr>
          <p:cNvSpPr txBox="1"/>
          <p:nvPr/>
        </p:nvSpPr>
        <p:spPr>
          <a:xfrm>
            <a:off x="11140440" y="4175760"/>
            <a:ext cx="184731" cy="369332"/>
          </a:xfrm>
          <a:prstGeom prst="rect">
            <a:avLst/>
          </a:prstGeom>
          <a:noFill/>
        </p:spPr>
        <p:txBody>
          <a:bodyPr wrap="none" rtlCol="0">
            <a:spAutoFit/>
          </a:bodyPr>
          <a:lstStyle/>
          <a:p>
            <a:endParaRPr lang="en-US" dirty="0"/>
          </a:p>
        </p:txBody>
      </p:sp>
      <p:sp>
        <p:nvSpPr>
          <p:cNvPr id="15" name="TextBox 14">
            <a:extLst>
              <a:ext uri="{FF2B5EF4-FFF2-40B4-BE49-F238E27FC236}">
                <a16:creationId xmlns:a16="http://schemas.microsoft.com/office/drawing/2014/main" id="{CD8EBC11-EC5F-7FFF-FAE0-E8C78D453AE2}"/>
              </a:ext>
            </a:extLst>
          </p:cNvPr>
          <p:cNvSpPr txBox="1"/>
          <p:nvPr/>
        </p:nvSpPr>
        <p:spPr>
          <a:xfrm>
            <a:off x="2987040" y="4606663"/>
            <a:ext cx="6217920" cy="1107996"/>
          </a:xfrm>
          <a:prstGeom prst="rect">
            <a:avLst/>
          </a:prstGeom>
          <a:noFill/>
        </p:spPr>
        <p:txBody>
          <a:bodyPr wrap="square">
            <a:spAutoFit/>
          </a:bodyPr>
          <a:lstStyle/>
          <a:p>
            <a:pPr algn="ctr"/>
            <a:r>
              <a:rPr lang="en-GB" sz="6600" b="1" spc="300" dirty="0">
                <a:solidFill>
                  <a:srgbClr val="FF0000"/>
                </a:solidFill>
                <a:latin typeface="Arial" panose="020B0604020202020204" pitchFamily="34" charset="0"/>
                <a:cs typeface="Arial" panose="020B0604020202020204" pitchFamily="34" charset="0"/>
              </a:rPr>
              <a:t>PITFALLS</a:t>
            </a:r>
          </a:p>
        </p:txBody>
      </p:sp>
      <p:pic>
        <p:nvPicPr>
          <p:cNvPr id="3" name="Picture 2">
            <a:extLst>
              <a:ext uri="{FF2B5EF4-FFF2-40B4-BE49-F238E27FC236}">
                <a16:creationId xmlns:a16="http://schemas.microsoft.com/office/drawing/2014/main" id="{966D976A-5C33-8BC7-D87F-E1833FF1F1D8}"/>
              </a:ext>
            </a:extLst>
          </p:cNvPr>
          <p:cNvPicPr>
            <a:picLocks noChangeAspect="1"/>
          </p:cNvPicPr>
          <p:nvPr/>
        </p:nvPicPr>
        <p:blipFill rotWithShape="1">
          <a:blip r:embed="rId4"/>
          <a:srcRect b="18889"/>
          <a:stretch/>
        </p:blipFill>
        <p:spPr>
          <a:xfrm>
            <a:off x="3728078" y="860583"/>
            <a:ext cx="4735844" cy="3684508"/>
          </a:xfrm>
          <a:prstGeom prst="rect">
            <a:avLst/>
          </a:prstGeom>
        </p:spPr>
      </p:pic>
    </p:spTree>
    <p:extLst>
      <p:ext uri="{BB962C8B-B14F-4D97-AF65-F5344CB8AC3E}">
        <p14:creationId xmlns:p14="http://schemas.microsoft.com/office/powerpoint/2010/main" val="3189485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41023AA-8030-116A-2A41-33BCD905A360}"/>
              </a:ext>
            </a:extLst>
          </p:cNvPr>
          <p:cNvPicPr>
            <a:picLocks noChangeAspect="1"/>
          </p:cNvPicPr>
          <p:nvPr/>
        </p:nvPicPr>
        <p:blipFill rotWithShape="1">
          <a:blip r:embed="rId3">
            <a:alphaModFix/>
          </a:blip>
          <a:srcRect l="1332" t="345" r="1332" b="30711"/>
          <a:stretch/>
        </p:blipFill>
        <p:spPr>
          <a:xfrm>
            <a:off x="-8586" y="-2541"/>
            <a:ext cx="12200586" cy="6862830"/>
          </a:xfrm>
          <a:prstGeom prst="rect">
            <a:avLst/>
          </a:prstGeom>
        </p:spPr>
      </p:pic>
      <p:pic>
        <p:nvPicPr>
          <p:cNvPr id="13" name="Picture 12">
            <a:extLst>
              <a:ext uri="{FF2B5EF4-FFF2-40B4-BE49-F238E27FC236}">
                <a16:creationId xmlns:a16="http://schemas.microsoft.com/office/drawing/2014/main" id="{BB9B413F-FCE8-9C98-A883-454DFA5DE46B}"/>
              </a:ext>
            </a:extLst>
          </p:cNvPr>
          <p:cNvPicPr>
            <a:picLocks noChangeAspect="1"/>
          </p:cNvPicPr>
          <p:nvPr/>
        </p:nvPicPr>
        <p:blipFill>
          <a:blip r:embed="rId4"/>
          <a:stretch>
            <a:fillRect/>
          </a:stretch>
        </p:blipFill>
        <p:spPr>
          <a:xfrm>
            <a:off x="819915" y="5837191"/>
            <a:ext cx="3300673" cy="552863"/>
          </a:xfrm>
          <a:prstGeom prst="rect">
            <a:avLst/>
          </a:prstGeom>
        </p:spPr>
      </p:pic>
      <p:sp>
        <p:nvSpPr>
          <p:cNvPr id="7" name="TextBox 6">
            <a:extLst>
              <a:ext uri="{FF2B5EF4-FFF2-40B4-BE49-F238E27FC236}">
                <a16:creationId xmlns:a16="http://schemas.microsoft.com/office/drawing/2014/main" id="{1B87257A-923A-6618-E925-004637D6393C}"/>
              </a:ext>
            </a:extLst>
          </p:cNvPr>
          <p:cNvSpPr txBox="1"/>
          <p:nvPr/>
        </p:nvSpPr>
        <p:spPr>
          <a:xfrm>
            <a:off x="11140440" y="4175760"/>
            <a:ext cx="184731" cy="369332"/>
          </a:xfrm>
          <a:prstGeom prst="rect">
            <a:avLst/>
          </a:prstGeom>
          <a:noFill/>
        </p:spPr>
        <p:txBody>
          <a:bodyPr wrap="none" rtlCol="0">
            <a:spAutoFit/>
          </a:bodyPr>
          <a:lstStyle/>
          <a:p>
            <a:endParaRPr lang="en-US" dirty="0"/>
          </a:p>
        </p:txBody>
      </p:sp>
      <p:sp>
        <p:nvSpPr>
          <p:cNvPr id="10" name="Title 3">
            <a:extLst>
              <a:ext uri="{FF2B5EF4-FFF2-40B4-BE49-F238E27FC236}">
                <a16:creationId xmlns:a16="http://schemas.microsoft.com/office/drawing/2014/main" id="{30A93C8E-F63D-C8C7-F89E-C143C4240635}"/>
              </a:ext>
            </a:extLst>
          </p:cNvPr>
          <p:cNvSpPr txBox="1">
            <a:spLocks/>
          </p:cNvSpPr>
          <p:nvPr/>
        </p:nvSpPr>
        <p:spPr>
          <a:xfrm>
            <a:off x="188119" y="2326461"/>
            <a:ext cx="11815763" cy="2487613"/>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lnSpc>
                <a:spcPct val="150000"/>
              </a:lnSpc>
            </a:pPr>
            <a:r>
              <a:rPr lang="en-GB" sz="4000" dirty="0">
                <a:solidFill>
                  <a:schemeClr val="bg1"/>
                </a:solidFill>
              </a:rPr>
              <a:t>Q1: </a:t>
            </a:r>
          </a:p>
          <a:p>
            <a:pPr algn="ctr"/>
            <a:r>
              <a:rPr lang="en-GB" sz="6000" dirty="0">
                <a:solidFill>
                  <a:schemeClr val="bg1"/>
                </a:solidFill>
              </a:rPr>
              <a:t>Are the sums </a:t>
            </a:r>
            <a:r>
              <a:rPr lang="en-GB" sz="6000" dirty="0">
                <a:solidFill>
                  <a:srgbClr val="FF0000"/>
                </a:solidFill>
              </a:rPr>
              <a:t>recoverable?</a:t>
            </a:r>
          </a:p>
          <a:p>
            <a:pPr algn="ctr"/>
            <a:endParaRPr lang="en-GB" sz="6600" dirty="0">
              <a:solidFill>
                <a:srgbClr val="FF0000"/>
              </a:solidFill>
            </a:endParaRPr>
          </a:p>
        </p:txBody>
      </p:sp>
      <p:sp>
        <p:nvSpPr>
          <p:cNvPr id="3" name="TextBox 2">
            <a:extLst>
              <a:ext uri="{FF2B5EF4-FFF2-40B4-BE49-F238E27FC236}">
                <a16:creationId xmlns:a16="http://schemas.microsoft.com/office/drawing/2014/main" id="{46363B2E-AABF-5172-86B5-03B28D680D75}"/>
              </a:ext>
            </a:extLst>
          </p:cNvPr>
          <p:cNvSpPr txBox="1"/>
          <p:nvPr/>
        </p:nvSpPr>
        <p:spPr>
          <a:xfrm>
            <a:off x="3047999" y="4230886"/>
            <a:ext cx="6096000" cy="461665"/>
          </a:xfrm>
          <a:prstGeom prst="rect">
            <a:avLst/>
          </a:prstGeom>
          <a:noFill/>
        </p:spPr>
        <p:txBody>
          <a:bodyPr wrap="square">
            <a:spAutoFit/>
          </a:bodyPr>
          <a:lstStyle/>
          <a:p>
            <a:pPr algn="ctr"/>
            <a:r>
              <a:rPr lang="en-GB" sz="2400" b="1" dirty="0">
                <a:solidFill>
                  <a:schemeClr val="bg1"/>
                </a:solidFill>
                <a:latin typeface="Arial" panose="020B0604020202020204" pitchFamily="34" charset="0"/>
                <a:cs typeface="Arial" panose="020B0604020202020204" pitchFamily="34" charset="0"/>
              </a:rPr>
              <a:t>Never assume that they are…</a:t>
            </a:r>
          </a:p>
        </p:txBody>
      </p:sp>
      <p:pic>
        <p:nvPicPr>
          <p:cNvPr id="4" name="Picture 3">
            <a:extLst>
              <a:ext uri="{FF2B5EF4-FFF2-40B4-BE49-F238E27FC236}">
                <a16:creationId xmlns:a16="http://schemas.microsoft.com/office/drawing/2014/main" id="{19530371-C44D-7F3C-59AF-CE800BE32856}"/>
              </a:ext>
            </a:extLst>
          </p:cNvPr>
          <p:cNvPicPr>
            <a:picLocks noChangeAspect="1"/>
          </p:cNvPicPr>
          <p:nvPr/>
        </p:nvPicPr>
        <p:blipFill>
          <a:blip r:embed="rId5"/>
          <a:stretch>
            <a:fillRect/>
          </a:stretch>
        </p:blipFill>
        <p:spPr>
          <a:xfrm>
            <a:off x="819915" y="5714853"/>
            <a:ext cx="3469697" cy="797538"/>
          </a:xfrm>
          <a:prstGeom prst="rect">
            <a:avLst/>
          </a:prstGeom>
        </p:spPr>
      </p:pic>
    </p:spTree>
    <p:extLst>
      <p:ext uri="{BB962C8B-B14F-4D97-AF65-F5344CB8AC3E}">
        <p14:creationId xmlns:p14="http://schemas.microsoft.com/office/powerpoint/2010/main" val="4109890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BB9B413F-FCE8-9C98-A883-454DFA5DE46B}"/>
              </a:ext>
            </a:extLst>
          </p:cNvPr>
          <p:cNvPicPr>
            <a:picLocks noChangeAspect="1"/>
          </p:cNvPicPr>
          <p:nvPr/>
        </p:nvPicPr>
        <p:blipFill>
          <a:blip r:embed="rId3"/>
          <a:stretch>
            <a:fillRect/>
          </a:stretch>
        </p:blipFill>
        <p:spPr>
          <a:xfrm>
            <a:off x="819915" y="5837191"/>
            <a:ext cx="3300673" cy="552863"/>
          </a:xfrm>
          <a:prstGeom prst="rect">
            <a:avLst/>
          </a:prstGeom>
        </p:spPr>
      </p:pic>
      <p:sp>
        <p:nvSpPr>
          <p:cNvPr id="7" name="TextBox 6">
            <a:extLst>
              <a:ext uri="{FF2B5EF4-FFF2-40B4-BE49-F238E27FC236}">
                <a16:creationId xmlns:a16="http://schemas.microsoft.com/office/drawing/2014/main" id="{1B87257A-923A-6618-E925-004637D6393C}"/>
              </a:ext>
            </a:extLst>
          </p:cNvPr>
          <p:cNvSpPr txBox="1"/>
          <p:nvPr/>
        </p:nvSpPr>
        <p:spPr>
          <a:xfrm>
            <a:off x="11140440" y="4175760"/>
            <a:ext cx="184731" cy="369332"/>
          </a:xfrm>
          <a:prstGeom prst="rect">
            <a:avLst/>
          </a:prstGeom>
          <a:noFill/>
        </p:spPr>
        <p:txBody>
          <a:bodyPr wrap="none" rtlCol="0">
            <a:spAutoFit/>
          </a:bodyPr>
          <a:lstStyle/>
          <a:p>
            <a:endParaRPr lang="en-US" dirty="0"/>
          </a:p>
        </p:txBody>
      </p:sp>
      <p:sp>
        <p:nvSpPr>
          <p:cNvPr id="10" name="Title 3">
            <a:extLst>
              <a:ext uri="{FF2B5EF4-FFF2-40B4-BE49-F238E27FC236}">
                <a16:creationId xmlns:a16="http://schemas.microsoft.com/office/drawing/2014/main" id="{30A93C8E-F63D-C8C7-F89E-C143C4240635}"/>
              </a:ext>
            </a:extLst>
          </p:cNvPr>
          <p:cNvSpPr txBox="1">
            <a:spLocks/>
          </p:cNvSpPr>
          <p:nvPr/>
        </p:nvSpPr>
        <p:spPr>
          <a:xfrm>
            <a:off x="0" y="2185193"/>
            <a:ext cx="12192000" cy="2487613"/>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sz="4000" dirty="0">
                <a:solidFill>
                  <a:srgbClr val="0A2E25"/>
                </a:solidFill>
              </a:rPr>
              <a:t>“</a:t>
            </a:r>
            <a:r>
              <a:rPr lang="en-GB" sz="4000" i="1" u="sng" dirty="0">
                <a:solidFill>
                  <a:srgbClr val="0A2E25"/>
                </a:solidFill>
              </a:rPr>
              <a:t>the Lease is the Lease is the Lease</a:t>
            </a:r>
            <a:r>
              <a:rPr lang="en-GB" sz="4000" dirty="0">
                <a:solidFill>
                  <a:srgbClr val="0A2E25"/>
                </a:solidFill>
              </a:rPr>
              <a:t>”</a:t>
            </a:r>
          </a:p>
          <a:p>
            <a:pPr algn="ctr"/>
            <a:endParaRPr lang="en-GB" sz="4000" dirty="0">
              <a:solidFill>
                <a:srgbClr val="0A2E25"/>
              </a:solidFill>
            </a:endParaRPr>
          </a:p>
          <a:p>
            <a:pPr algn="ctr"/>
            <a:r>
              <a:rPr lang="en-GB" sz="4000" dirty="0">
                <a:solidFill>
                  <a:srgbClr val="FF0000"/>
                </a:solidFill>
              </a:rPr>
              <a:t>Start with the Lease</a:t>
            </a:r>
          </a:p>
        </p:txBody>
      </p:sp>
    </p:spTree>
    <p:extLst>
      <p:ext uri="{BB962C8B-B14F-4D97-AF65-F5344CB8AC3E}">
        <p14:creationId xmlns:p14="http://schemas.microsoft.com/office/powerpoint/2010/main" val="3970716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BB9B413F-FCE8-9C98-A883-454DFA5DE46B}"/>
              </a:ext>
            </a:extLst>
          </p:cNvPr>
          <p:cNvPicPr>
            <a:picLocks noChangeAspect="1"/>
          </p:cNvPicPr>
          <p:nvPr/>
        </p:nvPicPr>
        <p:blipFill>
          <a:blip r:embed="rId3"/>
          <a:stretch>
            <a:fillRect/>
          </a:stretch>
        </p:blipFill>
        <p:spPr>
          <a:xfrm>
            <a:off x="819915" y="5837191"/>
            <a:ext cx="3300673" cy="552863"/>
          </a:xfrm>
          <a:prstGeom prst="rect">
            <a:avLst/>
          </a:prstGeom>
        </p:spPr>
      </p:pic>
      <p:sp>
        <p:nvSpPr>
          <p:cNvPr id="7" name="TextBox 6">
            <a:extLst>
              <a:ext uri="{FF2B5EF4-FFF2-40B4-BE49-F238E27FC236}">
                <a16:creationId xmlns:a16="http://schemas.microsoft.com/office/drawing/2014/main" id="{1B87257A-923A-6618-E925-004637D6393C}"/>
              </a:ext>
            </a:extLst>
          </p:cNvPr>
          <p:cNvSpPr txBox="1"/>
          <p:nvPr/>
        </p:nvSpPr>
        <p:spPr>
          <a:xfrm>
            <a:off x="11155938" y="4237752"/>
            <a:ext cx="184731" cy="369332"/>
          </a:xfrm>
          <a:prstGeom prst="rect">
            <a:avLst/>
          </a:prstGeom>
          <a:noFill/>
        </p:spPr>
        <p:txBody>
          <a:bodyPr wrap="none" rtlCol="0">
            <a:spAutoFit/>
          </a:bodyPr>
          <a:lstStyle/>
          <a:p>
            <a:endParaRPr lang="en-US" dirty="0"/>
          </a:p>
        </p:txBody>
      </p:sp>
      <p:sp>
        <p:nvSpPr>
          <p:cNvPr id="2" name="Title 3">
            <a:extLst>
              <a:ext uri="{FF2B5EF4-FFF2-40B4-BE49-F238E27FC236}">
                <a16:creationId xmlns:a16="http://schemas.microsoft.com/office/drawing/2014/main" id="{C2A4CF37-78F2-3607-654D-D02145C02725}"/>
              </a:ext>
            </a:extLst>
          </p:cNvPr>
          <p:cNvSpPr txBox="1">
            <a:spLocks/>
          </p:cNvSpPr>
          <p:nvPr/>
        </p:nvSpPr>
        <p:spPr>
          <a:xfrm>
            <a:off x="123988" y="195766"/>
            <a:ext cx="11990522" cy="1013263"/>
          </a:xfrm>
          <a:prstGeom prst="rect">
            <a:avLst/>
          </a:prstGeom>
          <a:noFill/>
        </p:spPr>
        <p:txBody>
          <a:bodyPr vert="horz" lIns="91440" tIns="45720" rIns="91440" bIns="45720" rtlCol="0" anchor="ctr">
            <a:normAutofit fontScale="92500"/>
          </a:bodyPr>
          <a:lstStyle>
            <a:lvl1pPr algn="l"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lgn="ctr"/>
            <a:r>
              <a:rPr lang="en-GB" dirty="0">
                <a:solidFill>
                  <a:srgbClr val="FF0000"/>
                </a:solidFill>
              </a:rPr>
              <a:t>Q1: Are the sums recoverable under the Lease? </a:t>
            </a:r>
          </a:p>
        </p:txBody>
      </p:sp>
      <p:pic>
        <p:nvPicPr>
          <p:cNvPr id="4" name="Picture 3">
            <a:extLst>
              <a:ext uri="{FF2B5EF4-FFF2-40B4-BE49-F238E27FC236}">
                <a16:creationId xmlns:a16="http://schemas.microsoft.com/office/drawing/2014/main" id="{9598AA0F-B2C1-48C3-6980-F06514641672}"/>
              </a:ext>
            </a:extLst>
          </p:cNvPr>
          <p:cNvPicPr>
            <a:picLocks noChangeAspect="1"/>
          </p:cNvPicPr>
          <p:nvPr/>
        </p:nvPicPr>
        <p:blipFill>
          <a:blip r:embed="rId4"/>
          <a:stretch>
            <a:fillRect/>
          </a:stretch>
        </p:blipFill>
        <p:spPr>
          <a:xfrm>
            <a:off x="744802" y="1542101"/>
            <a:ext cx="829717" cy="829717"/>
          </a:xfrm>
          <a:prstGeom prst="rect">
            <a:avLst/>
          </a:prstGeom>
        </p:spPr>
      </p:pic>
      <p:sp>
        <p:nvSpPr>
          <p:cNvPr id="6" name="TextBox 5">
            <a:extLst>
              <a:ext uri="{FF2B5EF4-FFF2-40B4-BE49-F238E27FC236}">
                <a16:creationId xmlns:a16="http://schemas.microsoft.com/office/drawing/2014/main" id="{1162CBFA-D15E-763E-E8F7-05C8980D1511}"/>
              </a:ext>
            </a:extLst>
          </p:cNvPr>
          <p:cNvSpPr txBox="1"/>
          <p:nvPr/>
        </p:nvSpPr>
        <p:spPr>
          <a:xfrm>
            <a:off x="1574520" y="1529067"/>
            <a:ext cx="9581417" cy="3582647"/>
          </a:xfrm>
          <a:prstGeom prst="rect">
            <a:avLst/>
          </a:prstGeom>
          <a:noFill/>
        </p:spPr>
        <p:txBody>
          <a:bodyPr wrap="square" rtlCol="0">
            <a:spAutoFit/>
          </a:bodyPr>
          <a:lstStyle/>
          <a:p>
            <a:pPr>
              <a:lnSpc>
                <a:spcPct val="150000"/>
              </a:lnSpc>
            </a:pPr>
            <a:r>
              <a:rPr lang="en-US" sz="2800" dirty="0">
                <a:latin typeface="Arial" panose="020B0604020202020204" pitchFamily="34" charset="0"/>
                <a:cs typeface="Arial" panose="020B0604020202020204" pitchFamily="34" charset="0"/>
              </a:rPr>
              <a:t>Rechargeable as Service Charge</a:t>
            </a:r>
          </a:p>
          <a:p>
            <a:pPr>
              <a:lnSpc>
                <a:spcPct val="150000"/>
              </a:lnSpc>
            </a:pPr>
            <a:r>
              <a:rPr lang="en-US" sz="2400" i="1" dirty="0" err="1">
                <a:latin typeface="Arial" panose="020B0604020202020204" pitchFamily="34" charset="0"/>
                <a:cs typeface="Arial" panose="020B0604020202020204" pitchFamily="34" charset="0"/>
              </a:rPr>
              <a:t>e.g</a:t>
            </a:r>
            <a:r>
              <a:rPr lang="en-US" sz="2400" i="1" dirty="0">
                <a:latin typeface="Arial" panose="020B0604020202020204" pitchFamily="34" charset="0"/>
                <a:cs typeface="Arial" panose="020B0604020202020204" pitchFamily="34" charset="0"/>
              </a:rPr>
              <a:t> Caretaking/Concierge; Playground; Structural Defects; Charges  </a:t>
            </a:r>
          </a:p>
          <a:p>
            <a:endParaRPr lang="en-US" sz="2800" dirty="0">
              <a:latin typeface="Arial" panose="020B0604020202020204" pitchFamily="34" charset="0"/>
              <a:cs typeface="Arial" panose="020B0604020202020204" pitchFamily="34" charset="0"/>
            </a:endParaRPr>
          </a:p>
          <a:p>
            <a:pPr>
              <a:lnSpc>
                <a:spcPct val="150000"/>
              </a:lnSpc>
            </a:pPr>
            <a:r>
              <a:rPr lang="en-US" sz="2800" dirty="0">
                <a:latin typeface="Arial" panose="020B0604020202020204" pitchFamily="34" charset="0"/>
                <a:cs typeface="Arial" panose="020B0604020202020204" pitchFamily="34" charset="0"/>
              </a:rPr>
              <a:t>Repair or </a:t>
            </a:r>
            <a:r>
              <a:rPr lang="en-US" sz="2800" i="1" u="sng" dirty="0">
                <a:latin typeface="Arial" panose="020B0604020202020204" pitchFamily="34" charset="0"/>
                <a:cs typeface="Arial" panose="020B0604020202020204" pitchFamily="34" charset="0"/>
              </a:rPr>
              <a:t>Improvement</a:t>
            </a:r>
          </a:p>
          <a:p>
            <a:pPr>
              <a:lnSpc>
                <a:spcPct val="150000"/>
              </a:lnSpc>
            </a:pPr>
            <a:endParaRPr lang="en-US" sz="2800" dirty="0">
              <a:latin typeface="Arial" panose="020B0604020202020204" pitchFamily="34" charset="0"/>
              <a:cs typeface="Arial" panose="020B0604020202020204" pitchFamily="34" charset="0"/>
            </a:endParaRPr>
          </a:p>
          <a:p>
            <a:pPr>
              <a:lnSpc>
                <a:spcPct val="150000"/>
              </a:lnSpc>
            </a:pPr>
            <a:r>
              <a:rPr lang="en-US" sz="2800" dirty="0">
                <a:latin typeface="Arial" panose="020B0604020202020204" pitchFamily="34" charset="0"/>
                <a:cs typeface="Arial" panose="020B0604020202020204" pitchFamily="34" charset="0"/>
              </a:rPr>
              <a:t>Building v Estate Costs </a:t>
            </a:r>
          </a:p>
        </p:txBody>
      </p:sp>
      <p:pic>
        <p:nvPicPr>
          <p:cNvPr id="8" name="Picture 7">
            <a:extLst>
              <a:ext uri="{FF2B5EF4-FFF2-40B4-BE49-F238E27FC236}">
                <a16:creationId xmlns:a16="http://schemas.microsoft.com/office/drawing/2014/main" id="{9BF1972F-0790-EF8E-B4DE-1591CF59F4FE}"/>
              </a:ext>
            </a:extLst>
          </p:cNvPr>
          <p:cNvPicPr>
            <a:picLocks noChangeAspect="1"/>
          </p:cNvPicPr>
          <p:nvPr/>
        </p:nvPicPr>
        <p:blipFill>
          <a:blip r:embed="rId4"/>
          <a:stretch>
            <a:fillRect/>
          </a:stretch>
        </p:blipFill>
        <p:spPr>
          <a:xfrm>
            <a:off x="744802" y="3105499"/>
            <a:ext cx="829717" cy="829717"/>
          </a:xfrm>
          <a:prstGeom prst="rect">
            <a:avLst/>
          </a:prstGeom>
        </p:spPr>
      </p:pic>
      <p:pic>
        <p:nvPicPr>
          <p:cNvPr id="9" name="Picture 8">
            <a:extLst>
              <a:ext uri="{FF2B5EF4-FFF2-40B4-BE49-F238E27FC236}">
                <a16:creationId xmlns:a16="http://schemas.microsoft.com/office/drawing/2014/main" id="{FC7B9DF8-915D-2633-E9F8-5E989EA8FB9E}"/>
              </a:ext>
            </a:extLst>
          </p:cNvPr>
          <p:cNvPicPr>
            <a:picLocks noChangeAspect="1"/>
          </p:cNvPicPr>
          <p:nvPr/>
        </p:nvPicPr>
        <p:blipFill>
          <a:blip r:embed="rId4"/>
          <a:stretch>
            <a:fillRect/>
          </a:stretch>
        </p:blipFill>
        <p:spPr>
          <a:xfrm>
            <a:off x="744802" y="4370730"/>
            <a:ext cx="829717" cy="829717"/>
          </a:xfrm>
          <a:prstGeom prst="rect">
            <a:avLst/>
          </a:prstGeom>
        </p:spPr>
      </p:pic>
    </p:spTree>
    <p:extLst>
      <p:ext uri="{BB962C8B-B14F-4D97-AF65-F5344CB8AC3E}">
        <p14:creationId xmlns:p14="http://schemas.microsoft.com/office/powerpoint/2010/main" val="1868043032"/>
      </p:ext>
    </p:extLst>
  </p:cSld>
  <p:clrMapOvr>
    <a:masterClrMapping/>
  </p:clrMapOvr>
</p:sld>
</file>

<file path=ppt/theme/theme1.xml><?xml version="1.0" encoding="utf-8"?>
<a:theme xmlns:a="http://schemas.openxmlformats.org/drawingml/2006/main" name="New Square Chambers 2024 General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SC_Presentation_New" id="{D12176D6-7B8B-4306-B58E-413A4EC489B3}" vid="{9077AE19-8EDC-4A42-9B15-EFF75833EF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E490384DEC6849B27C36BF4794AD34" ma:contentTypeVersion="18" ma:contentTypeDescription="Create a new document." ma:contentTypeScope="" ma:versionID="c7f7b5b3c6f616e42d689c1f55db656c">
  <xsd:schema xmlns:xsd="http://www.w3.org/2001/XMLSchema" xmlns:xs="http://www.w3.org/2001/XMLSchema" xmlns:p="http://schemas.microsoft.com/office/2006/metadata/properties" xmlns:ns2="a8c1dceb-c7c3-4db3-be2a-ed3639cb0f83" xmlns:ns3="5dbaa1e8-66a8-4b88-b2fe-a31a9713a2a5" targetNamespace="http://schemas.microsoft.com/office/2006/metadata/properties" ma:root="true" ma:fieldsID="bde3bc629a5cfcdc7b961031033a7327" ns2:_="" ns3:_="">
    <xsd:import namespace="a8c1dceb-c7c3-4db3-be2a-ed3639cb0f83"/>
    <xsd:import namespace="5dbaa1e8-66a8-4b88-b2fe-a31a9713a2a5"/>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ObjectDetectorVersions"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c1dceb-c7c3-4db3-be2a-ed3639cb0f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69d06c8-afe6-4057-a581-1aec5e3928e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baa1e8-66a8-4b88-b2fe-a31a9713a2a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0f7795c-380d-4497-8108-9bc76fca8a26}" ma:internalName="TaxCatchAll" ma:showField="CatchAllData" ma:web="5dbaa1e8-66a8-4b88-b2fe-a31a9713a2a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8c1dceb-c7c3-4db3-be2a-ed3639cb0f83">
      <Terms xmlns="http://schemas.microsoft.com/office/infopath/2007/PartnerControls"/>
    </lcf76f155ced4ddcb4097134ff3c332f>
    <TaxCatchAll xmlns="5dbaa1e8-66a8-4b88-b2fe-a31a9713a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067A15-628F-4801-935A-72D8C39717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c1dceb-c7c3-4db3-be2a-ed3639cb0f83"/>
    <ds:schemaRef ds:uri="5dbaa1e8-66a8-4b88-b2fe-a31a9713a2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7C4B3B-438A-4385-959F-2098AA33366C}">
  <ds:schemaRefs>
    <ds:schemaRef ds:uri="5dbaa1e8-66a8-4b88-b2fe-a31a9713a2a5"/>
    <ds:schemaRef ds:uri="a8c1dceb-c7c3-4db3-be2a-ed3639cb0f83"/>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4D23CDA-34FB-48B7-B020-D71CDA0533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80</TotalTime>
  <Words>2376</Words>
  <Application>Microsoft Macintosh PowerPoint</Application>
  <PresentationFormat>Widescreen</PresentationFormat>
  <Paragraphs>375</Paragraphs>
  <Slides>52</Slides>
  <Notes>50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Arboria Book</vt:lpstr>
      <vt:lpstr>Arial</vt:lpstr>
      <vt:lpstr>Calibri</vt:lpstr>
      <vt:lpstr>Open Sans</vt:lpstr>
      <vt:lpstr>Symbol</vt:lpstr>
      <vt:lpstr>Times New Roman</vt:lpstr>
      <vt:lpstr>Wingdings</vt:lpstr>
      <vt:lpstr>New Square Chambers 2024 General Theme</vt:lpstr>
      <vt:lpstr>PowerPoint Presentation</vt:lpstr>
      <vt:lpstr>INTRODUCTION</vt:lpstr>
      <vt:lpstr>PowerPoint Presentation</vt:lpstr>
      <vt:lpstr>1. Service Charge Disputes</vt:lpstr>
      <vt:lpstr>SERVICE CHARGE DISPUTES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FORFEITURE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Crystal Fernandes</dc:creator>
  <cp:lastModifiedBy>R F</cp:lastModifiedBy>
  <cp:revision>9</cp:revision>
  <dcterms:created xsi:type="dcterms:W3CDTF">2023-12-11T07:05:32Z</dcterms:created>
  <dcterms:modified xsi:type="dcterms:W3CDTF">2025-04-23T09:02:12Z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0x0101007EE490384DEC6849B27C36BF4794AD34</vt:lpwstr>
  </property>
  <property fmtid="{D5CDD505-2E9C-101B-9397-08002B2CF9AE}" pid="3" name="MediaServiceImageTags">
    <vt:lpwstr/>
  </property>
</Properties>
</file>