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9"/>
  </p:notesMasterIdLst>
  <p:handoutMasterIdLst>
    <p:handoutMasterId r:id="rId30"/>
  </p:handoutMasterIdLst>
  <p:sldIdLst>
    <p:sldId id="259" r:id="rId5"/>
    <p:sldId id="260" r:id="rId6"/>
    <p:sldId id="267" r:id="rId7"/>
    <p:sldId id="268" r:id="rId8"/>
    <p:sldId id="269" r:id="rId9"/>
    <p:sldId id="272" r:id="rId10"/>
    <p:sldId id="273" r:id="rId11"/>
    <p:sldId id="274" r:id="rId12"/>
    <p:sldId id="275" r:id="rId13"/>
    <p:sldId id="276" r:id="rId14"/>
    <p:sldId id="277" r:id="rId15"/>
    <p:sldId id="278" r:id="rId16"/>
    <p:sldId id="281" r:id="rId17"/>
    <p:sldId id="264" r:id="rId18"/>
    <p:sldId id="283" r:id="rId19"/>
    <p:sldId id="284" r:id="rId20"/>
    <p:sldId id="262" r:id="rId21"/>
    <p:sldId id="279" r:id="rId22"/>
    <p:sldId id="261" r:id="rId23"/>
    <p:sldId id="265" r:id="rId24"/>
    <p:sldId id="280" r:id="rId25"/>
    <p:sldId id="266" r:id="rId26"/>
    <p:sldId id="286" r:id="rId27"/>
    <p:sldId id="285" r:id="rId28"/>
  </p:sldIdLst>
  <p:sldSz cx="12192000" cy="6858000"/>
  <p:notesSz cx="6858000" cy="9144000"/>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919"/>
    <a:srgbClr val="0A2E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eine Whittaker" userId="71c59fde-86c6-479f-9649-c374dc9bffc6" providerId="ADAL" clId="{FA38A20A-7802-4B09-8574-6007D414774A}"/>
    <pc:docChg chg="modSld sldOrd">
      <pc:chgData name="Madeleine Whittaker" userId="71c59fde-86c6-479f-9649-c374dc9bffc6" providerId="ADAL" clId="{FA38A20A-7802-4B09-8574-6007D414774A}" dt="2025-05-06T16:36:05.987" v="1"/>
      <pc:docMkLst>
        <pc:docMk/>
      </pc:docMkLst>
      <pc:sldChg chg="ord">
        <pc:chgData name="Madeleine Whittaker" userId="71c59fde-86c6-479f-9649-c374dc9bffc6" providerId="ADAL" clId="{FA38A20A-7802-4B09-8574-6007D414774A}" dt="2025-05-06T16:36:05.987" v="1"/>
        <pc:sldMkLst>
          <pc:docMk/>
          <pc:sldMk cId="2693345163" sldId="264"/>
        </pc:sldMkLst>
      </pc:sldChg>
      <pc:sldChg chg="ord">
        <pc:chgData name="Madeleine Whittaker" userId="71c59fde-86c6-479f-9649-c374dc9bffc6" providerId="ADAL" clId="{FA38A20A-7802-4B09-8574-6007D414774A}" dt="2025-05-06T16:36:05.987" v="1"/>
        <pc:sldMkLst>
          <pc:docMk/>
          <pc:sldMk cId="1406666734" sldId="281"/>
        </pc:sldMkLst>
      </pc:sldChg>
      <pc:sldChg chg="ord">
        <pc:chgData name="Madeleine Whittaker" userId="71c59fde-86c6-479f-9649-c374dc9bffc6" providerId="ADAL" clId="{FA38A20A-7802-4B09-8574-6007D414774A}" dt="2025-05-06T16:36:05.987" v="1"/>
        <pc:sldMkLst>
          <pc:docMk/>
          <pc:sldMk cId="2321125451" sldId="283"/>
        </pc:sldMkLst>
      </pc:sldChg>
      <pc:sldChg chg="ord">
        <pc:chgData name="Madeleine Whittaker" userId="71c59fde-86c6-479f-9649-c374dc9bffc6" providerId="ADAL" clId="{FA38A20A-7802-4B09-8574-6007D414774A}" dt="2025-05-06T16:36:05.987" v="1"/>
        <pc:sldMkLst>
          <pc:docMk/>
          <pc:sldMk cId="456090034" sldId="2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88CC05-7980-A4E3-D8AA-A51198C53F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1672963-B292-241C-EF2F-37DA92D41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55AEE6-624A-46B7-AAD6-3715892F05FD}" type="datetimeFigureOut">
              <a:rPr lang="en-GB" smtClean="0"/>
              <a:t>06/05/2025</a:t>
            </a:fld>
            <a:endParaRPr lang="en-GB"/>
          </a:p>
        </p:txBody>
      </p:sp>
      <p:sp>
        <p:nvSpPr>
          <p:cNvPr id="4" name="Footer Placeholder 3">
            <a:extLst>
              <a:ext uri="{FF2B5EF4-FFF2-40B4-BE49-F238E27FC236}">
                <a16:creationId xmlns:a16="http://schemas.microsoft.com/office/drawing/2014/main" id="{AB9D0BC1-C16E-1286-6557-5906E3AE5C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6EAA8-587C-C062-7937-EDA9755AA7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7F6A5C-86CD-409B-B52E-2FE55A9817DD}" type="slidenum">
              <a:rPr lang="en-GB" smtClean="0"/>
              <a:t>‹#›</a:t>
            </a:fld>
            <a:endParaRPr lang="en-GB"/>
          </a:p>
        </p:txBody>
      </p:sp>
    </p:spTree>
    <p:extLst>
      <p:ext uri="{BB962C8B-B14F-4D97-AF65-F5344CB8AC3E}">
        <p14:creationId xmlns:p14="http://schemas.microsoft.com/office/powerpoint/2010/main" val="4135276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2F0D6-EC7A-6A46-8549-2A1E5527B24B}" type="datetimeFigureOut">
              <a:rPr lang="en-ES" smtClean="0"/>
              <a:t>05/06/2025</a:t>
            </a:fld>
            <a:endParaRPr lang="en-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C0345-B338-A042-820F-43F799424BD3}" type="slidenum">
              <a:rPr lang="en-ES" smtClean="0"/>
              <a:t>‹#›</a:t>
            </a:fld>
            <a:endParaRPr lang="en-ES"/>
          </a:p>
        </p:txBody>
      </p:sp>
    </p:spTree>
    <p:extLst>
      <p:ext uri="{BB962C8B-B14F-4D97-AF65-F5344CB8AC3E}">
        <p14:creationId xmlns:p14="http://schemas.microsoft.com/office/powerpoint/2010/main" val="171811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6AB34E-BDB2-7CE6-4666-454623F111C1}"/>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4" name="Picture 3">
            <a:extLst>
              <a:ext uri="{FF2B5EF4-FFF2-40B4-BE49-F238E27FC236}">
                <a16:creationId xmlns:a16="http://schemas.microsoft.com/office/drawing/2014/main" id="{073DFEF2-5A20-935F-3489-A692DBBF393F}"/>
              </a:ext>
            </a:extLst>
          </p:cNvPr>
          <p:cNvPicPr>
            <a:picLocks noChangeAspect="1"/>
          </p:cNvPicPr>
          <p:nvPr userDrawn="1"/>
        </p:nvPicPr>
        <p:blipFill>
          <a:blip r:embed="rId3"/>
          <a:stretch>
            <a:fillRect/>
          </a:stretch>
        </p:blipFill>
        <p:spPr>
          <a:xfrm>
            <a:off x="9724767" y="5458927"/>
            <a:ext cx="2144069" cy="1132716"/>
          </a:xfrm>
          <a:prstGeom prst="rect">
            <a:avLst/>
          </a:prstGeom>
        </p:spPr>
      </p:pic>
      <p:sp>
        <p:nvSpPr>
          <p:cNvPr id="11" name="Rectangle 10">
            <a:extLst>
              <a:ext uri="{FF2B5EF4-FFF2-40B4-BE49-F238E27FC236}">
                <a16:creationId xmlns:a16="http://schemas.microsoft.com/office/drawing/2014/main" id="{3B155A42-D247-2B92-DB95-A74528A40FC1}"/>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2" name="Picture 11">
            <a:extLst>
              <a:ext uri="{FF2B5EF4-FFF2-40B4-BE49-F238E27FC236}">
                <a16:creationId xmlns:a16="http://schemas.microsoft.com/office/drawing/2014/main" id="{3432F643-A95D-975F-A4A6-CC9B30653306}"/>
              </a:ext>
            </a:extLst>
          </p:cNvPr>
          <p:cNvPicPr>
            <a:picLocks noChangeAspect="1"/>
          </p:cNvPicPr>
          <p:nvPr userDrawn="1"/>
        </p:nvPicPr>
        <p:blipFill>
          <a:blip r:embed="rId4"/>
          <a:stretch>
            <a:fillRect/>
          </a:stretch>
        </p:blipFill>
        <p:spPr>
          <a:xfrm>
            <a:off x="533743" y="523789"/>
            <a:ext cx="3998500" cy="622334"/>
          </a:xfrm>
          <a:prstGeom prst="rect">
            <a:avLst/>
          </a:prstGeom>
        </p:spPr>
      </p:pic>
    </p:spTree>
    <p:extLst>
      <p:ext uri="{BB962C8B-B14F-4D97-AF65-F5344CB8AC3E}">
        <p14:creationId xmlns:p14="http://schemas.microsoft.com/office/powerpoint/2010/main" val="348391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27CCFB74-96B9-F114-B9E6-F67CB537D5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94135" y="5867124"/>
            <a:ext cx="3201504" cy="497076"/>
          </a:xfrm>
          <a:prstGeom prst="rect">
            <a:avLst/>
          </a:prstGeom>
        </p:spPr>
      </p:pic>
      <p:sp>
        <p:nvSpPr>
          <p:cNvPr id="5" name="Rectangle 4">
            <a:extLst>
              <a:ext uri="{FF2B5EF4-FFF2-40B4-BE49-F238E27FC236}">
                <a16:creationId xmlns:a16="http://schemas.microsoft.com/office/drawing/2014/main" id="{EB0F1D79-08DD-AEC0-2F8C-CC2E509BCC70}"/>
              </a:ext>
            </a:extLst>
          </p:cNvPr>
          <p:cNvSpPr>
            <a:spLocks noGrp="1" noRot="1" noMove="1" noResize="1" noEditPoints="1" noAdjustHandles="1" noChangeArrowheads="1" noChangeShapeType="1"/>
          </p:cNvSpPr>
          <p:nvPr userDrawn="1"/>
        </p:nvSpPr>
        <p:spPr>
          <a:xfrm>
            <a:off x="520994" y="631807"/>
            <a:ext cx="84865" cy="5732394"/>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
        <p:nvSpPr>
          <p:cNvPr id="9" name="Title 1">
            <a:extLst>
              <a:ext uri="{FF2B5EF4-FFF2-40B4-BE49-F238E27FC236}">
                <a16:creationId xmlns:a16="http://schemas.microsoft.com/office/drawing/2014/main" id="{244F3BD2-3373-11E2-05C1-299492396AD6}"/>
              </a:ext>
            </a:extLst>
          </p:cNvPr>
          <p:cNvSpPr>
            <a:spLocks noGrp="1"/>
          </p:cNvSpPr>
          <p:nvPr>
            <p:ph type="title" hasCustomPrompt="1"/>
          </p:nvPr>
        </p:nvSpPr>
        <p:spPr>
          <a:xfrm>
            <a:off x="785190" y="274636"/>
            <a:ext cx="3310449" cy="2487613"/>
          </a:xfrm>
          <a:prstGeom prst="rect">
            <a:avLst/>
          </a:prstGeom>
        </p:spPr>
        <p:txBody>
          <a:bodyPr/>
          <a:lstStyle>
            <a:lvl1pPr algn="l">
              <a:defRPr b="1">
                <a:latin typeface="Arial" panose="020B0604020202020204" pitchFamily="34" charset="0"/>
                <a:cs typeface="Arial" panose="020B0604020202020204" pitchFamily="34" charset="0"/>
              </a:defRPr>
            </a:lvl1pPr>
          </a:lstStyle>
          <a:p>
            <a:r>
              <a:rPr lang="en-GB" sz="4400" b="1">
                <a:solidFill>
                  <a:srgbClr val="0A2E25"/>
                </a:solidFill>
                <a:latin typeface="Arial" panose="020B0604020202020204" pitchFamily="34" charset="0"/>
                <a:cs typeface="Arial" panose="020B0604020202020204" pitchFamily="34" charset="0"/>
              </a:rPr>
              <a:t>Title</a:t>
            </a:r>
            <a:br>
              <a:rPr lang="en-GB" sz="4400" b="1">
                <a:solidFill>
                  <a:srgbClr val="0A2E25"/>
                </a:solidFill>
                <a:latin typeface="Arial" panose="020B0604020202020204" pitchFamily="34" charset="0"/>
                <a:cs typeface="Arial" panose="020B0604020202020204" pitchFamily="34" charset="0"/>
              </a:rPr>
            </a:br>
            <a:r>
              <a:rPr lang="en-GB" sz="4400" b="1">
                <a:solidFill>
                  <a:srgbClr val="0A2E25"/>
                </a:solidFill>
                <a:latin typeface="Arial" panose="020B0604020202020204" pitchFamily="34" charset="0"/>
                <a:cs typeface="Arial" panose="020B0604020202020204" pitchFamily="34" charset="0"/>
              </a:rPr>
              <a:t>goes</a:t>
            </a:r>
            <a:br>
              <a:rPr lang="en-GB" sz="4400" b="1">
                <a:solidFill>
                  <a:srgbClr val="0A2E25"/>
                </a:solidFill>
                <a:latin typeface="Arial" panose="020B0604020202020204" pitchFamily="34" charset="0"/>
                <a:cs typeface="Arial" panose="020B0604020202020204" pitchFamily="34" charset="0"/>
              </a:rPr>
            </a:br>
            <a:r>
              <a:rPr lang="en-GB" sz="4400" b="1">
                <a:solidFill>
                  <a:srgbClr val="0A2E25"/>
                </a:solidFill>
                <a:latin typeface="Arial" panose="020B0604020202020204" pitchFamily="34" charset="0"/>
                <a:cs typeface="Arial" panose="020B0604020202020204" pitchFamily="34" charset="0"/>
              </a:rPr>
              <a:t>here</a:t>
            </a:r>
          </a:p>
        </p:txBody>
      </p:sp>
      <p:sp>
        <p:nvSpPr>
          <p:cNvPr id="10" name="Content Placeholder 2">
            <a:extLst>
              <a:ext uri="{FF2B5EF4-FFF2-40B4-BE49-F238E27FC236}">
                <a16:creationId xmlns:a16="http://schemas.microsoft.com/office/drawing/2014/main" id="{9B927754-C23E-E84C-C63B-6D89C38A4F59}"/>
              </a:ext>
            </a:extLst>
          </p:cNvPr>
          <p:cNvSpPr>
            <a:spLocks noGrp="1"/>
          </p:cNvSpPr>
          <p:nvPr>
            <p:ph idx="1" hasCustomPrompt="1"/>
          </p:nvPr>
        </p:nvSpPr>
        <p:spPr>
          <a:xfrm>
            <a:off x="5428389" y="631807"/>
            <a:ext cx="6154011" cy="5217326"/>
          </a:xfrm>
          <a:prstGeom prst="rect">
            <a:avLst/>
          </a:prstGeom>
        </p:spPr>
        <p:txBody>
          <a:bodyPr/>
          <a:lstStyle>
            <a:lvl1pPr marL="342900" indent="-342900">
              <a:lnSpc>
                <a:spcPct val="110000"/>
              </a:lnSpc>
              <a:buClr>
                <a:srgbClr val="E42026"/>
              </a:buClr>
              <a:buFont typeface="Wingdings" pitchFamily="2" charset="2"/>
              <a:buChar char="§"/>
              <a:defRPr>
                <a:latin typeface="Arial" panose="020B0604020202020204" pitchFamily="34" charset="0"/>
                <a:cs typeface="Arial" panose="020B0604020202020204" pitchFamily="34" charset="0"/>
              </a:defRPr>
            </a:lvl1pPr>
            <a:lvl2pPr marL="742950" indent="-28575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2pPr>
            <a:lvl3pPr marL="11430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3pPr>
            <a:lvl4pPr marL="16002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4pPr>
            <a:lvl5pPr marL="20574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5pPr>
          </a:lstStyle>
          <a:p>
            <a:pPr lvl="0"/>
            <a:r>
              <a:rPr lang="en-US"/>
              <a:t>Content</a:t>
            </a:r>
          </a:p>
          <a:p>
            <a:pPr lvl="1"/>
            <a:r>
              <a:rPr lang="en-US"/>
              <a:t>Sub Content</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73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C81EA4-A939-5D97-DC99-6ABAF9F0CA8D}"/>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14" name="Picture 13">
            <a:extLst>
              <a:ext uri="{FF2B5EF4-FFF2-40B4-BE49-F238E27FC236}">
                <a16:creationId xmlns:a16="http://schemas.microsoft.com/office/drawing/2014/main" id="{64F025A5-E78C-4517-CFE2-B6DD944F7843}"/>
              </a:ext>
            </a:extLst>
          </p:cNvPr>
          <p:cNvPicPr>
            <a:picLocks noChangeAspect="1"/>
          </p:cNvPicPr>
          <p:nvPr userDrawn="1"/>
        </p:nvPicPr>
        <p:blipFill>
          <a:blip r:embed="rId3"/>
          <a:stretch>
            <a:fillRect/>
          </a:stretch>
        </p:blipFill>
        <p:spPr>
          <a:xfrm>
            <a:off x="533743" y="523789"/>
            <a:ext cx="3998500" cy="622334"/>
          </a:xfrm>
          <a:prstGeom prst="rect">
            <a:avLst/>
          </a:prstGeom>
        </p:spPr>
      </p:pic>
      <p:sp>
        <p:nvSpPr>
          <p:cNvPr id="16" name="Rectangle 15">
            <a:extLst>
              <a:ext uri="{FF2B5EF4-FFF2-40B4-BE49-F238E27FC236}">
                <a16:creationId xmlns:a16="http://schemas.microsoft.com/office/drawing/2014/main" id="{DCC0384B-041B-7A4C-0131-8A8D3D545DE2}"/>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29862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5190" y="274638"/>
            <a:ext cx="10797209" cy="1143000"/>
          </a:xfrm>
          <a:prstGeom prst="rect">
            <a:avLst/>
          </a:prstGeom>
        </p:spPr>
        <p:txBody>
          <a:bodyPr/>
          <a:lstStyle>
            <a:lvl1pPr algn="l">
              <a:defRPr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idx="1" hasCustomPrompt="1"/>
          </p:nvPr>
        </p:nvSpPr>
        <p:spPr>
          <a:xfrm>
            <a:off x="785190" y="1600204"/>
            <a:ext cx="10797210" cy="4029072"/>
          </a:xfrm>
          <a:prstGeom prst="rect">
            <a:avLst/>
          </a:prstGeom>
        </p:spPr>
        <p:txBody>
          <a:bodyPr/>
          <a:lstStyle>
            <a:lvl1pPr marL="342900" indent="-342900">
              <a:lnSpc>
                <a:spcPct val="110000"/>
              </a:lnSpc>
              <a:buClr>
                <a:srgbClr val="E42026"/>
              </a:buClr>
              <a:buFont typeface="Wingdings" pitchFamily="2" charset="2"/>
              <a:buChar char="§"/>
              <a:defRPr>
                <a:latin typeface="Arial" panose="020B0604020202020204" pitchFamily="34" charset="0"/>
                <a:cs typeface="Arial" panose="020B0604020202020204" pitchFamily="34" charset="0"/>
              </a:defRPr>
            </a:lvl1pPr>
            <a:lvl2pPr marL="742950" indent="-28575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2pPr>
            <a:lvl3pPr marL="11430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3pPr>
            <a:lvl4pPr marL="16002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4pPr>
            <a:lvl5pPr marL="20574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5pPr>
          </a:lstStyle>
          <a:p>
            <a:pPr lvl="0"/>
            <a:r>
              <a:rPr lang="en-US"/>
              <a:t>Content</a:t>
            </a:r>
          </a:p>
          <a:p>
            <a:pPr lvl="1"/>
            <a:r>
              <a:rPr lang="en-US"/>
              <a:t>Sub Content</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27CCFB74-96B9-F114-B9E6-F67CB537D5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94135" y="5867124"/>
            <a:ext cx="3201504" cy="497076"/>
          </a:xfrm>
          <a:prstGeom prst="rect">
            <a:avLst/>
          </a:prstGeom>
        </p:spPr>
      </p:pic>
      <p:sp>
        <p:nvSpPr>
          <p:cNvPr id="5" name="Rectangle 4">
            <a:extLst>
              <a:ext uri="{FF2B5EF4-FFF2-40B4-BE49-F238E27FC236}">
                <a16:creationId xmlns:a16="http://schemas.microsoft.com/office/drawing/2014/main" id="{EB0F1D79-08DD-AEC0-2F8C-CC2E509BCC70}"/>
              </a:ext>
            </a:extLst>
          </p:cNvPr>
          <p:cNvSpPr>
            <a:spLocks noGrp="1" noRot="1" noMove="1" noResize="1" noEditPoints="1" noAdjustHandles="1" noChangeArrowheads="1" noChangeShapeType="1"/>
          </p:cNvSpPr>
          <p:nvPr userDrawn="1"/>
        </p:nvSpPr>
        <p:spPr>
          <a:xfrm>
            <a:off x="520994" y="631807"/>
            <a:ext cx="84865" cy="5732394"/>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33605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inal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C81EA4-A939-5D97-DC99-6ABAF9F0CA8D}"/>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3" name="Picture 2">
            <a:extLst>
              <a:ext uri="{FF2B5EF4-FFF2-40B4-BE49-F238E27FC236}">
                <a16:creationId xmlns:a16="http://schemas.microsoft.com/office/drawing/2014/main" id="{FE53E0DC-AD4C-094F-278C-4053B9D7A7EF}"/>
              </a:ext>
            </a:extLst>
          </p:cNvPr>
          <p:cNvPicPr>
            <a:picLocks noChangeAspect="1"/>
          </p:cNvPicPr>
          <p:nvPr userDrawn="1"/>
        </p:nvPicPr>
        <p:blipFill>
          <a:blip r:embed="rId3"/>
          <a:stretch>
            <a:fillRect/>
          </a:stretch>
        </p:blipFill>
        <p:spPr>
          <a:xfrm>
            <a:off x="9724767" y="5458927"/>
            <a:ext cx="2144069" cy="1132716"/>
          </a:xfrm>
          <a:prstGeom prst="rect">
            <a:avLst/>
          </a:prstGeom>
        </p:spPr>
      </p:pic>
      <p:pic>
        <p:nvPicPr>
          <p:cNvPr id="11" name="Picture 10">
            <a:extLst>
              <a:ext uri="{FF2B5EF4-FFF2-40B4-BE49-F238E27FC236}">
                <a16:creationId xmlns:a16="http://schemas.microsoft.com/office/drawing/2014/main" id="{9B374EFB-B141-6CCA-E08A-2D32C6370BB0}"/>
              </a:ext>
            </a:extLst>
          </p:cNvPr>
          <p:cNvPicPr>
            <a:picLocks noChangeAspect="1"/>
          </p:cNvPicPr>
          <p:nvPr userDrawn="1"/>
        </p:nvPicPr>
        <p:blipFill>
          <a:blip r:embed="rId3"/>
          <a:stretch>
            <a:fillRect/>
          </a:stretch>
        </p:blipFill>
        <p:spPr>
          <a:xfrm>
            <a:off x="9724767" y="5458927"/>
            <a:ext cx="2144069" cy="1132716"/>
          </a:xfrm>
          <a:prstGeom prst="rect">
            <a:avLst/>
          </a:prstGeom>
        </p:spPr>
      </p:pic>
      <p:pic>
        <p:nvPicPr>
          <p:cNvPr id="14" name="Picture 13">
            <a:extLst>
              <a:ext uri="{FF2B5EF4-FFF2-40B4-BE49-F238E27FC236}">
                <a16:creationId xmlns:a16="http://schemas.microsoft.com/office/drawing/2014/main" id="{64F025A5-E78C-4517-CFE2-B6DD944F7843}"/>
              </a:ext>
            </a:extLst>
          </p:cNvPr>
          <p:cNvPicPr>
            <a:picLocks noChangeAspect="1"/>
          </p:cNvPicPr>
          <p:nvPr userDrawn="1"/>
        </p:nvPicPr>
        <p:blipFill>
          <a:blip r:embed="rId4"/>
          <a:stretch>
            <a:fillRect/>
          </a:stretch>
        </p:blipFill>
        <p:spPr>
          <a:xfrm>
            <a:off x="533743" y="523789"/>
            <a:ext cx="3998500" cy="622334"/>
          </a:xfrm>
          <a:prstGeom prst="rect">
            <a:avLst/>
          </a:prstGeom>
        </p:spPr>
      </p:pic>
      <p:sp>
        <p:nvSpPr>
          <p:cNvPr id="16" name="Rectangle 15">
            <a:extLst>
              <a:ext uri="{FF2B5EF4-FFF2-40B4-BE49-F238E27FC236}">
                <a16:creationId xmlns:a16="http://schemas.microsoft.com/office/drawing/2014/main" id="{DCC0384B-041B-7A4C-0131-8A8D3D545DE2}"/>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193585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6D07F07F-AEA7-F2C3-150A-4797A05216AF}"/>
              </a:ext>
            </a:extLst>
          </p:cNvPr>
          <p:cNvPicPr>
            <a:picLocks noChangeAspect="1"/>
          </p:cNvPicPr>
          <p:nvPr userDrawn="1"/>
        </p:nvPicPr>
        <p:blipFill>
          <a:blip r:embed="rId7"/>
          <a:stretch>
            <a:fillRect/>
          </a:stretch>
        </p:blipFill>
        <p:spPr>
          <a:xfrm>
            <a:off x="0" y="0"/>
            <a:ext cx="12192000" cy="5448300"/>
          </a:xfrm>
          <a:prstGeom prst="rect">
            <a:avLst/>
          </a:prstGeom>
        </p:spPr>
      </p:pic>
      <p:pic>
        <p:nvPicPr>
          <p:cNvPr id="8" name="Picture 7">
            <a:extLst>
              <a:ext uri="{FF2B5EF4-FFF2-40B4-BE49-F238E27FC236}">
                <a16:creationId xmlns:a16="http://schemas.microsoft.com/office/drawing/2014/main" id="{22C621B9-AC5E-1DCD-7B7D-78BD05237977}"/>
              </a:ext>
            </a:extLst>
          </p:cNvPr>
          <p:cNvPicPr>
            <a:picLocks noChangeAspect="1"/>
          </p:cNvPicPr>
          <p:nvPr userDrawn="1"/>
        </p:nvPicPr>
        <p:blipFill>
          <a:blip r:embed="rId8"/>
          <a:stretch>
            <a:fillRect/>
          </a:stretch>
        </p:blipFill>
        <p:spPr>
          <a:xfrm>
            <a:off x="9724767" y="5458927"/>
            <a:ext cx="2144069" cy="1132716"/>
          </a:xfrm>
          <a:prstGeom prst="rect">
            <a:avLst/>
          </a:prstGeom>
        </p:spPr>
      </p:pic>
      <p:sp>
        <p:nvSpPr>
          <p:cNvPr id="9" name="TextBox 8">
            <a:extLst>
              <a:ext uri="{FF2B5EF4-FFF2-40B4-BE49-F238E27FC236}">
                <a16:creationId xmlns:a16="http://schemas.microsoft.com/office/drawing/2014/main" id="{403C153F-C3C5-FFA3-559F-327052A79F1C}"/>
              </a:ext>
            </a:extLst>
          </p:cNvPr>
          <p:cNvSpPr txBox="1"/>
          <p:nvPr userDrawn="1"/>
        </p:nvSpPr>
        <p:spPr>
          <a:xfrm>
            <a:off x="417802" y="6165061"/>
            <a:ext cx="96008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boria Book" panose="02000000000000000000" pitchFamily="2" charset="77"/>
                <a:ea typeface="+mn-ea"/>
                <a:cs typeface="+mn-cs"/>
              </a:rPr>
              <a:t>+44 (0)20 7419 8000  |  clerks@newsquarechambers.co.uk  |  newsquarechambers.co.uk</a:t>
            </a:r>
            <a:endParaRPr kumimoji="0" lang="en-ES" sz="1400" b="0" i="0" u="none" strike="noStrike" kern="1200" cap="none" spc="0" normalizeH="0" baseline="0" noProof="0">
              <a:ln>
                <a:noFill/>
              </a:ln>
              <a:solidFill>
                <a:prstClr val="black"/>
              </a:solidFill>
              <a:effectLst/>
              <a:uLnTx/>
              <a:uFillTx/>
              <a:latin typeface="Arboria Book" panose="02000000000000000000" pitchFamily="2" charset="77"/>
              <a:ea typeface="+mn-ea"/>
              <a:cs typeface="+mn-cs"/>
            </a:endParaRPr>
          </a:p>
        </p:txBody>
      </p:sp>
      <p:sp>
        <p:nvSpPr>
          <p:cNvPr id="10" name="Rectangle 9">
            <a:extLst>
              <a:ext uri="{FF2B5EF4-FFF2-40B4-BE49-F238E27FC236}">
                <a16:creationId xmlns:a16="http://schemas.microsoft.com/office/drawing/2014/main" id="{501822BC-ECA9-56C6-A2E3-538A23A681EC}"/>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1" name="Picture 10">
            <a:extLst>
              <a:ext uri="{FF2B5EF4-FFF2-40B4-BE49-F238E27FC236}">
                <a16:creationId xmlns:a16="http://schemas.microsoft.com/office/drawing/2014/main" id="{5BC935D5-F1E7-B52C-E10B-CEC61AA17C24}"/>
              </a:ext>
            </a:extLst>
          </p:cNvPr>
          <p:cNvPicPr>
            <a:picLocks noChangeAspect="1"/>
          </p:cNvPicPr>
          <p:nvPr userDrawn="1"/>
        </p:nvPicPr>
        <p:blipFill>
          <a:blip r:embed="rId9"/>
          <a:stretch>
            <a:fillRect/>
          </a:stretch>
        </p:blipFill>
        <p:spPr>
          <a:xfrm>
            <a:off x="533743" y="523789"/>
            <a:ext cx="3998500" cy="622334"/>
          </a:xfrm>
          <a:prstGeom prst="rect">
            <a:avLst/>
          </a:prstGeom>
        </p:spPr>
      </p:pic>
    </p:spTree>
    <p:extLst>
      <p:ext uri="{BB962C8B-B14F-4D97-AF65-F5344CB8AC3E}">
        <p14:creationId xmlns:p14="http://schemas.microsoft.com/office/powerpoint/2010/main" val="67295759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6" r:id="rId5"/>
  </p:sldLayoutIdLst>
  <p:hf sldNum="0"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0F747-0A36-B2AE-3DC3-6E2C48521E54}"/>
            </a:ext>
          </a:extLst>
        </p:cNvPr>
        <p:cNvGrpSpPr/>
        <p:nvPr/>
      </p:nvGrpSpPr>
      <p:grpSpPr>
        <a:xfrm>
          <a:off x="0" y="0"/>
          <a:ext cx="0" cy="0"/>
          <a:chOff x="0" y="0"/>
          <a:chExt cx="0" cy="0"/>
        </a:xfrm>
      </p:grpSpPr>
      <p:pic>
        <p:nvPicPr>
          <p:cNvPr id="7" name="Picture 6" descr="A group of people posing for a photo&#10;&#10;AI-generated content may be incorrect.">
            <a:extLst>
              <a:ext uri="{FF2B5EF4-FFF2-40B4-BE49-F238E27FC236}">
                <a16:creationId xmlns:a16="http://schemas.microsoft.com/office/drawing/2014/main" id="{B856CEA9-1CB1-46C2-60D9-47652DE818A9}"/>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8998CC-C525-E33B-74A1-7A10B8C12941}"/>
              </a:ext>
            </a:extLst>
          </p:cNvPr>
          <p:cNvSpPr txBox="1"/>
          <p:nvPr/>
        </p:nvSpPr>
        <p:spPr>
          <a:xfrm>
            <a:off x="855124" y="4917133"/>
            <a:ext cx="54367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DATE: </a:t>
            </a:r>
            <a:r>
              <a:rPr lang="en-GB" dirty="0">
                <a:latin typeface="Arial" panose="020B0604020202020204" pitchFamily="34" charset="0"/>
                <a:cs typeface="Arial" panose="020B0604020202020204" pitchFamily="34" charset="0"/>
              </a:rPr>
              <a:t>Wednesday 7</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May 2025</a:t>
            </a:r>
            <a:r>
              <a:rPr kumimoji="0" lang="en-GB"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TIME: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11:00 - 12:00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LOCATION: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Zoom</a:t>
            </a:r>
            <a:endParaRPr kumimoji="0" lang="en-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BE58BDA-A549-F36E-AA81-BD25C6C5FC64}"/>
              </a:ext>
            </a:extLst>
          </p:cNvPr>
          <p:cNvSpPr txBox="1"/>
          <p:nvPr/>
        </p:nvSpPr>
        <p:spPr>
          <a:xfrm>
            <a:off x="775666" y="1448640"/>
            <a:ext cx="4811317" cy="2215991"/>
          </a:xfrm>
          <a:prstGeom prst="rect">
            <a:avLst/>
          </a:prstGeom>
          <a:noFill/>
        </p:spPr>
        <p:txBody>
          <a:bodyPr wrap="square" rtlCol="0">
            <a:spAutoFit/>
          </a:bodyPr>
          <a:lstStyle/>
          <a:p>
            <a:pPr>
              <a:defRPr/>
            </a:pPr>
            <a:r>
              <a:rPr kumimoji="0" lang="en-GB" sz="4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 lawyer’s toolkit for dealing with vexatious litigants</a:t>
            </a:r>
            <a:endParaRPr kumimoji="0" lang="en-US" sz="4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839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6BF58-3B94-1F97-6522-EA01572A63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1E7295-2DE6-0D92-8DFD-D58AA336083C}"/>
              </a:ext>
            </a:extLst>
          </p:cNvPr>
          <p:cNvSpPr>
            <a:spLocks noGrp="1"/>
          </p:cNvSpPr>
          <p:nvPr>
            <p:ph type="title"/>
          </p:nvPr>
        </p:nvSpPr>
        <p:spPr>
          <a:xfrm>
            <a:off x="785190" y="274637"/>
            <a:ext cx="10995684" cy="1178480"/>
          </a:xfrm>
        </p:spPr>
        <p:txBody>
          <a:bodyPr>
            <a:normAutofit fontScale="90000"/>
          </a:bodyPr>
          <a:lstStyle/>
          <a:p>
            <a:r>
              <a:rPr lang="en-GB" dirty="0"/>
              <a:t>(F) SYMPTOMATIC APPROACH: PROBLEMS </a:t>
            </a:r>
          </a:p>
        </p:txBody>
      </p:sp>
      <p:sp>
        <p:nvSpPr>
          <p:cNvPr id="5" name="Content Placeholder 4">
            <a:extLst>
              <a:ext uri="{FF2B5EF4-FFF2-40B4-BE49-F238E27FC236}">
                <a16:creationId xmlns:a16="http://schemas.microsoft.com/office/drawing/2014/main" id="{068B9097-19CA-2A57-E919-2E350920E421}"/>
              </a:ext>
            </a:extLst>
          </p:cNvPr>
          <p:cNvSpPr>
            <a:spLocks noGrp="1"/>
          </p:cNvSpPr>
          <p:nvPr>
            <p:ph idx="1"/>
          </p:nvPr>
        </p:nvSpPr>
        <p:spPr>
          <a:xfrm>
            <a:off x="999461" y="1509823"/>
            <a:ext cx="10845210" cy="4527839"/>
          </a:xfrm>
        </p:spPr>
        <p:txBody>
          <a:bodyPr>
            <a:normAutofit fontScale="85000" lnSpcReduction="10000"/>
          </a:bodyPr>
          <a:lstStyle/>
          <a:p>
            <a:pPr algn="just"/>
            <a:r>
              <a:rPr lang="en-GB" b="1" u="sng" dirty="0"/>
              <a:t>Potential problems</a:t>
            </a:r>
            <a:r>
              <a:rPr lang="en-GB" dirty="0"/>
              <a:t>: </a:t>
            </a:r>
          </a:p>
          <a:p>
            <a:pPr marL="0" indent="0" algn="just">
              <a:buNone/>
            </a:pPr>
            <a:endParaRPr lang="en-GB" dirty="0"/>
          </a:p>
          <a:p>
            <a:pPr lvl="1" algn="just"/>
            <a:r>
              <a:rPr lang="en-GB" dirty="0"/>
              <a:t>Ignoring psychological or systemic causes can inadvertently escalate and ignite the litigation into a </a:t>
            </a:r>
            <a:r>
              <a:rPr lang="en-GB" b="1" u="sng" dirty="0"/>
              <a:t>psychological battleground</a:t>
            </a:r>
            <a:r>
              <a:rPr lang="en-GB" dirty="0"/>
              <a:t>.</a:t>
            </a:r>
          </a:p>
          <a:p>
            <a:pPr marL="457200" lvl="1" indent="0" algn="just">
              <a:buNone/>
            </a:pPr>
            <a:endParaRPr lang="en-GB" dirty="0"/>
          </a:p>
          <a:p>
            <a:pPr lvl="1" algn="just"/>
            <a:r>
              <a:rPr lang="en-GB" dirty="0"/>
              <a:t>Litigators follow a cost-benefit framework which is predictable because rational parties acting in ways aligned with legal or financial self-interest. </a:t>
            </a:r>
          </a:p>
          <a:p>
            <a:pPr lvl="1" algn="just"/>
            <a:endParaRPr lang="en-GB" dirty="0"/>
          </a:p>
          <a:p>
            <a:pPr lvl="1" algn="just"/>
            <a:r>
              <a:rPr lang="en-GB" dirty="0"/>
              <a:t>Vexatious litigants operate outside this framework. Their actions are driven by psychological needs rather than legal merit or financial logic. </a:t>
            </a:r>
          </a:p>
          <a:p>
            <a:pPr algn="just"/>
            <a:endParaRPr lang="en-GB" dirty="0"/>
          </a:p>
          <a:p>
            <a:pPr algn="just"/>
            <a:endParaRPr lang="en-GB" b="1" dirty="0"/>
          </a:p>
          <a:p>
            <a:endParaRPr lang="en-US" b="1" dirty="0"/>
          </a:p>
          <a:p>
            <a:pPr lvl="1"/>
            <a:endParaRPr lang="en-US" dirty="0"/>
          </a:p>
        </p:txBody>
      </p:sp>
    </p:spTree>
    <p:extLst>
      <p:ext uri="{BB962C8B-B14F-4D97-AF65-F5344CB8AC3E}">
        <p14:creationId xmlns:p14="http://schemas.microsoft.com/office/powerpoint/2010/main" val="17937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E5744-8DCA-A8F6-87AF-CA023333BC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983BFC-19C7-6F60-2EEB-A9A163E5CB32}"/>
              </a:ext>
            </a:extLst>
          </p:cNvPr>
          <p:cNvSpPr>
            <a:spLocks noGrp="1"/>
          </p:cNvSpPr>
          <p:nvPr>
            <p:ph type="title"/>
          </p:nvPr>
        </p:nvSpPr>
        <p:spPr>
          <a:xfrm>
            <a:off x="785190" y="274637"/>
            <a:ext cx="10995684" cy="1178480"/>
          </a:xfrm>
        </p:spPr>
        <p:txBody>
          <a:bodyPr>
            <a:normAutofit fontScale="90000"/>
          </a:bodyPr>
          <a:lstStyle/>
          <a:p>
            <a:r>
              <a:rPr lang="en-GB" dirty="0"/>
              <a:t>(G) MOVING BEYOND A SYMPTOMATIC APPROACH </a:t>
            </a:r>
          </a:p>
        </p:txBody>
      </p:sp>
      <p:sp>
        <p:nvSpPr>
          <p:cNvPr id="5" name="Content Placeholder 4">
            <a:extLst>
              <a:ext uri="{FF2B5EF4-FFF2-40B4-BE49-F238E27FC236}">
                <a16:creationId xmlns:a16="http://schemas.microsoft.com/office/drawing/2014/main" id="{C47A5484-5E68-9908-B7E5-8AC71BA06BF1}"/>
              </a:ext>
            </a:extLst>
          </p:cNvPr>
          <p:cNvSpPr>
            <a:spLocks noGrp="1"/>
          </p:cNvSpPr>
          <p:nvPr>
            <p:ph idx="1"/>
          </p:nvPr>
        </p:nvSpPr>
        <p:spPr>
          <a:xfrm>
            <a:off x="999461" y="1509823"/>
            <a:ext cx="10845210" cy="4527839"/>
          </a:xfrm>
        </p:spPr>
        <p:txBody>
          <a:bodyPr>
            <a:normAutofit fontScale="62500" lnSpcReduction="20000"/>
          </a:bodyPr>
          <a:lstStyle/>
          <a:p>
            <a:pPr marL="0" indent="0" algn="just">
              <a:buNone/>
            </a:pPr>
            <a:endParaRPr lang="en-GB" b="1" dirty="0"/>
          </a:p>
          <a:p>
            <a:pPr algn="just"/>
            <a:r>
              <a:rPr lang="en-US" u="sng" dirty="0"/>
              <a:t>Early Identification:</a:t>
            </a:r>
            <a:r>
              <a:rPr lang="en-US" dirty="0"/>
              <a:t> If you suspect, check the </a:t>
            </a:r>
            <a:r>
              <a:rPr lang="en-GB" dirty="0"/>
              <a:t>list of general civil restraint orders maintained by HMCTS. </a:t>
            </a:r>
          </a:p>
          <a:p>
            <a:pPr marL="457200" lvl="1" indent="0" algn="just">
              <a:buNone/>
            </a:pPr>
            <a:endParaRPr lang="en-GB" dirty="0"/>
          </a:p>
          <a:p>
            <a:pPr algn="just"/>
            <a:r>
              <a:rPr lang="en-GB" u="sng" dirty="0"/>
              <a:t>Document:</a:t>
            </a:r>
            <a:r>
              <a:rPr lang="en-GB" dirty="0"/>
              <a:t> Compile publicly available documents to establish a fact pattern. </a:t>
            </a:r>
          </a:p>
          <a:p>
            <a:pPr marL="457200" lvl="1" indent="0" algn="just">
              <a:buNone/>
            </a:pPr>
            <a:endParaRPr lang="en-GB" dirty="0"/>
          </a:p>
          <a:p>
            <a:pPr algn="just"/>
            <a:r>
              <a:rPr lang="en-GB" u="sng" dirty="0"/>
              <a:t>Limit engagement</a:t>
            </a:r>
            <a:r>
              <a:rPr lang="en-GB" dirty="0"/>
              <a:t>: Set clear, firm boundaries. Refuse to engage in non-legal debates or personal attacks. Do not fuel obsessions. </a:t>
            </a:r>
          </a:p>
          <a:p>
            <a:pPr marL="457200" lvl="1" indent="0" algn="just">
              <a:buNone/>
            </a:pPr>
            <a:endParaRPr lang="en-GB" dirty="0"/>
          </a:p>
          <a:p>
            <a:pPr algn="just"/>
            <a:r>
              <a:rPr lang="en-GB" u="sng" dirty="0"/>
              <a:t>Record everything</a:t>
            </a:r>
            <a:r>
              <a:rPr lang="en-GB" dirty="0"/>
              <a:t>: Create a clear record of abusive behaviour to support sanctions.</a:t>
            </a:r>
          </a:p>
          <a:p>
            <a:pPr marL="457200" lvl="1" indent="0" algn="just">
              <a:buNone/>
            </a:pPr>
            <a:endParaRPr lang="en-GB" dirty="0"/>
          </a:p>
          <a:p>
            <a:pPr algn="just"/>
            <a:r>
              <a:rPr lang="en-GB" u="sng" dirty="0"/>
              <a:t>Manage client’s expectations</a:t>
            </a:r>
            <a:r>
              <a:rPr lang="en-GB" dirty="0"/>
              <a:t>: Explain that the litigant’s goal may not be legal victory but harassment and advise against retaliatory actions.</a:t>
            </a:r>
          </a:p>
          <a:p>
            <a:pPr lvl="1" algn="just"/>
            <a:endParaRPr lang="en-GB" dirty="0"/>
          </a:p>
          <a:p>
            <a:pPr lvl="1" algn="just"/>
            <a:endParaRPr lang="en-GB" dirty="0"/>
          </a:p>
          <a:p>
            <a:pPr lvl="1" algn="just"/>
            <a:endParaRPr lang="en-GB" dirty="0"/>
          </a:p>
          <a:p>
            <a:pPr lvl="1" algn="just"/>
            <a:endParaRPr lang="en-GB" dirty="0"/>
          </a:p>
          <a:p>
            <a:pPr lvl="2" algn="just"/>
            <a:endParaRPr lang="en-GB" dirty="0"/>
          </a:p>
          <a:p>
            <a:pPr lvl="2" algn="just"/>
            <a:endParaRPr lang="en-US" b="1" dirty="0"/>
          </a:p>
          <a:p>
            <a:pPr lvl="1"/>
            <a:endParaRPr lang="en-US" dirty="0"/>
          </a:p>
        </p:txBody>
      </p:sp>
    </p:spTree>
    <p:extLst>
      <p:ext uri="{BB962C8B-B14F-4D97-AF65-F5344CB8AC3E}">
        <p14:creationId xmlns:p14="http://schemas.microsoft.com/office/powerpoint/2010/main" val="3118110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512C6-91E8-6879-B6B9-ABAA1F2D01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A3BEA2-6310-CEDA-A8D3-6FEF61DF413C}"/>
              </a:ext>
            </a:extLst>
          </p:cNvPr>
          <p:cNvSpPr>
            <a:spLocks noGrp="1"/>
          </p:cNvSpPr>
          <p:nvPr>
            <p:ph type="title"/>
          </p:nvPr>
        </p:nvSpPr>
        <p:spPr>
          <a:xfrm>
            <a:off x="785190" y="274637"/>
            <a:ext cx="10995684" cy="1178480"/>
          </a:xfrm>
        </p:spPr>
        <p:txBody>
          <a:bodyPr>
            <a:normAutofit fontScale="90000"/>
          </a:bodyPr>
          <a:lstStyle/>
          <a:p>
            <a:r>
              <a:rPr lang="en-GB" dirty="0"/>
              <a:t>(G) MOVING BEYOND A SYMPTOMATIC APPROACH (Cont..)</a:t>
            </a:r>
          </a:p>
        </p:txBody>
      </p:sp>
      <p:sp>
        <p:nvSpPr>
          <p:cNvPr id="5" name="Content Placeholder 4">
            <a:extLst>
              <a:ext uri="{FF2B5EF4-FFF2-40B4-BE49-F238E27FC236}">
                <a16:creationId xmlns:a16="http://schemas.microsoft.com/office/drawing/2014/main" id="{EA2328BE-6C9A-515C-F5F0-ABAEDC4F039A}"/>
              </a:ext>
            </a:extLst>
          </p:cNvPr>
          <p:cNvSpPr>
            <a:spLocks noGrp="1"/>
          </p:cNvSpPr>
          <p:nvPr>
            <p:ph idx="1"/>
          </p:nvPr>
        </p:nvSpPr>
        <p:spPr>
          <a:xfrm>
            <a:off x="999461" y="1509823"/>
            <a:ext cx="10845210" cy="4527839"/>
          </a:xfrm>
        </p:spPr>
        <p:txBody>
          <a:bodyPr>
            <a:normAutofit fontScale="62500" lnSpcReduction="20000"/>
          </a:bodyPr>
          <a:lstStyle/>
          <a:p>
            <a:pPr marL="0" indent="0" algn="just">
              <a:buNone/>
            </a:pPr>
            <a:endParaRPr lang="en-GB" b="1" dirty="0"/>
          </a:p>
          <a:p>
            <a:pPr algn="just"/>
            <a:r>
              <a:rPr lang="en-GB" u="sng" dirty="0"/>
              <a:t>Gestures:</a:t>
            </a:r>
            <a:r>
              <a:rPr lang="en-GB" dirty="0"/>
              <a:t> For institutional clients (e.g., businesses), suggest policies to de-escalate (e.g., offering a symbolic apology or dialogue to address perceived grievances).</a:t>
            </a:r>
          </a:p>
          <a:p>
            <a:pPr lvl="1" algn="just"/>
            <a:endParaRPr lang="en-GB" dirty="0"/>
          </a:p>
          <a:p>
            <a:pPr algn="just"/>
            <a:r>
              <a:rPr lang="en-GB" u="sng" dirty="0"/>
              <a:t>Resolve</a:t>
            </a:r>
            <a:r>
              <a:rPr lang="en-GB" dirty="0"/>
              <a:t>: Give the litigant a platform to “be heard,” potentially satisfying their need for validation.</a:t>
            </a:r>
          </a:p>
          <a:p>
            <a:pPr marL="457200" lvl="1" indent="0" algn="just">
              <a:buNone/>
            </a:pPr>
            <a:endParaRPr lang="en-GB" dirty="0"/>
          </a:p>
          <a:p>
            <a:pPr algn="just"/>
            <a:r>
              <a:rPr lang="en-GB" u="sng" dirty="0"/>
              <a:t>Avoid Emotional Burnout</a:t>
            </a:r>
            <a:r>
              <a:rPr lang="en-GB" dirty="0"/>
              <a:t>: Rotate team members handling high-conflict case. Ensure responses remain professional; avoid retaliatory tactics that could escalate conflict. </a:t>
            </a:r>
          </a:p>
          <a:p>
            <a:pPr lvl="1" algn="just"/>
            <a:endParaRPr lang="en-GB" dirty="0"/>
          </a:p>
          <a:p>
            <a:pPr algn="just"/>
            <a:r>
              <a:rPr lang="en-GB" u="sng" dirty="0"/>
              <a:t>Aggressive Procedural Enforcement:</a:t>
            </a:r>
            <a:r>
              <a:rPr lang="en-GB" dirty="0"/>
              <a:t> Move to dismiss frivolous claims quickly. Request sanctions or litigation restraints (e.g., requiring court approval for future claims. </a:t>
            </a:r>
          </a:p>
          <a:p>
            <a:pPr lvl="1" algn="just"/>
            <a:endParaRPr lang="en-GB" dirty="0"/>
          </a:p>
          <a:p>
            <a:pPr lvl="1" algn="just"/>
            <a:endParaRPr lang="en-GB" dirty="0"/>
          </a:p>
          <a:p>
            <a:pPr lvl="2" algn="just"/>
            <a:endParaRPr lang="en-GB" dirty="0"/>
          </a:p>
          <a:p>
            <a:pPr lvl="2" algn="just"/>
            <a:endParaRPr lang="en-US" b="1" dirty="0"/>
          </a:p>
          <a:p>
            <a:pPr lvl="1"/>
            <a:endParaRPr lang="en-US" dirty="0"/>
          </a:p>
        </p:txBody>
      </p:sp>
    </p:spTree>
    <p:extLst>
      <p:ext uri="{BB962C8B-B14F-4D97-AF65-F5344CB8AC3E}">
        <p14:creationId xmlns:p14="http://schemas.microsoft.com/office/powerpoint/2010/main" val="1836787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C68EA-3D6D-36B4-22C9-AAC9A5D00A2F}"/>
            </a:ext>
          </a:extLst>
        </p:cNvPr>
        <p:cNvGrpSpPr/>
        <p:nvPr/>
      </p:nvGrpSpPr>
      <p:grpSpPr>
        <a:xfrm>
          <a:off x="0" y="0"/>
          <a:ext cx="0" cy="0"/>
          <a:chOff x="0" y="0"/>
          <a:chExt cx="0" cy="0"/>
        </a:xfrm>
      </p:grpSpPr>
      <p:pic>
        <p:nvPicPr>
          <p:cNvPr id="7" name="Picture 6" descr="A group of people making faces&#10;&#10;AI-generated content may be incorrect.">
            <a:extLst>
              <a:ext uri="{FF2B5EF4-FFF2-40B4-BE49-F238E27FC236}">
                <a16:creationId xmlns:a16="http://schemas.microsoft.com/office/drawing/2014/main" id="{A61EC45C-5149-F3E9-8BFB-D6C5DD895EA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6666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E0788-9B49-D93B-9DDD-691C8B91FB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BA05AE-9613-08DE-7875-54D15B6A5AE0}"/>
              </a:ext>
            </a:extLst>
          </p:cNvPr>
          <p:cNvSpPr>
            <a:spLocks noGrp="1"/>
          </p:cNvSpPr>
          <p:nvPr>
            <p:ph type="title"/>
          </p:nvPr>
        </p:nvSpPr>
        <p:spPr>
          <a:xfrm>
            <a:off x="785190" y="274636"/>
            <a:ext cx="4280586" cy="2487613"/>
          </a:xfrm>
        </p:spPr>
        <p:txBody>
          <a:bodyPr/>
          <a:lstStyle/>
          <a:p>
            <a:r>
              <a:rPr lang="en-GB" dirty="0"/>
              <a:t>Mediating with vexatious litigants </a:t>
            </a:r>
          </a:p>
        </p:txBody>
      </p:sp>
      <p:sp>
        <p:nvSpPr>
          <p:cNvPr id="5" name="Content Placeholder 4">
            <a:extLst>
              <a:ext uri="{FF2B5EF4-FFF2-40B4-BE49-F238E27FC236}">
                <a16:creationId xmlns:a16="http://schemas.microsoft.com/office/drawing/2014/main" id="{ADEAACFB-C711-A640-576E-417750D5D8B6}"/>
              </a:ext>
            </a:extLst>
          </p:cNvPr>
          <p:cNvSpPr>
            <a:spLocks noGrp="1"/>
          </p:cNvSpPr>
          <p:nvPr>
            <p:ph idx="1"/>
          </p:nvPr>
        </p:nvSpPr>
        <p:spPr>
          <a:xfrm>
            <a:off x="946735" y="2957759"/>
            <a:ext cx="5149265" cy="2275985"/>
          </a:xfrm>
        </p:spPr>
        <p:txBody>
          <a:bodyPr>
            <a:normAutofit fontScale="70000" lnSpcReduction="20000"/>
          </a:bodyPr>
          <a:lstStyle/>
          <a:p>
            <a:r>
              <a:rPr lang="en-US" dirty="0"/>
              <a:t>When enough cognitive biases merge, anyone can become a vexatious litigant</a:t>
            </a:r>
          </a:p>
          <a:p>
            <a:r>
              <a:rPr lang="en-US" dirty="0"/>
              <a:t>Naive realism </a:t>
            </a:r>
          </a:p>
          <a:p>
            <a:r>
              <a:rPr lang="en-US" dirty="0"/>
              <a:t>Confirmation bias</a:t>
            </a:r>
          </a:p>
          <a:p>
            <a:r>
              <a:rPr lang="en-US" dirty="0"/>
              <a:t>Introspection illusion</a:t>
            </a:r>
          </a:p>
        </p:txBody>
      </p:sp>
      <p:pic>
        <p:nvPicPr>
          <p:cNvPr id="2" name="Picture 2" descr="The dress - Wikipedia">
            <a:extLst>
              <a:ext uri="{FF2B5EF4-FFF2-40B4-BE49-F238E27FC236}">
                <a16:creationId xmlns:a16="http://schemas.microsoft.com/office/drawing/2014/main" id="{05DDAF05-0A27-441A-E3A0-835B4BD53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776" y="750546"/>
            <a:ext cx="3525368" cy="535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34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09A60-8935-6846-5FCF-DE10418E54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05D824-7C8E-2AFE-2242-5C2A95667227}"/>
              </a:ext>
            </a:extLst>
          </p:cNvPr>
          <p:cNvSpPr>
            <a:spLocks noGrp="1"/>
          </p:cNvSpPr>
          <p:nvPr>
            <p:ph type="title"/>
          </p:nvPr>
        </p:nvSpPr>
        <p:spPr>
          <a:xfrm>
            <a:off x="785190" y="274636"/>
            <a:ext cx="4280586" cy="2487613"/>
          </a:xfrm>
        </p:spPr>
        <p:txBody>
          <a:bodyPr/>
          <a:lstStyle/>
          <a:p>
            <a:r>
              <a:rPr lang="en-GB" dirty="0"/>
              <a:t>Avoiding trench warfare </a:t>
            </a:r>
          </a:p>
        </p:txBody>
      </p:sp>
      <p:sp>
        <p:nvSpPr>
          <p:cNvPr id="5" name="Content Placeholder 4">
            <a:extLst>
              <a:ext uri="{FF2B5EF4-FFF2-40B4-BE49-F238E27FC236}">
                <a16:creationId xmlns:a16="http://schemas.microsoft.com/office/drawing/2014/main" id="{C5F3D32A-4A66-AFBF-8A78-A8FA856FFBBA}"/>
              </a:ext>
            </a:extLst>
          </p:cNvPr>
          <p:cNvSpPr>
            <a:spLocks noGrp="1"/>
          </p:cNvSpPr>
          <p:nvPr>
            <p:ph idx="1"/>
          </p:nvPr>
        </p:nvSpPr>
        <p:spPr>
          <a:xfrm>
            <a:off x="946735" y="2532889"/>
            <a:ext cx="4640249" cy="2700856"/>
          </a:xfrm>
        </p:spPr>
        <p:txBody>
          <a:bodyPr>
            <a:normAutofit fontScale="85000" lnSpcReduction="20000"/>
          </a:bodyPr>
          <a:lstStyle/>
          <a:p>
            <a:r>
              <a:rPr lang="en-US" dirty="0"/>
              <a:t>Avoid positional negotiation </a:t>
            </a:r>
          </a:p>
          <a:p>
            <a:r>
              <a:rPr lang="en-US" dirty="0"/>
              <a:t>Understanding the conspiracy theorist mindset</a:t>
            </a:r>
          </a:p>
          <a:p>
            <a:r>
              <a:rPr lang="en-US" dirty="0"/>
              <a:t>Empathy v sympathy  </a:t>
            </a:r>
          </a:p>
        </p:txBody>
      </p:sp>
      <p:pic>
        <p:nvPicPr>
          <p:cNvPr id="3" name="Picture 2" descr="London's night of fires: the beginning of the blitz | The blitz | The  Guardian">
            <a:extLst>
              <a:ext uri="{FF2B5EF4-FFF2-40B4-BE49-F238E27FC236}">
                <a16:creationId xmlns:a16="http://schemas.microsoft.com/office/drawing/2014/main" id="{C3A4024C-11FB-C83D-232E-5C1C45B26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775" y="1279634"/>
            <a:ext cx="5731642" cy="429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12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FE191-CD1F-C9C4-EBFA-95AE8CE9FB9F}"/>
              </a:ext>
            </a:extLst>
          </p:cNvPr>
          <p:cNvSpPr>
            <a:spLocks noGrp="1"/>
          </p:cNvSpPr>
          <p:nvPr>
            <p:ph type="title"/>
          </p:nvPr>
        </p:nvSpPr>
        <p:spPr/>
        <p:txBody>
          <a:bodyPr/>
          <a:lstStyle/>
          <a:p>
            <a:r>
              <a:rPr lang="en-GB" dirty="0"/>
              <a:t>Dynamic mediation </a:t>
            </a:r>
          </a:p>
        </p:txBody>
      </p:sp>
      <p:sp>
        <p:nvSpPr>
          <p:cNvPr id="3" name="Content Placeholder 2">
            <a:extLst>
              <a:ext uri="{FF2B5EF4-FFF2-40B4-BE49-F238E27FC236}">
                <a16:creationId xmlns:a16="http://schemas.microsoft.com/office/drawing/2014/main" id="{3B06D681-328F-D989-A835-5500C590A5D4}"/>
              </a:ext>
            </a:extLst>
          </p:cNvPr>
          <p:cNvSpPr>
            <a:spLocks noGrp="1"/>
          </p:cNvSpPr>
          <p:nvPr>
            <p:ph idx="1"/>
          </p:nvPr>
        </p:nvSpPr>
        <p:spPr/>
        <p:txBody>
          <a:bodyPr/>
          <a:lstStyle/>
          <a:p>
            <a:r>
              <a:rPr lang="en-US" dirty="0"/>
              <a:t>Act early </a:t>
            </a:r>
          </a:p>
          <a:p>
            <a:r>
              <a:rPr lang="en-US" dirty="0"/>
              <a:t>Fragment the process</a:t>
            </a:r>
          </a:p>
          <a:p>
            <a:r>
              <a:rPr lang="en-US" dirty="0"/>
              <a:t>Consider separate negotiations teams</a:t>
            </a:r>
          </a:p>
          <a:p>
            <a:r>
              <a:rPr lang="en-US" dirty="0"/>
              <a:t>Don’t approach it like a trial </a:t>
            </a:r>
          </a:p>
          <a:p>
            <a:r>
              <a:rPr lang="en-US" dirty="0"/>
              <a:t>Attack the problem not the people</a:t>
            </a:r>
          </a:p>
          <a:p>
            <a:r>
              <a:rPr lang="en-US" dirty="0"/>
              <a:t>Try and identify the driver </a:t>
            </a:r>
          </a:p>
          <a:p>
            <a:endParaRPr lang="en-US" dirty="0"/>
          </a:p>
          <a:p>
            <a:endParaRPr lang="en-GB" dirty="0"/>
          </a:p>
        </p:txBody>
      </p:sp>
    </p:spTree>
    <p:extLst>
      <p:ext uri="{BB962C8B-B14F-4D97-AF65-F5344CB8AC3E}">
        <p14:creationId xmlns:p14="http://schemas.microsoft.com/office/powerpoint/2010/main" val="45609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EA9E5-1A40-7D13-A20C-340466C2F63A}"/>
            </a:ext>
          </a:extLst>
        </p:cNvPr>
        <p:cNvGrpSpPr/>
        <p:nvPr/>
      </p:nvGrpSpPr>
      <p:grpSpPr>
        <a:xfrm>
          <a:off x="0" y="0"/>
          <a:ext cx="0" cy="0"/>
          <a:chOff x="0" y="0"/>
          <a:chExt cx="0" cy="0"/>
        </a:xfrm>
      </p:grpSpPr>
      <p:pic>
        <p:nvPicPr>
          <p:cNvPr id="8" name="Picture 7" descr="A group of people making faces&#10;&#10;AI-generated content may be incorrect.">
            <a:extLst>
              <a:ext uri="{FF2B5EF4-FFF2-40B4-BE49-F238E27FC236}">
                <a16:creationId xmlns:a16="http://schemas.microsoft.com/office/drawing/2014/main" id="{9E252CF9-FDEC-DBC3-6B57-7A6801C0312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76248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00260-E15B-1656-1418-83253C32180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A2A93D-68CF-F9E1-EE15-20716DEBF85B}"/>
              </a:ext>
            </a:extLst>
          </p:cNvPr>
          <p:cNvSpPr>
            <a:spLocks noGrp="1"/>
          </p:cNvSpPr>
          <p:nvPr>
            <p:ph type="title"/>
          </p:nvPr>
        </p:nvSpPr>
        <p:spPr/>
        <p:txBody>
          <a:bodyPr/>
          <a:lstStyle/>
          <a:p>
            <a:r>
              <a:rPr lang="en-GB" dirty="0"/>
              <a:t>Harm to reputation </a:t>
            </a:r>
          </a:p>
        </p:txBody>
      </p:sp>
      <p:sp>
        <p:nvSpPr>
          <p:cNvPr id="5" name="Content Placeholder 4">
            <a:extLst>
              <a:ext uri="{FF2B5EF4-FFF2-40B4-BE49-F238E27FC236}">
                <a16:creationId xmlns:a16="http://schemas.microsoft.com/office/drawing/2014/main" id="{FDC58F77-75CF-B2FE-C84C-0384DE6570E4}"/>
              </a:ext>
            </a:extLst>
          </p:cNvPr>
          <p:cNvSpPr>
            <a:spLocks noGrp="1"/>
          </p:cNvSpPr>
          <p:nvPr>
            <p:ph idx="1"/>
          </p:nvPr>
        </p:nvSpPr>
        <p:spPr>
          <a:xfrm>
            <a:off x="6773333" y="631807"/>
            <a:ext cx="5202356" cy="5217326"/>
          </a:xfrm>
        </p:spPr>
        <p:txBody>
          <a:bodyPr/>
          <a:lstStyle/>
          <a:p>
            <a:endParaRPr lang="en-US" dirty="0"/>
          </a:p>
          <a:p>
            <a:endParaRPr lang="en-US" dirty="0"/>
          </a:p>
          <a:p>
            <a:endParaRPr lang="en-US" dirty="0"/>
          </a:p>
          <a:p>
            <a:r>
              <a:rPr lang="en-US" dirty="0"/>
              <a:t>Not ‘what’, but ‘why</a:t>
            </a:r>
          </a:p>
        </p:txBody>
      </p:sp>
    </p:spTree>
    <p:extLst>
      <p:ext uri="{BB962C8B-B14F-4D97-AF65-F5344CB8AC3E}">
        <p14:creationId xmlns:p14="http://schemas.microsoft.com/office/powerpoint/2010/main" val="3332005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FE191-CD1F-C9C4-EBFA-95AE8CE9FB9F}"/>
              </a:ext>
            </a:extLst>
          </p:cNvPr>
          <p:cNvSpPr>
            <a:spLocks noGrp="1"/>
          </p:cNvSpPr>
          <p:nvPr>
            <p:ph type="title"/>
          </p:nvPr>
        </p:nvSpPr>
        <p:spPr/>
        <p:txBody>
          <a:bodyPr/>
          <a:lstStyle/>
          <a:p>
            <a:r>
              <a:rPr lang="en-GB" dirty="0"/>
              <a:t>Commencement of litigation </a:t>
            </a:r>
          </a:p>
        </p:txBody>
      </p:sp>
      <p:sp>
        <p:nvSpPr>
          <p:cNvPr id="3" name="Content Placeholder 2">
            <a:extLst>
              <a:ext uri="{FF2B5EF4-FFF2-40B4-BE49-F238E27FC236}">
                <a16:creationId xmlns:a16="http://schemas.microsoft.com/office/drawing/2014/main" id="{3B06D681-328F-D989-A835-5500C590A5D4}"/>
              </a:ext>
            </a:extLst>
          </p:cNvPr>
          <p:cNvSpPr>
            <a:spLocks noGrp="1"/>
          </p:cNvSpPr>
          <p:nvPr>
            <p:ph idx="1"/>
          </p:nvPr>
        </p:nvSpPr>
        <p:spPr/>
        <p:txBody>
          <a:bodyPr>
            <a:normAutofit/>
          </a:bodyPr>
          <a:lstStyle/>
          <a:p>
            <a:r>
              <a:rPr lang="en-US" dirty="0"/>
              <a:t>The harsh truths</a:t>
            </a:r>
          </a:p>
          <a:p>
            <a:pPr lvl="1"/>
            <a:r>
              <a:rPr lang="en-US" dirty="0"/>
              <a:t>Can’t physically prevent litigation*</a:t>
            </a:r>
          </a:p>
          <a:p>
            <a:pPr lvl="1"/>
            <a:r>
              <a:rPr lang="en-US" dirty="0"/>
              <a:t>A parties’ ‘privilege’ to say what they want</a:t>
            </a:r>
          </a:p>
          <a:p>
            <a:pPr lvl="1"/>
            <a:r>
              <a:rPr lang="en-US" dirty="0"/>
              <a:t>Court rules don’t provide an effective solution</a:t>
            </a:r>
          </a:p>
          <a:p>
            <a:pPr lvl="1"/>
            <a:r>
              <a:rPr lang="en-US" dirty="0"/>
              <a:t>Court file is opened to the public</a:t>
            </a:r>
          </a:p>
          <a:p>
            <a:pPr lvl="1"/>
            <a:endParaRPr lang="en-US" dirty="0"/>
          </a:p>
          <a:p>
            <a:pPr marL="914400" lvl="2" indent="0">
              <a:buNone/>
            </a:pPr>
            <a:r>
              <a:rPr lang="en-US" dirty="0"/>
              <a:t>							      </a:t>
            </a:r>
            <a:r>
              <a:rPr lang="en-US" sz="1900" dirty="0"/>
              <a:t>*unless CRO or injunction </a:t>
            </a:r>
          </a:p>
          <a:p>
            <a:endParaRPr lang="en-GB" dirty="0"/>
          </a:p>
        </p:txBody>
      </p:sp>
    </p:spTree>
    <p:extLst>
      <p:ext uri="{BB962C8B-B14F-4D97-AF65-F5344CB8AC3E}">
        <p14:creationId xmlns:p14="http://schemas.microsoft.com/office/powerpoint/2010/main" val="317799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92795A-AD97-7B01-613D-044DDAB692E2}"/>
              </a:ext>
            </a:extLst>
          </p:cNvPr>
          <p:cNvSpPr>
            <a:spLocks noGrp="1"/>
          </p:cNvSpPr>
          <p:nvPr>
            <p:ph type="title"/>
          </p:nvPr>
        </p:nvSpPr>
        <p:spPr>
          <a:xfrm>
            <a:off x="785190" y="274637"/>
            <a:ext cx="10995684" cy="1178480"/>
          </a:xfrm>
        </p:spPr>
        <p:txBody>
          <a:bodyPr/>
          <a:lstStyle/>
          <a:p>
            <a:r>
              <a:rPr lang="en-GB" dirty="0"/>
              <a:t>(A)	WHAT ARE VEXATIOUS LITIGANTS? </a:t>
            </a:r>
          </a:p>
        </p:txBody>
      </p:sp>
      <p:sp>
        <p:nvSpPr>
          <p:cNvPr id="5" name="Content Placeholder 4">
            <a:extLst>
              <a:ext uri="{FF2B5EF4-FFF2-40B4-BE49-F238E27FC236}">
                <a16:creationId xmlns:a16="http://schemas.microsoft.com/office/drawing/2014/main" id="{3157AC40-C042-B80D-D4EF-8DCD0AECDF1E}"/>
              </a:ext>
            </a:extLst>
          </p:cNvPr>
          <p:cNvSpPr>
            <a:spLocks noGrp="1"/>
          </p:cNvSpPr>
          <p:nvPr>
            <p:ph idx="1"/>
          </p:nvPr>
        </p:nvSpPr>
        <p:spPr>
          <a:xfrm>
            <a:off x="999461" y="1509823"/>
            <a:ext cx="10845210" cy="4527839"/>
          </a:xfrm>
        </p:spPr>
        <p:txBody>
          <a:bodyPr>
            <a:normAutofit fontScale="85000" lnSpcReduction="10000"/>
          </a:bodyPr>
          <a:lstStyle/>
          <a:p>
            <a:pPr algn="just"/>
            <a:r>
              <a:rPr lang="en-GB" dirty="0"/>
              <a:t>CPR itself does not define “vexatious litigants” </a:t>
            </a:r>
          </a:p>
          <a:p>
            <a:pPr marL="0" indent="0" algn="just">
              <a:buNone/>
            </a:pPr>
            <a:endParaRPr lang="en-GB" dirty="0"/>
          </a:p>
          <a:p>
            <a:pPr algn="just"/>
            <a:r>
              <a:rPr lang="en-GB" dirty="0"/>
              <a:t>When we characterise someone or something as ‘vexatious’, what we are doing is describing key behaviours. In other words, there is a tendency to focus on the </a:t>
            </a:r>
            <a:r>
              <a:rPr lang="en-GB" b="1" dirty="0"/>
              <a:t>symptoms</a:t>
            </a:r>
            <a:r>
              <a:rPr lang="en-GB" dirty="0"/>
              <a:t>, such as: </a:t>
            </a:r>
          </a:p>
          <a:p>
            <a:pPr algn="just"/>
            <a:endParaRPr lang="en-US" dirty="0"/>
          </a:p>
          <a:p>
            <a:pPr lvl="1" algn="just"/>
            <a:r>
              <a:rPr lang="en-US" dirty="0"/>
              <a:t>wholly disproportionate;</a:t>
            </a:r>
          </a:p>
          <a:p>
            <a:pPr lvl="1" algn="just"/>
            <a:r>
              <a:rPr lang="en-GB" dirty="0"/>
              <a:t>use of the legal system for a primarily non-legal purpose; and </a:t>
            </a:r>
          </a:p>
          <a:p>
            <a:pPr lvl="1" algn="just"/>
            <a:r>
              <a:rPr lang="en-US" dirty="0"/>
              <a:t>harassment.</a:t>
            </a:r>
          </a:p>
        </p:txBody>
      </p:sp>
    </p:spTree>
    <p:extLst>
      <p:ext uri="{BB962C8B-B14F-4D97-AF65-F5344CB8AC3E}">
        <p14:creationId xmlns:p14="http://schemas.microsoft.com/office/powerpoint/2010/main" val="3800817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408FC-B8DE-F700-00B1-5ECAB92C1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34951-567D-229A-64BD-7650CB2E1629}"/>
              </a:ext>
            </a:extLst>
          </p:cNvPr>
          <p:cNvSpPr>
            <a:spLocks noGrp="1"/>
          </p:cNvSpPr>
          <p:nvPr>
            <p:ph type="title"/>
          </p:nvPr>
        </p:nvSpPr>
        <p:spPr/>
        <p:txBody>
          <a:bodyPr/>
          <a:lstStyle/>
          <a:p>
            <a:r>
              <a:rPr lang="en-GB" dirty="0"/>
              <a:t>During litigation </a:t>
            </a:r>
          </a:p>
        </p:txBody>
      </p:sp>
      <p:sp>
        <p:nvSpPr>
          <p:cNvPr id="3" name="Content Placeholder 2">
            <a:extLst>
              <a:ext uri="{FF2B5EF4-FFF2-40B4-BE49-F238E27FC236}">
                <a16:creationId xmlns:a16="http://schemas.microsoft.com/office/drawing/2014/main" id="{AEAE96F8-85F4-9737-3CB9-A7C81C61D669}"/>
              </a:ext>
            </a:extLst>
          </p:cNvPr>
          <p:cNvSpPr>
            <a:spLocks noGrp="1"/>
          </p:cNvSpPr>
          <p:nvPr>
            <p:ph idx="1"/>
          </p:nvPr>
        </p:nvSpPr>
        <p:spPr>
          <a:xfrm>
            <a:off x="785189" y="1417638"/>
            <a:ext cx="11247289" cy="4029072"/>
          </a:xfrm>
        </p:spPr>
        <p:txBody>
          <a:bodyPr>
            <a:normAutofit/>
          </a:bodyPr>
          <a:lstStyle/>
          <a:p>
            <a:r>
              <a:rPr lang="en-US" sz="2800" dirty="0"/>
              <a:t>Risk of reporting on the proceedings and privilege</a:t>
            </a:r>
          </a:p>
          <a:p>
            <a:r>
              <a:rPr lang="en-US" sz="2800" dirty="0"/>
              <a:t>Privilege a sword and a shield</a:t>
            </a:r>
          </a:p>
          <a:p>
            <a:r>
              <a:rPr lang="en-US" sz="2800" dirty="0"/>
              <a:t>Control publication </a:t>
            </a:r>
          </a:p>
          <a:p>
            <a:endParaRPr lang="en-US" sz="2800" dirty="0"/>
          </a:p>
          <a:p>
            <a:r>
              <a:rPr lang="en-US" sz="2800" dirty="0"/>
              <a:t>Privilege can sit at the heart of a Defendant’s strategic approach</a:t>
            </a:r>
          </a:p>
          <a:p>
            <a:r>
              <a:rPr lang="en-US" sz="2800" dirty="0"/>
              <a:t>Defendant can start to shape the narrative around the litigation</a:t>
            </a:r>
          </a:p>
          <a:p>
            <a:endParaRPr lang="en-GB" sz="2800" dirty="0"/>
          </a:p>
        </p:txBody>
      </p:sp>
    </p:spTree>
    <p:extLst>
      <p:ext uri="{BB962C8B-B14F-4D97-AF65-F5344CB8AC3E}">
        <p14:creationId xmlns:p14="http://schemas.microsoft.com/office/powerpoint/2010/main" val="3752272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3BC62-3048-B622-2A91-398D01A47D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CF26FB-6251-3F65-8B80-53E1D7132EB2}"/>
              </a:ext>
            </a:extLst>
          </p:cNvPr>
          <p:cNvSpPr>
            <a:spLocks noGrp="1"/>
          </p:cNvSpPr>
          <p:nvPr>
            <p:ph type="title"/>
          </p:nvPr>
        </p:nvSpPr>
        <p:spPr>
          <a:xfrm>
            <a:off x="785190" y="122238"/>
            <a:ext cx="10797209" cy="1143000"/>
          </a:xfrm>
        </p:spPr>
        <p:txBody>
          <a:bodyPr/>
          <a:lstStyle/>
          <a:p>
            <a:r>
              <a:rPr lang="en-GB" dirty="0"/>
              <a:t>During litigation (cont…)</a:t>
            </a:r>
          </a:p>
        </p:txBody>
      </p:sp>
      <p:sp>
        <p:nvSpPr>
          <p:cNvPr id="3" name="Content Placeholder 2">
            <a:extLst>
              <a:ext uri="{FF2B5EF4-FFF2-40B4-BE49-F238E27FC236}">
                <a16:creationId xmlns:a16="http://schemas.microsoft.com/office/drawing/2014/main" id="{50317812-760D-DAB5-7E48-731B766D68AB}"/>
              </a:ext>
            </a:extLst>
          </p:cNvPr>
          <p:cNvSpPr>
            <a:spLocks noGrp="1"/>
          </p:cNvSpPr>
          <p:nvPr>
            <p:ph idx="1"/>
          </p:nvPr>
        </p:nvSpPr>
        <p:spPr>
          <a:xfrm>
            <a:off x="785189" y="1158876"/>
            <a:ext cx="11237478" cy="4029072"/>
          </a:xfrm>
        </p:spPr>
        <p:txBody>
          <a:bodyPr>
            <a:normAutofit fontScale="92500"/>
          </a:bodyPr>
          <a:lstStyle/>
          <a:p>
            <a:r>
              <a:rPr lang="en-US" dirty="0"/>
              <a:t>Strike out of all or part of statement of case (claim doesn’t end) </a:t>
            </a:r>
          </a:p>
          <a:p>
            <a:pPr lvl="1"/>
            <a:r>
              <a:rPr lang="en-US" dirty="0"/>
              <a:t>Three grounds for strike out (CPR r.3.4)</a:t>
            </a:r>
          </a:p>
          <a:p>
            <a:pPr lvl="1"/>
            <a:r>
              <a:rPr lang="en-US" dirty="0"/>
              <a:t>Ancillary benefits  </a:t>
            </a:r>
          </a:p>
          <a:p>
            <a:pPr marL="457200" lvl="1" indent="0">
              <a:buNone/>
            </a:pPr>
            <a:endParaRPr lang="en-US" dirty="0"/>
          </a:p>
          <a:p>
            <a:r>
              <a:rPr lang="en-US" dirty="0"/>
              <a:t>Summary Judgment (claim ends)</a:t>
            </a:r>
          </a:p>
          <a:p>
            <a:pPr lvl="1"/>
            <a:r>
              <a:rPr lang="en-US" dirty="0"/>
              <a:t>No real prospect of success and no other compelling reason </a:t>
            </a:r>
          </a:p>
          <a:p>
            <a:pPr lvl="1"/>
            <a:r>
              <a:rPr lang="en-US" dirty="0"/>
              <a:t>If not successful, might narrow the issues</a:t>
            </a:r>
            <a:endParaRPr lang="en-GB" dirty="0"/>
          </a:p>
        </p:txBody>
      </p:sp>
    </p:spTree>
    <p:extLst>
      <p:ext uri="{BB962C8B-B14F-4D97-AF65-F5344CB8AC3E}">
        <p14:creationId xmlns:p14="http://schemas.microsoft.com/office/powerpoint/2010/main" val="2019305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03DF7-1005-C217-F076-640DD90532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F09CA-621D-A390-3B92-73C26ACA3F8F}"/>
              </a:ext>
            </a:extLst>
          </p:cNvPr>
          <p:cNvSpPr>
            <a:spLocks noGrp="1"/>
          </p:cNvSpPr>
          <p:nvPr>
            <p:ph type="title"/>
          </p:nvPr>
        </p:nvSpPr>
        <p:spPr/>
        <p:txBody>
          <a:bodyPr/>
          <a:lstStyle/>
          <a:p>
            <a:r>
              <a:rPr lang="en-GB" dirty="0"/>
              <a:t>Conclusion of litigation </a:t>
            </a:r>
          </a:p>
        </p:txBody>
      </p:sp>
      <p:sp>
        <p:nvSpPr>
          <p:cNvPr id="3" name="Content Placeholder 2">
            <a:extLst>
              <a:ext uri="{FF2B5EF4-FFF2-40B4-BE49-F238E27FC236}">
                <a16:creationId xmlns:a16="http://schemas.microsoft.com/office/drawing/2014/main" id="{F5B570F5-29CD-0B11-8B8C-A80A11639125}"/>
              </a:ext>
            </a:extLst>
          </p:cNvPr>
          <p:cNvSpPr>
            <a:spLocks noGrp="1"/>
          </p:cNvSpPr>
          <p:nvPr>
            <p:ph idx="1"/>
          </p:nvPr>
        </p:nvSpPr>
        <p:spPr/>
        <p:txBody>
          <a:bodyPr>
            <a:normAutofit/>
          </a:bodyPr>
          <a:lstStyle/>
          <a:p>
            <a:r>
              <a:rPr lang="en-US" sz="2800" dirty="0"/>
              <a:t>Publicise judgment and rely on privilege (again!)</a:t>
            </a:r>
          </a:p>
          <a:p>
            <a:r>
              <a:rPr lang="en-US" sz="2800" dirty="0"/>
              <a:t>Online audit and clean up</a:t>
            </a:r>
          </a:p>
          <a:p>
            <a:r>
              <a:rPr lang="en-US" sz="2800" dirty="0"/>
              <a:t>No legal obligation to update reporting, but at least arguable</a:t>
            </a:r>
          </a:p>
          <a:p>
            <a:r>
              <a:rPr lang="en-US" sz="2800" dirty="0"/>
              <a:t>One possible exception for individuals  </a:t>
            </a:r>
          </a:p>
          <a:p>
            <a:r>
              <a:rPr lang="en-US" sz="2800" dirty="0"/>
              <a:t>Reflect and consider next steps</a:t>
            </a:r>
          </a:p>
          <a:p>
            <a:endParaRPr lang="en-GB" sz="2800" dirty="0"/>
          </a:p>
        </p:txBody>
      </p:sp>
    </p:spTree>
    <p:extLst>
      <p:ext uri="{BB962C8B-B14F-4D97-AF65-F5344CB8AC3E}">
        <p14:creationId xmlns:p14="http://schemas.microsoft.com/office/powerpoint/2010/main" val="1405237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7DDDB-7B7F-220A-BDF0-FE6511CB8288}"/>
            </a:ext>
          </a:extLst>
        </p:cNvPr>
        <p:cNvGrpSpPr/>
        <p:nvPr/>
      </p:nvGrpSpPr>
      <p:grpSpPr>
        <a:xfrm>
          <a:off x="0" y="0"/>
          <a:ext cx="0" cy="0"/>
          <a:chOff x="0" y="0"/>
          <a:chExt cx="0" cy="0"/>
        </a:xfrm>
      </p:grpSpPr>
      <p:pic>
        <p:nvPicPr>
          <p:cNvPr id="7" name="Picture 6" descr="A group of people making faces&#10;&#10;AI-generated content may be incorrect.">
            <a:extLst>
              <a:ext uri="{FF2B5EF4-FFF2-40B4-BE49-F238E27FC236}">
                <a16:creationId xmlns:a16="http://schemas.microsoft.com/office/drawing/2014/main" id="{0309FFCE-4CAC-11D6-56C7-38359042B16C}"/>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C017E49-1D5F-995F-7EAE-F7BFAD24D997}"/>
              </a:ext>
            </a:extLst>
          </p:cNvPr>
          <p:cNvSpPr txBox="1"/>
          <p:nvPr/>
        </p:nvSpPr>
        <p:spPr>
          <a:xfrm>
            <a:off x="794717" y="1562940"/>
            <a:ext cx="69300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Any Questions?</a:t>
            </a:r>
            <a:endParaRPr kumimoji="0" lang="en-ES" sz="4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64521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C68EA-3D6D-36B4-22C9-AAC9A5D00A2F}"/>
            </a:ext>
          </a:extLst>
        </p:cNvPr>
        <p:cNvGrpSpPr/>
        <p:nvPr/>
      </p:nvGrpSpPr>
      <p:grpSpPr>
        <a:xfrm>
          <a:off x="0" y="0"/>
          <a:ext cx="0" cy="0"/>
          <a:chOff x="0" y="0"/>
          <a:chExt cx="0" cy="0"/>
        </a:xfrm>
      </p:grpSpPr>
      <p:pic>
        <p:nvPicPr>
          <p:cNvPr id="7" name="Picture 6" descr="A group of people making faces&#10;&#10;AI-generated content may be incorrect.">
            <a:extLst>
              <a:ext uri="{FF2B5EF4-FFF2-40B4-BE49-F238E27FC236}">
                <a16:creationId xmlns:a16="http://schemas.microsoft.com/office/drawing/2014/main" id="{B66DFC40-C6D1-7CFE-799A-19DEA1F07780}"/>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9B94A93-E1BA-D9C7-3CA2-AF7FAD39ABC2}"/>
              </a:ext>
            </a:extLst>
          </p:cNvPr>
          <p:cNvSpPr txBox="1"/>
          <p:nvPr/>
        </p:nvSpPr>
        <p:spPr>
          <a:xfrm>
            <a:off x="794718" y="2643798"/>
            <a:ext cx="6930057" cy="373436"/>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Jeff Hardman</a:t>
            </a:r>
            <a:r>
              <a:rPr lang="en-GB" b="1" dirty="0">
                <a:latin typeface="Arial" panose="020B0604020202020204" pitchFamily="34" charset="0"/>
                <a:cs typeface="Arial" panose="020B0604020202020204" pitchFamily="34" charset="0"/>
              </a:rPr>
              <a:t> </a:t>
            </a:r>
            <a:r>
              <a:rPr kumimoji="0" lang="en-GB"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Jeff.Hardman@NewSquareChambers.co.uk</a:t>
            </a:r>
          </a:p>
        </p:txBody>
      </p:sp>
      <p:sp>
        <p:nvSpPr>
          <p:cNvPr id="3" name="TextBox 2">
            <a:extLst>
              <a:ext uri="{FF2B5EF4-FFF2-40B4-BE49-F238E27FC236}">
                <a16:creationId xmlns:a16="http://schemas.microsoft.com/office/drawing/2014/main" id="{3C48E2E7-B43E-5A76-53C7-7AC896C098D7}"/>
              </a:ext>
            </a:extLst>
          </p:cNvPr>
          <p:cNvSpPr txBox="1"/>
          <p:nvPr/>
        </p:nvSpPr>
        <p:spPr>
          <a:xfrm>
            <a:off x="794717" y="1562940"/>
            <a:ext cx="69300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Thank you for joining</a:t>
            </a:r>
            <a:endParaRPr kumimoji="0" lang="en-ES" sz="4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A0567BDB-2F86-D75C-317E-78E9517D5B03}"/>
              </a:ext>
            </a:extLst>
          </p:cNvPr>
          <p:cNvSpPr txBox="1"/>
          <p:nvPr/>
        </p:nvSpPr>
        <p:spPr>
          <a:xfrm>
            <a:off x="794716" y="3155682"/>
            <a:ext cx="5240876" cy="373436"/>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James Hazel </a:t>
            </a:r>
            <a:r>
              <a:rPr kumimoji="0" lang="en-GB"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James@in-houselimited.com</a:t>
            </a:r>
          </a:p>
        </p:txBody>
      </p:sp>
      <p:sp>
        <p:nvSpPr>
          <p:cNvPr id="9" name="TextBox 8">
            <a:extLst>
              <a:ext uri="{FF2B5EF4-FFF2-40B4-BE49-F238E27FC236}">
                <a16:creationId xmlns:a16="http://schemas.microsoft.com/office/drawing/2014/main" id="{6F852EC9-206A-BAD7-22FC-297A08942E07}"/>
              </a:ext>
            </a:extLst>
          </p:cNvPr>
          <p:cNvSpPr txBox="1"/>
          <p:nvPr/>
        </p:nvSpPr>
        <p:spPr>
          <a:xfrm>
            <a:off x="794716" y="3684942"/>
            <a:ext cx="6163867" cy="373436"/>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Steven Hudson </a:t>
            </a:r>
            <a:r>
              <a:rPr kumimoji="0" lang="en-GB"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Steven.Hidson@schillingspartners.com</a:t>
            </a:r>
          </a:p>
        </p:txBody>
      </p:sp>
    </p:spTree>
    <p:extLst>
      <p:ext uri="{BB962C8B-B14F-4D97-AF65-F5344CB8AC3E}">
        <p14:creationId xmlns:p14="http://schemas.microsoft.com/office/powerpoint/2010/main" val="2877859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130B6-952D-2AB9-D1D2-451854578D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197874-E976-C192-5315-0CB29E0ED93B}"/>
              </a:ext>
            </a:extLst>
          </p:cNvPr>
          <p:cNvSpPr>
            <a:spLocks noGrp="1"/>
          </p:cNvSpPr>
          <p:nvPr>
            <p:ph type="title"/>
          </p:nvPr>
        </p:nvSpPr>
        <p:spPr>
          <a:xfrm>
            <a:off x="785190" y="274637"/>
            <a:ext cx="10995684" cy="1178480"/>
          </a:xfrm>
        </p:spPr>
        <p:txBody>
          <a:bodyPr/>
          <a:lstStyle/>
          <a:p>
            <a:r>
              <a:rPr lang="en-GB" dirty="0"/>
              <a:t>(B)	MOTIVATION </a:t>
            </a:r>
          </a:p>
        </p:txBody>
      </p:sp>
      <p:sp>
        <p:nvSpPr>
          <p:cNvPr id="5" name="Content Placeholder 4">
            <a:extLst>
              <a:ext uri="{FF2B5EF4-FFF2-40B4-BE49-F238E27FC236}">
                <a16:creationId xmlns:a16="http://schemas.microsoft.com/office/drawing/2014/main" id="{EB657CD2-F5C0-5195-A519-75BA94F5ABF6}"/>
              </a:ext>
            </a:extLst>
          </p:cNvPr>
          <p:cNvSpPr>
            <a:spLocks noGrp="1"/>
          </p:cNvSpPr>
          <p:nvPr>
            <p:ph idx="1"/>
          </p:nvPr>
        </p:nvSpPr>
        <p:spPr>
          <a:xfrm>
            <a:off x="999461" y="1509823"/>
            <a:ext cx="10845210" cy="4527839"/>
          </a:xfrm>
        </p:spPr>
        <p:txBody>
          <a:bodyPr>
            <a:normAutofit fontScale="70000" lnSpcReduction="20000"/>
          </a:bodyPr>
          <a:lstStyle/>
          <a:p>
            <a:pPr algn="just"/>
            <a:r>
              <a:rPr lang="en-GB" b="1" u="sng" dirty="0"/>
              <a:t>Psychological and Emotional Drivers</a:t>
            </a:r>
            <a:r>
              <a:rPr lang="en-GB" dirty="0"/>
              <a:t>:</a:t>
            </a:r>
          </a:p>
          <a:p>
            <a:pPr marL="0" indent="0" algn="just">
              <a:buNone/>
            </a:pPr>
            <a:endParaRPr lang="en-GB" dirty="0"/>
          </a:p>
          <a:p>
            <a:pPr lvl="1" algn="just"/>
            <a:r>
              <a:rPr lang="en-GB" u="sng" dirty="0"/>
              <a:t>Perceived Injustice</a:t>
            </a:r>
            <a:r>
              <a:rPr lang="en-GB" dirty="0"/>
              <a:t>: A deep-seated belief they have been wronged, even if unfounded, fuels a desire for retribution or validation.</a:t>
            </a:r>
          </a:p>
          <a:p>
            <a:pPr marL="457200" lvl="1" indent="0" algn="just">
              <a:buNone/>
            </a:pPr>
            <a:endParaRPr lang="en-GB" dirty="0"/>
          </a:p>
          <a:p>
            <a:pPr lvl="1" algn="just"/>
            <a:r>
              <a:rPr lang="en-GB" u="sng" dirty="0"/>
              <a:t>Obsession/Fixation</a:t>
            </a:r>
            <a:r>
              <a:rPr lang="en-GB" dirty="0"/>
              <a:t>: An inability to move past a grievance, often escalating into compulsive litigation.</a:t>
            </a:r>
          </a:p>
          <a:p>
            <a:pPr lvl="1" algn="just"/>
            <a:endParaRPr lang="en-GB" dirty="0"/>
          </a:p>
          <a:p>
            <a:pPr lvl="1" algn="just"/>
            <a:r>
              <a:rPr lang="en-GB" u="sng" dirty="0"/>
              <a:t>Personality Disorders</a:t>
            </a:r>
            <a:r>
              <a:rPr lang="en-GB" dirty="0"/>
              <a:t>: Traits like narcissism or paranoia may lead to delusions of persecution or an inflated sense of entitlement.</a:t>
            </a:r>
          </a:p>
          <a:p>
            <a:pPr marL="457200" lvl="1" indent="0" algn="just">
              <a:buNone/>
            </a:pPr>
            <a:endParaRPr lang="en-GB" dirty="0"/>
          </a:p>
          <a:p>
            <a:pPr lvl="1" algn="just"/>
            <a:r>
              <a:rPr lang="en-GB" u="sng" dirty="0"/>
              <a:t>Control and Power</a:t>
            </a:r>
            <a:r>
              <a:rPr lang="en-GB" dirty="0"/>
              <a:t>: Litigation become a tool to dominate others, especially if they feel powerless in other aspects of life.</a:t>
            </a:r>
          </a:p>
          <a:p>
            <a:endParaRPr lang="en-US" dirty="0"/>
          </a:p>
        </p:txBody>
      </p:sp>
    </p:spTree>
    <p:extLst>
      <p:ext uri="{BB962C8B-B14F-4D97-AF65-F5344CB8AC3E}">
        <p14:creationId xmlns:p14="http://schemas.microsoft.com/office/powerpoint/2010/main" val="1563055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D1C32-4FA2-0203-534C-A5F9D6E9D2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DE939F-75FD-29D4-0474-063DE1BBDC12}"/>
              </a:ext>
            </a:extLst>
          </p:cNvPr>
          <p:cNvSpPr>
            <a:spLocks noGrp="1"/>
          </p:cNvSpPr>
          <p:nvPr>
            <p:ph type="title"/>
          </p:nvPr>
        </p:nvSpPr>
        <p:spPr>
          <a:xfrm>
            <a:off x="785190" y="274637"/>
            <a:ext cx="10995684" cy="1178480"/>
          </a:xfrm>
        </p:spPr>
        <p:txBody>
          <a:bodyPr/>
          <a:lstStyle/>
          <a:p>
            <a:r>
              <a:rPr lang="en-GB" dirty="0"/>
              <a:t>(B)	MOTIVATION </a:t>
            </a:r>
          </a:p>
        </p:txBody>
      </p:sp>
      <p:sp>
        <p:nvSpPr>
          <p:cNvPr id="5" name="Content Placeholder 4">
            <a:extLst>
              <a:ext uri="{FF2B5EF4-FFF2-40B4-BE49-F238E27FC236}">
                <a16:creationId xmlns:a16="http://schemas.microsoft.com/office/drawing/2014/main" id="{494EF13D-EF77-A1FD-355C-532622B5247F}"/>
              </a:ext>
            </a:extLst>
          </p:cNvPr>
          <p:cNvSpPr>
            <a:spLocks noGrp="1"/>
          </p:cNvSpPr>
          <p:nvPr>
            <p:ph idx="1"/>
          </p:nvPr>
        </p:nvSpPr>
        <p:spPr>
          <a:xfrm>
            <a:off x="999461" y="1509823"/>
            <a:ext cx="10845210" cy="4527839"/>
          </a:xfrm>
        </p:spPr>
        <p:txBody>
          <a:bodyPr>
            <a:normAutofit fontScale="70000" lnSpcReduction="20000"/>
          </a:bodyPr>
          <a:lstStyle/>
          <a:p>
            <a:pPr algn="just"/>
            <a:r>
              <a:rPr lang="en-GB" b="1" u="sng" dirty="0"/>
              <a:t>Strategic or Manipulative Goals</a:t>
            </a:r>
          </a:p>
          <a:p>
            <a:pPr marL="0" indent="0" algn="just">
              <a:buNone/>
            </a:pPr>
            <a:endParaRPr lang="en-GB" b="1" dirty="0"/>
          </a:p>
          <a:p>
            <a:pPr lvl="1" algn="just"/>
            <a:r>
              <a:rPr lang="en-GB" u="sng" dirty="0"/>
              <a:t>Harassment</a:t>
            </a:r>
            <a:r>
              <a:rPr lang="en-GB" dirty="0"/>
              <a:t>: Intending to burden opponents with legal costs, stress, or reputational damage.</a:t>
            </a:r>
          </a:p>
          <a:p>
            <a:pPr marL="457200" lvl="1" indent="0" algn="just">
              <a:buNone/>
            </a:pPr>
            <a:endParaRPr lang="en-GB" dirty="0"/>
          </a:p>
          <a:p>
            <a:pPr lvl="1" algn="just"/>
            <a:r>
              <a:rPr lang="en-GB" u="sng" dirty="0"/>
              <a:t>Financial Gain</a:t>
            </a:r>
            <a:r>
              <a:rPr lang="en-GB" dirty="0"/>
              <a:t>: Hoping for out-of-court settlements, even with weak cases, exploiting the adversary's desire to avoid hassle.</a:t>
            </a:r>
          </a:p>
          <a:p>
            <a:pPr marL="457200" lvl="1" indent="0" algn="just">
              <a:buNone/>
            </a:pPr>
            <a:endParaRPr lang="en-GB" dirty="0"/>
          </a:p>
          <a:p>
            <a:pPr lvl="1" algn="just"/>
            <a:r>
              <a:rPr lang="en-GB" u="sng" dirty="0"/>
              <a:t>Attention-Seeking</a:t>
            </a:r>
            <a:r>
              <a:rPr lang="en-GB" dirty="0"/>
              <a:t>: Craving recognition or validation through courtroom drama or public sympathy.</a:t>
            </a:r>
          </a:p>
          <a:p>
            <a:pPr marL="457200" lvl="1" indent="0" algn="just">
              <a:buNone/>
            </a:pPr>
            <a:endParaRPr lang="en-GB" dirty="0"/>
          </a:p>
          <a:p>
            <a:pPr lvl="1" algn="just"/>
            <a:r>
              <a:rPr lang="en-GB" u="sng" dirty="0"/>
              <a:t>Protest or Principle</a:t>
            </a:r>
            <a:r>
              <a:rPr lang="en-GB" dirty="0"/>
              <a:t>: Using claims to challenge systems or policies, prioritising symbolic resistance over legal success</a:t>
            </a:r>
          </a:p>
          <a:p>
            <a:pPr lvl="1"/>
            <a:endParaRPr lang="en-GB" dirty="0"/>
          </a:p>
          <a:p>
            <a:pPr lvl="1"/>
            <a:endParaRPr lang="en-GB" dirty="0"/>
          </a:p>
          <a:p>
            <a:pPr lvl="1"/>
            <a:endParaRPr lang="en-GB" dirty="0"/>
          </a:p>
          <a:p>
            <a:pPr lvl="1"/>
            <a:endParaRPr lang="en-GB" dirty="0"/>
          </a:p>
          <a:p>
            <a:pPr lvl="1"/>
            <a:endParaRPr lang="en-GB" dirty="0"/>
          </a:p>
          <a:p>
            <a:endParaRPr lang="en-GB" b="1" dirty="0"/>
          </a:p>
          <a:p>
            <a:endParaRPr lang="en-US" dirty="0"/>
          </a:p>
        </p:txBody>
      </p:sp>
    </p:spTree>
    <p:extLst>
      <p:ext uri="{BB962C8B-B14F-4D97-AF65-F5344CB8AC3E}">
        <p14:creationId xmlns:p14="http://schemas.microsoft.com/office/powerpoint/2010/main" val="60693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D4A4B-B416-8FBD-2683-2896B9AA01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601C05-FDD1-40D0-1E68-726AE5C4406A}"/>
              </a:ext>
            </a:extLst>
          </p:cNvPr>
          <p:cNvSpPr>
            <a:spLocks noGrp="1"/>
          </p:cNvSpPr>
          <p:nvPr>
            <p:ph type="title"/>
          </p:nvPr>
        </p:nvSpPr>
        <p:spPr>
          <a:xfrm>
            <a:off x="785190" y="274637"/>
            <a:ext cx="10995684" cy="1178480"/>
          </a:xfrm>
        </p:spPr>
        <p:txBody>
          <a:bodyPr/>
          <a:lstStyle/>
          <a:p>
            <a:r>
              <a:rPr lang="en-GB" dirty="0"/>
              <a:t>(C)	SYMPTOMATIC APPROACH</a:t>
            </a:r>
          </a:p>
        </p:txBody>
      </p:sp>
      <p:sp>
        <p:nvSpPr>
          <p:cNvPr id="5" name="Content Placeholder 4">
            <a:extLst>
              <a:ext uri="{FF2B5EF4-FFF2-40B4-BE49-F238E27FC236}">
                <a16:creationId xmlns:a16="http://schemas.microsoft.com/office/drawing/2014/main" id="{B9EEE548-7FD6-31DF-0B61-60C48635331F}"/>
              </a:ext>
            </a:extLst>
          </p:cNvPr>
          <p:cNvSpPr>
            <a:spLocks noGrp="1"/>
          </p:cNvSpPr>
          <p:nvPr>
            <p:ph idx="1"/>
          </p:nvPr>
        </p:nvSpPr>
        <p:spPr>
          <a:xfrm>
            <a:off x="999461" y="1509823"/>
            <a:ext cx="10845210" cy="4527839"/>
          </a:xfrm>
        </p:spPr>
        <p:txBody>
          <a:bodyPr>
            <a:normAutofit fontScale="92500" lnSpcReduction="10000"/>
          </a:bodyPr>
          <a:lstStyle/>
          <a:p>
            <a:pPr algn="just"/>
            <a:r>
              <a:rPr lang="en-GB" dirty="0"/>
              <a:t>A symptomatic approach stresses the management of vexatious litigants—focusing on curbing their disruptive behaviours without focusing on the underlying motivations: </a:t>
            </a:r>
          </a:p>
          <a:p>
            <a:endParaRPr lang="en-GB" dirty="0"/>
          </a:p>
          <a:p>
            <a:pPr lvl="1"/>
            <a:r>
              <a:rPr lang="en-GB" dirty="0"/>
              <a:t>Civil Restraint Orders. </a:t>
            </a:r>
          </a:p>
          <a:p>
            <a:pPr lvl="1"/>
            <a:r>
              <a:rPr lang="en-GB" dirty="0"/>
              <a:t>Civil Proceedings Order. </a:t>
            </a:r>
          </a:p>
          <a:p>
            <a:pPr lvl="1"/>
            <a:r>
              <a:rPr lang="en-GB" dirty="0"/>
              <a:t>Injunctions. </a:t>
            </a:r>
          </a:p>
          <a:p>
            <a:pPr lvl="1"/>
            <a:r>
              <a:rPr lang="en-GB" dirty="0"/>
              <a:t>Third Party Costs Orders. </a:t>
            </a:r>
          </a:p>
          <a:p>
            <a:pPr lvl="1"/>
            <a:r>
              <a:rPr lang="en-GB" dirty="0"/>
              <a:t>Procedural challenges such as strike out. etc. </a:t>
            </a:r>
          </a:p>
          <a:p>
            <a:endParaRPr lang="en-GB" dirty="0"/>
          </a:p>
          <a:p>
            <a:pPr lvl="1"/>
            <a:endParaRPr lang="en-GB" dirty="0"/>
          </a:p>
          <a:p>
            <a:pPr lvl="1"/>
            <a:endParaRPr lang="en-GB" dirty="0"/>
          </a:p>
          <a:p>
            <a:pPr lvl="1"/>
            <a:endParaRPr lang="en-GB" dirty="0"/>
          </a:p>
          <a:p>
            <a:pPr lvl="1"/>
            <a:endParaRPr lang="en-GB" dirty="0"/>
          </a:p>
          <a:p>
            <a:endParaRPr lang="en-GB" b="1" dirty="0"/>
          </a:p>
          <a:p>
            <a:endParaRPr lang="en-US" dirty="0"/>
          </a:p>
        </p:txBody>
      </p:sp>
    </p:spTree>
    <p:extLst>
      <p:ext uri="{BB962C8B-B14F-4D97-AF65-F5344CB8AC3E}">
        <p14:creationId xmlns:p14="http://schemas.microsoft.com/office/powerpoint/2010/main" val="356902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F8A22-47A7-2C6A-FE2C-F0E6F274D2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93D32D-9F20-5B2A-87E4-DA567C9C203A}"/>
              </a:ext>
            </a:extLst>
          </p:cNvPr>
          <p:cNvSpPr>
            <a:spLocks noGrp="1"/>
          </p:cNvSpPr>
          <p:nvPr>
            <p:ph type="title"/>
          </p:nvPr>
        </p:nvSpPr>
        <p:spPr>
          <a:xfrm>
            <a:off x="785190" y="274637"/>
            <a:ext cx="10995684" cy="1178480"/>
          </a:xfrm>
        </p:spPr>
        <p:txBody>
          <a:bodyPr/>
          <a:lstStyle/>
          <a:p>
            <a:r>
              <a:rPr lang="en-GB" dirty="0"/>
              <a:t>(D)	CIVIL RESTRAINT ORDER</a:t>
            </a:r>
          </a:p>
        </p:txBody>
      </p:sp>
      <p:sp>
        <p:nvSpPr>
          <p:cNvPr id="5" name="Content Placeholder 4">
            <a:extLst>
              <a:ext uri="{FF2B5EF4-FFF2-40B4-BE49-F238E27FC236}">
                <a16:creationId xmlns:a16="http://schemas.microsoft.com/office/drawing/2014/main" id="{84579782-558A-F9E6-A5E3-0BE79A45FFE7}"/>
              </a:ext>
            </a:extLst>
          </p:cNvPr>
          <p:cNvSpPr>
            <a:spLocks noGrp="1"/>
          </p:cNvSpPr>
          <p:nvPr>
            <p:ph idx="1"/>
          </p:nvPr>
        </p:nvSpPr>
        <p:spPr>
          <a:xfrm>
            <a:off x="999461" y="1509823"/>
            <a:ext cx="10845210" cy="4527839"/>
          </a:xfrm>
        </p:spPr>
        <p:txBody>
          <a:bodyPr>
            <a:normAutofit fontScale="92500" lnSpcReduction="20000"/>
          </a:bodyPr>
          <a:lstStyle/>
          <a:p>
            <a:pPr algn="just"/>
            <a:r>
              <a:rPr lang="en-GB" dirty="0"/>
              <a:t>This is a self-contained procedure which is governed by </a:t>
            </a:r>
            <a:r>
              <a:rPr lang="en-GB" u="sng" dirty="0"/>
              <a:t>CPR r.3.11</a:t>
            </a:r>
            <a:r>
              <a:rPr lang="en-GB" dirty="0"/>
              <a:t>, supplemented by </a:t>
            </a:r>
            <a:r>
              <a:rPr lang="en-GB" u="sng" dirty="0"/>
              <a:t>CPR PD 3C</a:t>
            </a:r>
            <a:r>
              <a:rPr lang="en-GB" dirty="0"/>
              <a:t>.</a:t>
            </a:r>
          </a:p>
          <a:p>
            <a:pPr algn="just"/>
            <a:endParaRPr lang="en-GB" dirty="0"/>
          </a:p>
          <a:p>
            <a:pPr algn="just"/>
            <a:r>
              <a:rPr lang="en-GB" dirty="0"/>
              <a:t>The concept of "totally without merit" orders is pivotal in the framework of civil restraint orders in the UK. </a:t>
            </a:r>
          </a:p>
          <a:p>
            <a:pPr marL="0" indent="0" algn="just">
              <a:buNone/>
            </a:pPr>
            <a:endParaRPr lang="en-GB" dirty="0"/>
          </a:p>
          <a:p>
            <a:pPr algn="just"/>
            <a:r>
              <a:rPr lang="en-GB" dirty="0"/>
              <a:t>In practice, following the dismissal of a vexatious claim or application or appeal, consider inviting the Judge to certify that it was totally without merit. </a:t>
            </a:r>
          </a:p>
          <a:p>
            <a:pPr lvl="1"/>
            <a:endParaRPr lang="en-GB" dirty="0"/>
          </a:p>
          <a:p>
            <a:pPr lvl="1"/>
            <a:endParaRPr lang="en-GB" dirty="0"/>
          </a:p>
          <a:p>
            <a:pPr lvl="1"/>
            <a:endParaRPr lang="en-GB" dirty="0"/>
          </a:p>
          <a:p>
            <a:endParaRPr lang="en-GB" b="1" dirty="0"/>
          </a:p>
          <a:p>
            <a:endParaRPr lang="en-US" dirty="0"/>
          </a:p>
        </p:txBody>
      </p:sp>
    </p:spTree>
    <p:extLst>
      <p:ext uri="{BB962C8B-B14F-4D97-AF65-F5344CB8AC3E}">
        <p14:creationId xmlns:p14="http://schemas.microsoft.com/office/powerpoint/2010/main" val="355247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46438-B7D6-84E8-4272-0B379C37C6D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23A761-EEFE-248C-A604-95FB3EE59FD6}"/>
              </a:ext>
            </a:extLst>
          </p:cNvPr>
          <p:cNvSpPr>
            <a:spLocks noGrp="1"/>
          </p:cNvSpPr>
          <p:nvPr>
            <p:ph type="title"/>
          </p:nvPr>
        </p:nvSpPr>
        <p:spPr>
          <a:xfrm>
            <a:off x="785190" y="274637"/>
            <a:ext cx="10995684" cy="1178480"/>
          </a:xfrm>
        </p:spPr>
        <p:txBody>
          <a:bodyPr/>
          <a:lstStyle/>
          <a:p>
            <a:r>
              <a:rPr lang="en-GB" dirty="0"/>
              <a:t>(D)	CIVIL RESTRAINT ORDER (Cont..)</a:t>
            </a:r>
          </a:p>
        </p:txBody>
      </p:sp>
      <p:sp>
        <p:nvSpPr>
          <p:cNvPr id="5" name="Content Placeholder 4">
            <a:extLst>
              <a:ext uri="{FF2B5EF4-FFF2-40B4-BE49-F238E27FC236}">
                <a16:creationId xmlns:a16="http://schemas.microsoft.com/office/drawing/2014/main" id="{B2991F5B-39FC-A69C-DC69-42FD7847A471}"/>
              </a:ext>
            </a:extLst>
          </p:cNvPr>
          <p:cNvSpPr>
            <a:spLocks noGrp="1"/>
          </p:cNvSpPr>
          <p:nvPr>
            <p:ph idx="1"/>
          </p:nvPr>
        </p:nvSpPr>
        <p:spPr>
          <a:xfrm>
            <a:off x="999461" y="1509823"/>
            <a:ext cx="10845210" cy="4527839"/>
          </a:xfrm>
        </p:spPr>
        <p:txBody>
          <a:bodyPr>
            <a:normAutofit fontScale="62500" lnSpcReduction="20000"/>
          </a:bodyPr>
          <a:lstStyle/>
          <a:p>
            <a:pPr algn="just"/>
            <a:r>
              <a:rPr lang="en-GB" u="sng" dirty="0"/>
              <a:t>Limited Civil Restraint Order (LCRO)</a:t>
            </a:r>
            <a:r>
              <a:rPr lang="en-GB" dirty="0"/>
              <a:t>: It can be made when a party has made two or more applications in the same proceedings that are totally without merit. This order restrains the party from making further applications in those proceedings without court permission. </a:t>
            </a:r>
          </a:p>
          <a:p>
            <a:pPr marL="0" indent="0" algn="just">
              <a:buNone/>
            </a:pPr>
            <a:endParaRPr lang="en-GB" dirty="0"/>
          </a:p>
          <a:p>
            <a:pPr algn="just"/>
            <a:r>
              <a:rPr lang="en-GB" u="sng" dirty="0"/>
              <a:t>Extended Civil Restraint Order (ECRO)</a:t>
            </a:r>
            <a:r>
              <a:rPr lang="en-GB" dirty="0"/>
              <a:t>: It can be issued when a party has persistently made claims or applications that are totally without merit across multiple proceedings. In practice, 3 or more TWMs. This order restrains the party from making applications related to the same matter without court permission.</a:t>
            </a:r>
          </a:p>
          <a:p>
            <a:pPr algn="just"/>
            <a:endParaRPr lang="en-GB" u="sng" dirty="0"/>
          </a:p>
          <a:p>
            <a:pPr algn="just"/>
            <a:r>
              <a:rPr lang="en-GB" u="sng" dirty="0"/>
              <a:t>General Civil Restraint Order (GCRO)</a:t>
            </a:r>
            <a:r>
              <a:rPr lang="en-GB" dirty="0"/>
              <a:t>: It is appropriate when an extended civil restraint order is insufficient, covering all claims and applications in identified courts. Again, at least 3 or more TWMs. This order is for parties who persist in issuing totally without merit claims or applications in varying contexts. </a:t>
            </a:r>
          </a:p>
          <a:p>
            <a:pPr lvl="1"/>
            <a:endParaRPr lang="en-GB" dirty="0"/>
          </a:p>
          <a:p>
            <a:pPr lvl="1"/>
            <a:endParaRPr lang="en-GB" dirty="0"/>
          </a:p>
          <a:p>
            <a:endParaRPr lang="en-GB" b="1" dirty="0"/>
          </a:p>
          <a:p>
            <a:endParaRPr lang="en-US" dirty="0"/>
          </a:p>
        </p:txBody>
      </p:sp>
    </p:spTree>
    <p:extLst>
      <p:ext uri="{BB962C8B-B14F-4D97-AF65-F5344CB8AC3E}">
        <p14:creationId xmlns:p14="http://schemas.microsoft.com/office/powerpoint/2010/main" val="351410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0B591-71CE-0A6E-513E-00348CCE3B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8F2003-F81A-F1A0-03BE-974915D34539}"/>
              </a:ext>
            </a:extLst>
          </p:cNvPr>
          <p:cNvSpPr>
            <a:spLocks noGrp="1"/>
          </p:cNvSpPr>
          <p:nvPr>
            <p:ph type="title"/>
          </p:nvPr>
        </p:nvSpPr>
        <p:spPr>
          <a:xfrm>
            <a:off x="785190" y="274637"/>
            <a:ext cx="10995684" cy="1178480"/>
          </a:xfrm>
        </p:spPr>
        <p:txBody>
          <a:bodyPr>
            <a:normAutofit fontScale="90000"/>
          </a:bodyPr>
          <a:lstStyle/>
          <a:p>
            <a:r>
              <a:rPr lang="en-GB" dirty="0"/>
              <a:t>(D) CIVIL RESTRAINT ORDERS (Cont..)	</a:t>
            </a:r>
          </a:p>
        </p:txBody>
      </p:sp>
      <p:sp>
        <p:nvSpPr>
          <p:cNvPr id="5" name="Content Placeholder 4">
            <a:extLst>
              <a:ext uri="{FF2B5EF4-FFF2-40B4-BE49-F238E27FC236}">
                <a16:creationId xmlns:a16="http://schemas.microsoft.com/office/drawing/2014/main" id="{3BE5F7DC-B06F-5F65-89DD-7EDA18E43436}"/>
              </a:ext>
            </a:extLst>
          </p:cNvPr>
          <p:cNvSpPr>
            <a:spLocks noGrp="1"/>
          </p:cNvSpPr>
          <p:nvPr>
            <p:ph idx="1"/>
          </p:nvPr>
        </p:nvSpPr>
        <p:spPr>
          <a:xfrm>
            <a:off x="999461" y="1509823"/>
            <a:ext cx="10845210" cy="4527839"/>
          </a:xfrm>
        </p:spPr>
        <p:txBody>
          <a:bodyPr>
            <a:normAutofit fontScale="55000" lnSpcReduction="20000"/>
          </a:bodyPr>
          <a:lstStyle/>
          <a:p>
            <a:pPr algn="just"/>
            <a:r>
              <a:rPr lang="en-GB" sz="2900" dirty="0"/>
              <a:t>The difference between LCRO and the other two is the need to show persistence. </a:t>
            </a:r>
          </a:p>
          <a:p>
            <a:pPr marL="0" indent="0" algn="just">
              <a:buNone/>
            </a:pPr>
            <a:endParaRPr lang="en-GB" sz="2900" dirty="0"/>
          </a:p>
          <a:p>
            <a:pPr algn="just"/>
            <a:r>
              <a:rPr lang="en-GB" sz="2900" dirty="0"/>
              <a:t>The court has a discretion as to whether to make a CRO and the type.</a:t>
            </a:r>
          </a:p>
          <a:p>
            <a:pPr marL="0" indent="0" algn="just">
              <a:buNone/>
            </a:pPr>
            <a:endParaRPr lang="en-GB" sz="2900" dirty="0"/>
          </a:p>
          <a:p>
            <a:pPr algn="just"/>
            <a:r>
              <a:rPr lang="en-GB" sz="2900" dirty="0"/>
              <a:t>A Judge of any level may make a LCRO. The other two may be made by a Court of Appeal judge, a High Court judge, or a designated civil judge (or their appointed deputy in the County Court).</a:t>
            </a:r>
          </a:p>
          <a:p>
            <a:pPr marL="0" indent="0" algn="just">
              <a:buNone/>
            </a:pPr>
            <a:endParaRPr lang="en-GB" sz="2900" dirty="0"/>
          </a:p>
          <a:p>
            <a:pPr algn="just"/>
            <a:r>
              <a:rPr lang="en-GB" sz="2900" dirty="0"/>
              <a:t>Upon dismissal as TWM, a court is required to consider whether it is appropriate to make a Civil Restraint Order (CRO).</a:t>
            </a:r>
          </a:p>
          <a:p>
            <a:pPr marL="0" indent="0" algn="just">
              <a:buNone/>
            </a:pPr>
            <a:endParaRPr lang="en-GB" sz="2900" dirty="0"/>
          </a:p>
          <a:p>
            <a:pPr algn="just"/>
            <a:r>
              <a:rPr lang="en-GB" sz="2900" dirty="0"/>
              <a:t>"Party" has been held to be wide enough to cover a non-party who is considered to be the "real party" to the proceedings. See </a:t>
            </a:r>
            <a:r>
              <a:rPr lang="en-GB" sz="2900" i="1" u="sng" dirty="0"/>
              <a:t>Churchill Ltd v Open College Network </a:t>
            </a:r>
            <a:r>
              <a:rPr lang="en-GB" sz="2900" i="1" u="sng" dirty="0" err="1"/>
              <a:t>SouthEastern</a:t>
            </a:r>
            <a:r>
              <a:rPr lang="en-GB" sz="2900" i="1" u="sng" dirty="0"/>
              <a:t> Region Ltd (t/a Laser Learning Awards)</a:t>
            </a:r>
            <a:r>
              <a:rPr lang="en-GB" sz="2900" u="sng" dirty="0"/>
              <a:t> [2018] EWHC 1691 (QB)</a:t>
            </a:r>
            <a:r>
              <a:rPr lang="en-GB" sz="2900" dirty="0"/>
              <a:t>), and to McKenzie friends (</a:t>
            </a:r>
            <a:r>
              <a:rPr lang="en-GB" sz="2900" i="1" u="sng" dirty="0"/>
              <a:t>Re Baggaley </a:t>
            </a:r>
            <a:r>
              <a:rPr lang="en-GB" sz="2900" u="sng" dirty="0"/>
              <a:t>[2015] 1496 EWHC (Fam)).</a:t>
            </a:r>
          </a:p>
          <a:p>
            <a:pPr marL="0" indent="0" algn="just">
              <a:buNone/>
            </a:pPr>
            <a:endParaRPr lang="en-GB" sz="2900" dirty="0"/>
          </a:p>
          <a:p>
            <a:pPr algn="just"/>
            <a:r>
              <a:rPr lang="en-GB" sz="2900" dirty="0"/>
              <a:t>While the jurisdiction under CPR r.3.11 does not apply to tribunals, the High Court can assist inferior courts by making a general civil restraint order under its inherent jurisdiction. See </a:t>
            </a:r>
            <a:r>
              <a:rPr lang="en-GB" sz="2900" i="1" u="sng" dirty="0"/>
              <a:t>Law Society v </a:t>
            </a:r>
            <a:r>
              <a:rPr lang="en-GB" sz="2900" i="1" u="sng" dirty="0" err="1"/>
              <a:t>Otobo</a:t>
            </a:r>
            <a:r>
              <a:rPr lang="en-GB" sz="2900" i="1" u="sng" dirty="0"/>
              <a:t> </a:t>
            </a:r>
            <a:r>
              <a:rPr lang="en-GB" sz="2900" u="sng" dirty="0"/>
              <a:t>[2011] EWHC 2264 (Ch) </a:t>
            </a:r>
            <a:r>
              <a:rPr lang="en-GB" sz="2900" dirty="0"/>
              <a:t>and </a:t>
            </a:r>
            <a:r>
              <a:rPr lang="en-GB" sz="2900" i="1" u="sng" dirty="0"/>
              <a:t>Nursing and Midwifery Council v Harrold </a:t>
            </a:r>
            <a:r>
              <a:rPr lang="en-GB" sz="2900" u="sng" dirty="0"/>
              <a:t>[2015] EWHC 2254 (QB)</a:t>
            </a:r>
            <a:r>
              <a:rPr lang="en-GB" sz="2900" dirty="0"/>
              <a:t>. </a:t>
            </a:r>
          </a:p>
          <a:p>
            <a:pPr marL="0" indent="0">
              <a:buNone/>
            </a:pPr>
            <a:endParaRPr lang="en-GB" b="1" dirty="0"/>
          </a:p>
          <a:p>
            <a:endParaRPr lang="en-US" dirty="0"/>
          </a:p>
        </p:txBody>
      </p:sp>
    </p:spTree>
    <p:extLst>
      <p:ext uri="{BB962C8B-B14F-4D97-AF65-F5344CB8AC3E}">
        <p14:creationId xmlns:p14="http://schemas.microsoft.com/office/powerpoint/2010/main" val="126602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CD252-E2AE-0962-AE75-F3E6D0FF66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04BB5F-3756-A3C5-7B41-6BCDC7CAD5BE}"/>
              </a:ext>
            </a:extLst>
          </p:cNvPr>
          <p:cNvSpPr>
            <a:spLocks noGrp="1"/>
          </p:cNvSpPr>
          <p:nvPr>
            <p:ph type="title"/>
          </p:nvPr>
        </p:nvSpPr>
        <p:spPr>
          <a:xfrm>
            <a:off x="785190" y="274637"/>
            <a:ext cx="10995684" cy="1178480"/>
          </a:xfrm>
        </p:spPr>
        <p:txBody>
          <a:bodyPr/>
          <a:lstStyle/>
          <a:p>
            <a:r>
              <a:rPr lang="en-GB" dirty="0"/>
              <a:t>(E) OTHER OPTIONS	</a:t>
            </a:r>
          </a:p>
        </p:txBody>
      </p:sp>
      <p:sp>
        <p:nvSpPr>
          <p:cNvPr id="5" name="Content Placeholder 4">
            <a:extLst>
              <a:ext uri="{FF2B5EF4-FFF2-40B4-BE49-F238E27FC236}">
                <a16:creationId xmlns:a16="http://schemas.microsoft.com/office/drawing/2014/main" id="{15108251-D2CF-E74B-CD48-8510347C37CC}"/>
              </a:ext>
            </a:extLst>
          </p:cNvPr>
          <p:cNvSpPr>
            <a:spLocks noGrp="1"/>
          </p:cNvSpPr>
          <p:nvPr>
            <p:ph idx="1"/>
          </p:nvPr>
        </p:nvSpPr>
        <p:spPr>
          <a:xfrm>
            <a:off x="999461" y="1509823"/>
            <a:ext cx="10845210" cy="4527839"/>
          </a:xfrm>
        </p:spPr>
        <p:txBody>
          <a:bodyPr>
            <a:normAutofit fontScale="62500" lnSpcReduction="20000"/>
          </a:bodyPr>
          <a:lstStyle/>
          <a:p>
            <a:r>
              <a:rPr lang="en-US" b="1" u="sng" dirty="0"/>
              <a:t>Civil Proceedings Order</a:t>
            </a:r>
          </a:p>
          <a:p>
            <a:endParaRPr lang="en-US" b="1" dirty="0"/>
          </a:p>
          <a:p>
            <a:pPr lvl="1" algn="just"/>
            <a:r>
              <a:rPr lang="en-GB" dirty="0"/>
              <a:t>To obtain a CPO, an application must be made by the Attorney General to the High Court. </a:t>
            </a:r>
          </a:p>
          <a:p>
            <a:pPr marL="457200" lvl="1" indent="0" algn="just">
              <a:buNone/>
            </a:pPr>
            <a:endParaRPr lang="en-GB" dirty="0"/>
          </a:p>
          <a:p>
            <a:pPr lvl="1" algn="just"/>
            <a:r>
              <a:rPr lang="en-GB" dirty="0"/>
              <a:t>The statutory preconditions under section 42 of the Senior Courts Act 1981 must be satisfied i.e. habitually and persistently instituted vexatious civil proceedings without reasonable grounds from continuing to do so. </a:t>
            </a:r>
          </a:p>
          <a:p>
            <a:pPr marL="457200" lvl="1" indent="0" algn="just">
              <a:buNone/>
            </a:pPr>
            <a:endParaRPr lang="en-US" dirty="0"/>
          </a:p>
          <a:p>
            <a:r>
              <a:rPr lang="en-US" b="1" u="sng" dirty="0"/>
              <a:t>Injunction under the Protection from Harassment Act 1997</a:t>
            </a:r>
          </a:p>
          <a:p>
            <a:pPr marL="0" indent="0">
              <a:buNone/>
            </a:pPr>
            <a:endParaRPr lang="en-US" b="1" dirty="0"/>
          </a:p>
          <a:p>
            <a:pPr lvl="1" algn="just"/>
            <a:r>
              <a:rPr lang="en-GB" dirty="0"/>
              <a:t>Perhaps to prevent vexatious correspondence with various public authorities amounting to unacceptable intrusions into privacy and personal affairs see </a:t>
            </a:r>
            <a:r>
              <a:rPr lang="en-GB" i="1" u="sng" dirty="0"/>
              <a:t>Hayes v Willoughby </a:t>
            </a:r>
            <a:r>
              <a:rPr lang="en-GB" u="sng" dirty="0"/>
              <a:t>(2013) UKSC 17</a:t>
            </a:r>
            <a:endParaRPr lang="en-US" u="sng" dirty="0"/>
          </a:p>
          <a:p>
            <a:pPr lvl="1"/>
            <a:endParaRPr lang="en-US" dirty="0"/>
          </a:p>
          <a:p>
            <a:pPr marL="0" indent="0">
              <a:buNone/>
            </a:pPr>
            <a:endParaRPr lang="en-US" b="1" dirty="0"/>
          </a:p>
          <a:p>
            <a:pPr lvl="1"/>
            <a:endParaRPr lang="en-US" dirty="0"/>
          </a:p>
        </p:txBody>
      </p:sp>
    </p:spTree>
    <p:extLst>
      <p:ext uri="{BB962C8B-B14F-4D97-AF65-F5344CB8AC3E}">
        <p14:creationId xmlns:p14="http://schemas.microsoft.com/office/powerpoint/2010/main" val="381538627"/>
      </p:ext>
    </p:extLst>
  </p:cSld>
  <p:clrMapOvr>
    <a:masterClrMapping/>
  </p:clrMapOvr>
</p:sld>
</file>

<file path=ppt/theme/theme1.xml><?xml version="1.0" encoding="utf-8"?>
<a:theme xmlns:a="http://schemas.openxmlformats.org/drawingml/2006/main" name="New Square Chambers 2024 Gener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SC_Presentation_New" id="{D12176D6-7B8B-4306-B58E-413A4EC489B3}" vid="{9077AE19-8EDC-4A42-9B15-EFF75833EF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E490384DEC6849B27C36BF4794AD34" ma:contentTypeVersion="18" ma:contentTypeDescription="Create a new document." ma:contentTypeScope="" ma:versionID="c7f7b5b3c6f616e42d689c1f55db656c">
  <xsd:schema xmlns:xsd="http://www.w3.org/2001/XMLSchema" xmlns:xs="http://www.w3.org/2001/XMLSchema" xmlns:p="http://schemas.microsoft.com/office/2006/metadata/properties" xmlns:ns2="a8c1dceb-c7c3-4db3-be2a-ed3639cb0f83" xmlns:ns3="5dbaa1e8-66a8-4b88-b2fe-a31a9713a2a5" targetNamespace="http://schemas.microsoft.com/office/2006/metadata/properties" ma:root="true" ma:fieldsID="bde3bc629a5cfcdc7b961031033a7327" ns2:_="" ns3:_="">
    <xsd:import namespace="a8c1dceb-c7c3-4db3-be2a-ed3639cb0f83"/>
    <xsd:import namespace="5dbaa1e8-66a8-4b88-b2fe-a31a9713a2a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1dceb-c7c3-4db3-be2a-ed3639cb0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9d06c8-afe6-4057-a581-1aec5e3928e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baa1e8-66a8-4b88-b2fe-a31a9713a2a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0f7795c-380d-4497-8108-9bc76fca8a26}" ma:internalName="TaxCatchAll" ma:showField="CatchAllData" ma:web="5dbaa1e8-66a8-4b88-b2fe-a31a9713a2a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c1dceb-c7c3-4db3-be2a-ed3639cb0f83">
      <Terms xmlns="http://schemas.microsoft.com/office/infopath/2007/PartnerControls"/>
    </lcf76f155ced4ddcb4097134ff3c332f>
    <TaxCatchAll xmlns="5dbaa1e8-66a8-4b88-b2fe-a31a9713a2a5" xsi:nil="true"/>
  </documentManagement>
</p:properties>
</file>

<file path=customXml/itemProps1.xml><?xml version="1.0" encoding="utf-8"?>
<ds:datastoreItem xmlns:ds="http://schemas.openxmlformats.org/officeDocument/2006/customXml" ds:itemID="{75067A15-628F-4801-935A-72D8C3971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c1dceb-c7c3-4db3-be2a-ed3639cb0f83"/>
    <ds:schemaRef ds:uri="5dbaa1e8-66a8-4b88-b2fe-a31a9713a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D23CDA-34FB-48B7-B020-D71CDA053341}">
  <ds:schemaRefs>
    <ds:schemaRef ds:uri="http://schemas.microsoft.com/sharepoint/v3/contenttype/forms"/>
  </ds:schemaRefs>
</ds:datastoreItem>
</file>

<file path=customXml/itemProps3.xml><?xml version="1.0" encoding="utf-8"?>
<ds:datastoreItem xmlns:ds="http://schemas.openxmlformats.org/officeDocument/2006/customXml" ds:itemID="{DF7C4B3B-438A-4385-959F-2098AA33366C}">
  <ds:schemaRefs>
    <ds:schemaRef ds:uri="5dbaa1e8-66a8-4b88-b2fe-a31a9713a2a5"/>
    <ds:schemaRef ds:uri="a8c1dceb-c7c3-4db3-be2a-ed3639cb0f8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1268</TotalTime>
  <Words>1471</Words>
  <Application>Microsoft Office PowerPoint</Application>
  <PresentationFormat>Widescreen</PresentationFormat>
  <Paragraphs>183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Arboria Book</vt:lpstr>
      <vt:lpstr>Arial</vt:lpstr>
      <vt:lpstr>Calibri</vt:lpstr>
      <vt:lpstr>Open Sans</vt:lpstr>
      <vt:lpstr>Wingdings</vt:lpstr>
      <vt:lpstr>New Square Chambers 2024 General Theme</vt:lpstr>
      <vt:lpstr>PowerPoint Presentation</vt:lpstr>
      <vt:lpstr>(A) WHAT ARE VEXATIOUS LITIGANTS? </vt:lpstr>
      <vt:lpstr>(B) MOTIVATION </vt:lpstr>
      <vt:lpstr>(B) MOTIVATION </vt:lpstr>
      <vt:lpstr>(C) SYMPTOMATIC APPROACH</vt:lpstr>
      <vt:lpstr>(D) CIVIL RESTRAINT ORDER</vt:lpstr>
      <vt:lpstr>(D) CIVIL RESTRAINT ORDER (Cont..)</vt:lpstr>
      <vt:lpstr>(D) CIVIL RESTRAINT ORDERS (Cont..) </vt:lpstr>
      <vt:lpstr>(E) OTHER OPTIONS </vt:lpstr>
      <vt:lpstr>(F) SYMPTOMATIC APPROACH: PROBLEMS </vt:lpstr>
      <vt:lpstr>(G) MOVING BEYOND A SYMPTOMATIC APPROACH </vt:lpstr>
      <vt:lpstr>(G) MOVING BEYOND A SYMPTOMATIC APPROACH (Cont..)</vt:lpstr>
      <vt:lpstr>PowerPoint Presentation</vt:lpstr>
      <vt:lpstr>Mediating with vexatious litigants </vt:lpstr>
      <vt:lpstr>Avoiding trench warfare </vt:lpstr>
      <vt:lpstr>Dynamic mediation </vt:lpstr>
      <vt:lpstr>PowerPoint Presentation</vt:lpstr>
      <vt:lpstr>Harm to reputation </vt:lpstr>
      <vt:lpstr>Commencement of litigation </vt:lpstr>
      <vt:lpstr>During litigation </vt:lpstr>
      <vt:lpstr>During litigation (cont…)</vt:lpstr>
      <vt:lpstr>Conclusion of litigation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Fernandes</dc:creator>
  <cp:lastModifiedBy>Madeleine Whittaker</cp:lastModifiedBy>
  <cp:revision>4</cp:revision>
  <dcterms:created xsi:type="dcterms:W3CDTF">2023-12-11T07:05:32Z</dcterms:created>
  <dcterms:modified xsi:type="dcterms:W3CDTF">2025-05-06T16:36:16Z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0x0101007EE490384DEC6849B27C36BF4794AD34</vt:lpwstr>
  </property>
  <property fmtid="{D5CDD505-2E9C-101B-9397-08002B2CF9AE}" pid="3" name="MediaServiceImageTags">
    <vt:lpwstr/>
  </property>
</Properties>
</file>