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9" r:id="rId5"/>
    <p:sldId id="260" r:id="rId6"/>
    <p:sldId id="264" r:id="rId7"/>
    <p:sldId id="262" r:id="rId8"/>
    <p:sldId id="261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63" r:id="rId17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919"/>
    <a:srgbClr val="0A2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7DB67B-2D7C-43AB-9221-55287251FFFF}" v="2" dt="2025-03-06T15:00:35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eine Whittaker" userId="71c59fde-86c6-479f-9649-c374dc9bffc6" providerId="ADAL" clId="{937DB67B-2D7C-43AB-9221-55287251FFFF}"/>
    <pc:docChg chg="modSld">
      <pc:chgData name="Madeleine Whittaker" userId="71c59fde-86c6-479f-9649-c374dc9bffc6" providerId="ADAL" clId="{937DB67B-2D7C-43AB-9221-55287251FFFF}" dt="2025-03-06T15:00:35.189" v="1"/>
      <pc:docMkLst>
        <pc:docMk/>
      </pc:docMkLst>
      <pc:sldChg chg="modSp">
        <pc:chgData name="Madeleine Whittaker" userId="71c59fde-86c6-479f-9649-c374dc9bffc6" providerId="ADAL" clId="{937DB67B-2D7C-43AB-9221-55287251FFFF}" dt="2025-03-06T15:00:35.189" v="1"/>
        <pc:sldMkLst>
          <pc:docMk/>
          <pc:sldMk cId="1338393524" sldId="259"/>
        </pc:sldMkLst>
        <pc:picChg chg="mod">
          <ac:chgData name="Madeleine Whittaker" userId="71c59fde-86c6-479f-9649-c374dc9bffc6" providerId="ADAL" clId="{937DB67B-2D7C-43AB-9221-55287251FFFF}" dt="2025-03-06T15:00:35.189" v="1"/>
          <ac:picMkLst>
            <pc:docMk/>
            <pc:sldMk cId="1338393524" sldId="259"/>
            <ac:picMk id="7" creationId="{AD1CACA2-4D74-07E3-B150-0F7EA6FE10D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88CC05-7980-A4E3-D8AA-A51198C53F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72963-B292-241C-EF2F-37DA92D41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5AEE6-624A-46B7-AAD6-3715892F05FD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D0BC1-C16E-1286-6557-5906E3AE5C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6EAA8-587C-C062-7937-EDA9755AA7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F6A5C-86CD-409B-B52E-2FE55A981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276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2F0D6-EC7A-6A46-8549-2A1E5527B24B}" type="datetimeFigureOut">
              <a:rPr lang="en-ES" smtClean="0"/>
              <a:t>03/06/2025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C0345-B338-A042-820F-43F799424BD3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1811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6AB34E-BDB2-7CE6-4666-454623F11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48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3DFEF2-5A20-935F-3489-A692DBBF39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767" y="5458927"/>
            <a:ext cx="2144069" cy="11327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155A42-D247-2B92-DB95-A74528A40FC1}"/>
              </a:ext>
            </a:extLst>
          </p:cNvPr>
          <p:cNvSpPr/>
          <p:nvPr userDrawn="1"/>
        </p:nvSpPr>
        <p:spPr>
          <a:xfrm>
            <a:off x="533743" y="1705232"/>
            <a:ext cx="96452" cy="4090087"/>
          </a:xfrm>
          <a:prstGeom prst="rect">
            <a:avLst/>
          </a:prstGeom>
          <a:solidFill>
            <a:srgbClr val="E519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32F643-A95D-975F-A4A6-CC9B306533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743" y="523789"/>
            <a:ext cx="3998500" cy="6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1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0534E-8782-40B0-881E-6E781E94C4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CFB74-96B9-F114-B9E6-F67CB537D5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135" y="5867124"/>
            <a:ext cx="3201504" cy="497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0F1D79-08DD-AEC0-2F8C-CC2E509BC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20994" y="631807"/>
            <a:ext cx="84865" cy="5732394"/>
          </a:xfrm>
          <a:prstGeom prst="rect">
            <a:avLst/>
          </a:prstGeom>
          <a:solidFill>
            <a:srgbClr val="E519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4F3BD2-3373-11E2-05C1-299492396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190" y="274636"/>
            <a:ext cx="3310449" cy="2487613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4400" b="1">
                <a:solidFill>
                  <a:srgbClr val="0A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br>
              <a:rPr lang="en-GB" sz="4400" b="1">
                <a:solidFill>
                  <a:srgbClr val="0A2E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>
                <a:solidFill>
                  <a:srgbClr val="0A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br>
              <a:rPr lang="en-GB" sz="4400" b="1">
                <a:solidFill>
                  <a:srgbClr val="0A2E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>
                <a:solidFill>
                  <a:srgbClr val="0A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927754-C23E-E84C-C63B-6D89C38A4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28389" y="631807"/>
            <a:ext cx="6154011" cy="5217326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0000"/>
              </a:lnSpc>
              <a:buClr>
                <a:srgbClr val="E42026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E42026"/>
              </a:buClr>
              <a:buSzPct val="50000"/>
              <a:buFont typeface="Wingdings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rgbClr val="E42026"/>
              </a:buClr>
              <a:buSzPct val="50000"/>
              <a:buFont typeface="Wingdings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E42026"/>
              </a:buClr>
              <a:buSzPct val="50000"/>
              <a:buFont typeface="Wingdings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E42026"/>
              </a:buClr>
              <a:buSzPct val="50000"/>
              <a:buFont typeface="Wingdings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Sub Content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3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7C81EA4-A939-5D97-DC99-6ABAF9F0C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4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F025A5-E78C-4517-CFE2-B6DD944F78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743" y="523789"/>
            <a:ext cx="3998500" cy="6223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C0384B-041B-7A4C-0131-8A8D3D545DE2}"/>
              </a:ext>
            </a:extLst>
          </p:cNvPr>
          <p:cNvSpPr/>
          <p:nvPr userDrawn="1"/>
        </p:nvSpPr>
        <p:spPr>
          <a:xfrm>
            <a:off x="533743" y="1705232"/>
            <a:ext cx="96452" cy="4090087"/>
          </a:xfrm>
          <a:prstGeom prst="rect">
            <a:avLst/>
          </a:prstGeom>
          <a:solidFill>
            <a:srgbClr val="E519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62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5190" y="274638"/>
            <a:ext cx="10797209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5190" y="1600204"/>
            <a:ext cx="10797210" cy="402907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0000"/>
              </a:lnSpc>
              <a:buClr>
                <a:srgbClr val="E42026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buClr>
                <a:srgbClr val="E42026"/>
              </a:buClr>
              <a:buSzPct val="50000"/>
              <a:buFont typeface="Wingdings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rgbClr val="E42026"/>
              </a:buClr>
              <a:buSzPct val="50000"/>
              <a:buFont typeface="Wingdings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rgbClr val="E42026"/>
              </a:buClr>
              <a:buSzPct val="50000"/>
              <a:buFont typeface="Wingdings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rgbClr val="E42026"/>
              </a:buClr>
              <a:buSzPct val="50000"/>
              <a:buFont typeface="Wingdings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Sub Content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0534E-8782-40B0-881E-6E781E94C4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CFB74-96B9-F114-B9E6-F67CB537D5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135" y="5867124"/>
            <a:ext cx="3201504" cy="497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0F1D79-08DD-AEC0-2F8C-CC2E509BC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20994" y="631807"/>
            <a:ext cx="84865" cy="5732394"/>
          </a:xfrm>
          <a:prstGeom prst="rect">
            <a:avLst/>
          </a:prstGeom>
          <a:solidFill>
            <a:srgbClr val="E519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5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7C81EA4-A939-5D97-DC99-6ABAF9F0C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48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53E0DC-AD4C-094F-278C-4053B9D7A7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767" y="5458927"/>
            <a:ext cx="2144069" cy="1132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374EFB-B141-6CCA-E08A-2D32C6370B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767" y="5458927"/>
            <a:ext cx="2144069" cy="11327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F025A5-E78C-4517-CFE2-B6DD944F78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743" y="523789"/>
            <a:ext cx="3998500" cy="6223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C0384B-041B-7A4C-0131-8A8D3D545DE2}"/>
              </a:ext>
            </a:extLst>
          </p:cNvPr>
          <p:cNvSpPr/>
          <p:nvPr userDrawn="1"/>
        </p:nvSpPr>
        <p:spPr>
          <a:xfrm>
            <a:off x="533743" y="1705232"/>
            <a:ext cx="96452" cy="4090087"/>
          </a:xfrm>
          <a:prstGeom prst="rect">
            <a:avLst/>
          </a:prstGeom>
          <a:solidFill>
            <a:srgbClr val="E519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85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7F07F-AEA7-F2C3-150A-4797A05216A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544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C621B9-AC5E-1DCD-7B7D-78BD052379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24767" y="5458927"/>
            <a:ext cx="2144069" cy="1132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3C153F-C3C5-FFA3-559F-327052A79F1C}"/>
              </a:ext>
            </a:extLst>
          </p:cNvPr>
          <p:cNvSpPr txBox="1"/>
          <p:nvPr userDrawn="1"/>
        </p:nvSpPr>
        <p:spPr>
          <a:xfrm>
            <a:off x="417802" y="6165061"/>
            <a:ext cx="9600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boria Book" panose="02000000000000000000" pitchFamily="2" charset="77"/>
                <a:ea typeface="+mn-ea"/>
                <a:cs typeface="+mn-cs"/>
              </a:rPr>
              <a:t>+44 (0)20 7419 8000  |  clerks@newsquarechambers.co.uk  |  newsquarechambers.co.uk</a:t>
            </a:r>
            <a:endParaRPr kumimoji="0" lang="en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boria Book" panose="02000000000000000000" pitchFamily="2" charset="77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1822BC-ECA9-56C6-A2E3-538A23A681EC}"/>
              </a:ext>
            </a:extLst>
          </p:cNvPr>
          <p:cNvSpPr/>
          <p:nvPr userDrawn="1"/>
        </p:nvSpPr>
        <p:spPr>
          <a:xfrm>
            <a:off x="533743" y="1705232"/>
            <a:ext cx="96452" cy="4090087"/>
          </a:xfrm>
          <a:prstGeom prst="rect">
            <a:avLst/>
          </a:prstGeom>
          <a:solidFill>
            <a:srgbClr val="E519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C935D5-F1E7-B52C-E10B-CEC61AA17C2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3743" y="523789"/>
            <a:ext cx="3998500" cy="6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66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0F747-0A36-B2AE-3DC3-6E2C48521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ith brown hair and a blue background&#10;&#10;AI-generated content may be incorrect.">
            <a:extLst>
              <a:ext uri="{FF2B5EF4-FFF2-40B4-BE49-F238E27FC236}">
                <a16:creationId xmlns:a16="http://schemas.microsoft.com/office/drawing/2014/main" id="{AD1CACA2-4D74-07E3-B150-0F7EA6FE1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8998CC-C525-E33B-74A1-7A10B8C12941}"/>
              </a:ext>
            </a:extLst>
          </p:cNvPr>
          <p:cNvSpPr txBox="1"/>
          <p:nvPr/>
        </p:nvSpPr>
        <p:spPr>
          <a:xfrm>
            <a:off x="855124" y="4889701"/>
            <a:ext cx="543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E5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COMPANY INSOLVENCY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519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5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Wednesday 26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February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5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11:00 – 12:00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5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LOCATION: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endParaRPr kumimoji="0" lang="en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blue circle with leaves&#10;&#10;Description automatically generated">
            <a:extLst>
              <a:ext uri="{FF2B5EF4-FFF2-40B4-BE49-F238E27FC236}">
                <a16:creationId xmlns:a16="http://schemas.microsoft.com/office/drawing/2014/main" id="{DFD2A301-88ED-6724-8827-39BDC320D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49" y="5464216"/>
            <a:ext cx="1448721" cy="1216277"/>
          </a:xfrm>
          <a:prstGeom prst="rect">
            <a:avLst/>
          </a:prstGeom>
        </p:spPr>
      </p:pic>
      <p:pic>
        <p:nvPicPr>
          <p:cNvPr id="3" name="Picture 2" descr="A blue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4477C161-D6A9-B4AE-4A51-97EC18D66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186" y="5502316"/>
            <a:ext cx="927380" cy="10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93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D2A0C-0961-F9C5-DEFD-CC8617960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DF8FFAE7-55FE-482A-1EB0-49EAD7C48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968CED-F12D-9E81-C74C-478B655D7925}"/>
              </a:ext>
            </a:extLst>
          </p:cNvPr>
          <p:cNvSpPr txBox="1"/>
          <p:nvPr/>
        </p:nvSpPr>
        <p:spPr>
          <a:xfrm>
            <a:off x="785191" y="1604088"/>
            <a:ext cx="9321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Rectification applications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blue circle with leaves&#10;&#10;Description automatically generated">
            <a:extLst>
              <a:ext uri="{FF2B5EF4-FFF2-40B4-BE49-F238E27FC236}">
                <a16:creationId xmlns:a16="http://schemas.microsoft.com/office/drawing/2014/main" id="{C915FFAC-6A34-0599-E362-CA42F9D7D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49" y="5464216"/>
            <a:ext cx="1448721" cy="1216277"/>
          </a:xfrm>
          <a:prstGeom prst="rect">
            <a:avLst/>
          </a:prstGeom>
        </p:spPr>
      </p:pic>
      <p:pic>
        <p:nvPicPr>
          <p:cNvPr id="3" name="Picture 2" descr="A blue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092F70CE-4656-1BB7-84BA-600E7B5AC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186" y="5502316"/>
            <a:ext cx="927380" cy="10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9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5384C-9E17-CE6D-773C-D3A63261F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372E-A68A-723D-411D-24FAC5E7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Relevant statutory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992EB-94DB-1217-94FF-CAD1E0395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Internal registers:</a:t>
            </a:r>
          </a:p>
          <a:p>
            <a:pPr lvl="1"/>
            <a:r>
              <a:rPr lang="en-US" dirty="0"/>
              <a:t>s. 125 CA 2006</a:t>
            </a:r>
          </a:p>
          <a:p>
            <a:pPr lvl="1"/>
            <a:r>
              <a:rPr lang="en-US" dirty="0"/>
              <a:t>s. 790V CA 2006</a:t>
            </a:r>
          </a:p>
          <a:p>
            <a:endParaRPr lang="en-US" dirty="0"/>
          </a:p>
          <a:p>
            <a:r>
              <a:rPr lang="en-US" dirty="0"/>
              <a:t>Companies House:</a:t>
            </a:r>
          </a:p>
          <a:p>
            <a:pPr lvl="1"/>
            <a:r>
              <a:rPr lang="en-US" dirty="0"/>
              <a:t>s. 859M CA 2006</a:t>
            </a:r>
          </a:p>
          <a:p>
            <a:pPr lvl="1"/>
            <a:r>
              <a:rPr lang="en-US" dirty="0"/>
              <a:t>s. 1096 CA 2006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3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10E54-0347-85BA-63F6-6673F2777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EB59-2BE5-30F0-C177-318E0DD9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B76BE-7627-B1B1-878C-1FF9BEB67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CPR PD 49A</a:t>
            </a:r>
          </a:p>
          <a:p>
            <a:endParaRPr lang="en-US" dirty="0"/>
          </a:p>
          <a:p>
            <a:r>
              <a:rPr lang="en-US" dirty="0"/>
              <a:t>Parties</a:t>
            </a:r>
          </a:p>
          <a:p>
            <a:endParaRPr lang="en-US" dirty="0"/>
          </a:p>
          <a:p>
            <a:r>
              <a:rPr lang="en-US" dirty="0"/>
              <a:t>Urgency</a:t>
            </a:r>
          </a:p>
          <a:p>
            <a:endParaRPr lang="en-US" dirty="0"/>
          </a:p>
          <a:p>
            <a:r>
              <a:rPr lang="en-US" dirty="0"/>
              <a:t>Listing</a:t>
            </a:r>
          </a:p>
          <a:p>
            <a:endParaRPr lang="en-US" dirty="0"/>
          </a:p>
          <a:p>
            <a:r>
              <a:rPr lang="en-US" dirty="0"/>
              <a:t>Declarations and injunctions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670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C68EA-3D6D-36B4-22C9-AAC9A5D00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6B283ACE-365F-87B7-1A2D-7B99BB9FF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48E2E7-B43E-5A76-53C7-7AC896C098D7}"/>
              </a:ext>
            </a:extLst>
          </p:cNvPr>
          <p:cNvSpPr txBox="1"/>
          <p:nvPr/>
        </p:nvSpPr>
        <p:spPr>
          <a:xfrm>
            <a:off x="794717" y="1562940"/>
            <a:ext cx="6930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joining</a:t>
            </a:r>
            <a:endParaRPr kumimoji="0" lang="en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blue circle with leaves&#10;&#10;Description automatically generated">
            <a:extLst>
              <a:ext uri="{FF2B5EF4-FFF2-40B4-BE49-F238E27FC236}">
                <a16:creationId xmlns:a16="http://schemas.microsoft.com/office/drawing/2014/main" id="{A41E1A10-B365-2A7B-7104-527ECC4E3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49" y="5464216"/>
            <a:ext cx="1448721" cy="1216277"/>
          </a:xfrm>
          <a:prstGeom prst="rect">
            <a:avLst/>
          </a:prstGeom>
        </p:spPr>
      </p:pic>
      <p:pic>
        <p:nvPicPr>
          <p:cNvPr id="5" name="Picture 4" descr="A blue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F4BEC1BC-8F76-47DF-5D81-329EEB2F0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186" y="5502316"/>
            <a:ext cx="927380" cy="1022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6397B2-4353-A256-CFD8-E2E53A4E1142}"/>
              </a:ext>
            </a:extLst>
          </p:cNvPr>
          <p:cNvSpPr txBox="1"/>
          <p:nvPr/>
        </p:nvSpPr>
        <p:spPr>
          <a:xfrm>
            <a:off x="794717" y="4464064"/>
            <a:ext cx="60959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Jessica Powers</a:t>
            </a:r>
          </a:p>
          <a:p>
            <a:pPr>
              <a:spcAft>
                <a:spcPts val="600"/>
              </a:spcAft>
            </a:pPr>
            <a:r>
              <a:rPr lang="en-GB" dirty="0"/>
              <a:t>Jessica.powers@newsquarechambers.co.uk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B5DD2-AE66-3FCB-2DCA-3E1DBE26A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17" y="5266730"/>
            <a:ext cx="1615580" cy="8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8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00B01-946B-4503-1976-E85695282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92795A-AD97-7B01-613D-044DDAB6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context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57AC40-C042-B80D-D4EF-8DCD0AECD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161" y="671136"/>
            <a:ext cx="6961239" cy="5217326"/>
          </a:xfrm>
        </p:spPr>
        <p:txBody>
          <a:bodyPr/>
          <a:lstStyle/>
          <a:p>
            <a:r>
              <a:rPr lang="en-US" dirty="0"/>
              <a:t>The personal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topical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political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5F465-E145-5983-8510-A9381F62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76143">
            <a:off x="4824389" y="3227431"/>
            <a:ext cx="4349072" cy="535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410E3B-D51A-A1B2-A954-C3B21E29E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8012">
            <a:off x="8233300" y="3577404"/>
            <a:ext cx="3891424" cy="761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FFED95-C478-34EB-842A-27E3EC343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2383">
            <a:off x="5536850" y="4077295"/>
            <a:ext cx="3337804" cy="6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1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46C68-041E-352D-3919-8F6899FC8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9180-2F7E-3E78-4EE4-65376E2D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A82DA-E9E5-9DE1-1328-BCB80E02A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Legislative change</a:t>
            </a:r>
          </a:p>
          <a:p>
            <a:endParaRPr lang="en-US" dirty="0"/>
          </a:p>
          <a:p>
            <a:r>
              <a:rPr lang="en-US" dirty="0"/>
              <a:t>Transfers of shares and removal of directors</a:t>
            </a:r>
          </a:p>
          <a:p>
            <a:endParaRPr lang="en-US" dirty="0"/>
          </a:p>
          <a:p>
            <a:r>
              <a:rPr lang="en-US" dirty="0"/>
              <a:t>Rectification applications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11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EA9E5-1A40-7D13-A20C-340466C2F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9231EDD0-778A-4102-0EDD-36D446346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8105BF-4B74-02A9-A4B4-5A9BA2E880AC}"/>
              </a:ext>
            </a:extLst>
          </p:cNvPr>
          <p:cNvSpPr txBox="1"/>
          <p:nvPr/>
        </p:nvSpPr>
        <p:spPr>
          <a:xfrm>
            <a:off x="785191" y="1604088"/>
            <a:ext cx="6205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change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C758B-B959-5C90-C169-ECBFC4225711}"/>
              </a:ext>
            </a:extLst>
          </p:cNvPr>
          <p:cNvSpPr txBox="1"/>
          <p:nvPr/>
        </p:nvSpPr>
        <p:spPr>
          <a:xfrm>
            <a:off x="785191" y="2720449"/>
            <a:ext cx="793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Crime and Corporate Transparency Act 2023</a:t>
            </a:r>
            <a:endParaRPr kumimoji="0" lang="en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blue circle with leaves&#10;&#10;Description automatically generated">
            <a:extLst>
              <a:ext uri="{FF2B5EF4-FFF2-40B4-BE49-F238E27FC236}">
                <a16:creationId xmlns:a16="http://schemas.microsoft.com/office/drawing/2014/main" id="{CDE8954C-300E-D960-768A-588C04474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49" y="5464216"/>
            <a:ext cx="1448721" cy="1216277"/>
          </a:xfrm>
          <a:prstGeom prst="rect">
            <a:avLst/>
          </a:prstGeom>
        </p:spPr>
      </p:pic>
      <p:pic>
        <p:nvPicPr>
          <p:cNvPr id="3" name="Picture 2" descr="A blue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64F059B9-3433-A636-4612-EAFBFAF04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186" y="5502316"/>
            <a:ext cx="927380" cy="10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4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3D58D-954D-236B-A249-2468F87B4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E191-CD1F-C9C4-EBFA-95AE8CE9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6D681-328F-D989-A835-5500C590A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Enacted 26/10/23</a:t>
            </a:r>
          </a:p>
          <a:p>
            <a:endParaRPr lang="en-US" dirty="0"/>
          </a:p>
          <a:p>
            <a:r>
              <a:rPr lang="en-US" dirty="0"/>
              <a:t>Implementation from 04/03/24 to ??</a:t>
            </a:r>
          </a:p>
          <a:p>
            <a:endParaRPr lang="en-US" dirty="0"/>
          </a:p>
          <a:p>
            <a:r>
              <a:rPr lang="en-US" dirty="0"/>
              <a:t>Registrar to become an “</a:t>
            </a:r>
            <a:r>
              <a:rPr lang="en-US" i="1" dirty="0"/>
              <a:t>active gatekeeper and custodian</a:t>
            </a:r>
            <a:r>
              <a:rPr lang="en-US" dirty="0"/>
              <a:t>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99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03A22-AA04-86B8-E141-401B4168D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CEC4-74BC-3438-7091-86BDB9556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60227-C015-B7CE-10C0-F2945EB8C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Largely amendments to CA 2006</a:t>
            </a:r>
          </a:p>
          <a:p>
            <a:endParaRPr lang="en-US" dirty="0"/>
          </a:p>
          <a:p>
            <a:r>
              <a:rPr lang="en-US" dirty="0"/>
              <a:t>Four statutory objectives: s. 1081A CA 2006</a:t>
            </a:r>
          </a:p>
          <a:p>
            <a:endParaRPr lang="en-US" dirty="0"/>
          </a:p>
          <a:p>
            <a:r>
              <a:rPr lang="en-US" dirty="0"/>
              <a:t>See esp. ss. 1002A, 1067A, 1073A, 1092A-C, 1112, 1112A, and 1132A CA 2006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55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D72CB-6B24-EA7D-FDA3-31DFD86A6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C2D21D72-89A7-168F-810C-510E62C07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80FA10-AA82-AFEA-3C40-4FCCA3D3D9DF}"/>
              </a:ext>
            </a:extLst>
          </p:cNvPr>
          <p:cNvSpPr txBox="1"/>
          <p:nvPr/>
        </p:nvSpPr>
        <p:spPr>
          <a:xfrm>
            <a:off x="785191" y="1604088"/>
            <a:ext cx="9321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Transfers of shareholdings and removal of directors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blue circle with leaves&#10;&#10;Description automatically generated">
            <a:extLst>
              <a:ext uri="{FF2B5EF4-FFF2-40B4-BE49-F238E27FC236}">
                <a16:creationId xmlns:a16="http://schemas.microsoft.com/office/drawing/2014/main" id="{1AC8B58B-D968-59DE-D4DA-2AB02B30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49" y="5464216"/>
            <a:ext cx="1448721" cy="1216277"/>
          </a:xfrm>
          <a:prstGeom prst="rect">
            <a:avLst/>
          </a:prstGeom>
        </p:spPr>
      </p:pic>
      <p:pic>
        <p:nvPicPr>
          <p:cNvPr id="3" name="Picture 2" descr="A blue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7CE1C92A-D991-0555-3B82-D0DA08A06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186" y="5502316"/>
            <a:ext cx="927380" cy="10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2D343-BEE3-21A0-0860-2168E4D42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84B8-023B-AE6D-7493-989DF0C5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Transfer of shareholdings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C4E11-F95A-0E8C-1D69-7762D37BA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Register as </a:t>
            </a:r>
            <a:r>
              <a:rPr lang="en-US" i="1" dirty="0"/>
              <a:t>prima facie</a:t>
            </a:r>
            <a:r>
              <a:rPr lang="en-US" dirty="0"/>
              <a:t> evidence</a:t>
            </a:r>
          </a:p>
          <a:p>
            <a:endParaRPr lang="en-US" dirty="0"/>
          </a:p>
          <a:p>
            <a:r>
              <a:rPr lang="en-US" dirty="0"/>
              <a:t>Methods of transfer</a:t>
            </a:r>
          </a:p>
          <a:p>
            <a:pPr lvl="1"/>
            <a:r>
              <a:rPr lang="en-US" dirty="0"/>
              <a:t>Contract</a:t>
            </a:r>
          </a:p>
          <a:p>
            <a:pPr lvl="1"/>
            <a:r>
              <a:rPr lang="en-US" dirty="0"/>
              <a:t>Trust</a:t>
            </a:r>
          </a:p>
          <a:p>
            <a:pPr lvl="1"/>
            <a:r>
              <a:rPr lang="en-US" dirty="0"/>
              <a:t>Gift</a:t>
            </a:r>
          </a:p>
          <a:p>
            <a:pPr lvl="1"/>
            <a:endParaRPr lang="en-US" dirty="0"/>
          </a:p>
          <a:p>
            <a:r>
              <a:rPr lang="en-US" dirty="0"/>
              <a:t>Beware!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29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FFE7B-071A-081D-C73D-3BD70D14F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EBF4-6A21-7D42-5269-C4BB5268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Removal of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2B18B-53AD-BE14-061E-6343203CA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Ordinary resolution required: s. 168 CA 2006</a:t>
            </a:r>
          </a:p>
          <a:p>
            <a:endParaRPr lang="en-US" dirty="0"/>
          </a:p>
          <a:p>
            <a:r>
              <a:rPr lang="en-US" dirty="0"/>
              <a:t>Special notice to the </a:t>
            </a:r>
            <a:r>
              <a:rPr lang="en-US"/>
              <a:t>company required: </a:t>
            </a:r>
            <a:r>
              <a:rPr lang="en-US" dirty="0"/>
              <a:t>s. 168 CA 2006</a:t>
            </a:r>
          </a:p>
          <a:p>
            <a:endParaRPr lang="en-US" dirty="0"/>
          </a:p>
          <a:p>
            <a:r>
              <a:rPr lang="en-US" dirty="0"/>
              <a:t>Need valid notice and a validly conducted meeting</a:t>
            </a:r>
          </a:p>
          <a:p>
            <a:endParaRPr lang="en-US" dirty="0"/>
          </a:p>
          <a:p>
            <a:r>
              <a:rPr lang="en-US" dirty="0"/>
              <a:t>Another warning…!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904254"/>
      </p:ext>
    </p:extLst>
  </p:cSld>
  <p:clrMapOvr>
    <a:masterClrMapping/>
  </p:clrMapOvr>
</p:sld>
</file>

<file path=ppt/theme/theme1.xml><?xml version="1.0" encoding="utf-8"?>
<a:theme xmlns:a="http://schemas.openxmlformats.org/drawingml/2006/main" name="New Square Chambers 2024 Genera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C_Presentation_New" id="{D12176D6-7B8B-4306-B58E-413A4EC489B3}" vid="{9077AE19-8EDC-4A42-9B15-EFF75833EF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490384DEC6849B27C36BF4794AD34" ma:contentTypeVersion="18" ma:contentTypeDescription="Create a new document." ma:contentTypeScope="" ma:versionID="c7f7b5b3c6f616e42d689c1f55db656c">
  <xsd:schema xmlns:xsd="http://www.w3.org/2001/XMLSchema" xmlns:xs="http://www.w3.org/2001/XMLSchema" xmlns:p="http://schemas.microsoft.com/office/2006/metadata/properties" xmlns:ns2="a8c1dceb-c7c3-4db3-be2a-ed3639cb0f83" xmlns:ns3="5dbaa1e8-66a8-4b88-b2fe-a31a9713a2a5" targetNamespace="http://schemas.microsoft.com/office/2006/metadata/properties" ma:root="true" ma:fieldsID="bde3bc629a5cfcdc7b961031033a7327" ns2:_="" ns3:_="">
    <xsd:import namespace="a8c1dceb-c7c3-4db3-be2a-ed3639cb0f83"/>
    <xsd:import namespace="5dbaa1e8-66a8-4b88-b2fe-a31a9713a2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1dceb-c7c3-4db3-be2a-ed3639cb0f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69d06c8-afe6-4057-a581-1aec5e3928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aa1e8-66a8-4b88-b2fe-a31a9713a2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0f7795c-380d-4497-8108-9bc76fca8a26}" ma:internalName="TaxCatchAll" ma:showField="CatchAllData" ma:web="5dbaa1e8-66a8-4b88-b2fe-a31a9713a2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c1dceb-c7c3-4db3-be2a-ed3639cb0f83">
      <Terms xmlns="http://schemas.microsoft.com/office/infopath/2007/PartnerControls"/>
    </lcf76f155ced4ddcb4097134ff3c332f>
    <TaxCatchAll xmlns="5dbaa1e8-66a8-4b88-b2fe-a31a9713a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067A15-628F-4801-935A-72D8C39717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c1dceb-c7c3-4db3-be2a-ed3639cb0f83"/>
    <ds:schemaRef ds:uri="5dbaa1e8-66a8-4b88-b2fe-a31a9713a2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7C4B3B-438A-4385-959F-2098AA33366C}">
  <ds:schemaRefs>
    <ds:schemaRef ds:uri="5dbaa1e8-66a8-4b88-b2fe-a31a9713a2a5"/>
    <ds:schemaRef ds:uri="a8c1dceb-c7c3-4db3-be2a-ed3639cb0f8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D23CDA-34FB-48B7-B020-D71CDA053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216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Arboria Book</vt:lpstr>
      <vt:lpstr>Arial</vt:lpstr>
      <vt:lpstr>Calibri</vt:lpstr>
      <vt:lpstr>Open Sans</vt:lpstr>
      <vt:lpstr>Wingdings</vt:lpstr>
      <vt:lpstr>New Square Chambers 2024 General Theme</vt:lpstr>
      <vt:lpstr>PowerPoint Presentation</vt:lpstr>
      <vt:lpstr>Some context</vt:lpstr>
      <vt:lpstr>Overview</vt:lpstr>
      <vt:lpstr>PowerPoint Presentation</vt:lpstr>
      <vt:lpstr>Overview</vt:lpstr>
      <vt:lpstr>Key changes</vt:lpstr>
      <vt:lpstr>PowerPoint Presentation</vt:lpstr>
      <vt:lpstr>Transfer of shareholdings</vt:lpstr>
      <vt:lpstr>Removal of directors</vt:lpstr>
      <vt:lpstr>PowerPoint Presentation</vt:lpstr>
      <vt:lpstr>Relevant statutory provisions</vt:lpstr>
      <vt:lpstr>Practical points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Fernandes</dc:creator>
  <cp:lastModifiedBy>Madeleine Whittaker</cp:lastModifiedBy>
  <cp:revision>4</cp:revision>
  <dcterms:created xsi:type="dcterms:W3CDTF">2023-12-11T07:05:32Z</dcterms:created>
  <dcterms:modified xsi:type="dcterms:W3CDTF">2025-03-06T15:00:36Z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0x0101007EE490384DEC6849B27C36BF4794AD34</vt:lpwstr>
  </property>
  <property fmtid="{D5CDD505-2E9C-101B-9397-08002B2CF9AE}" pid="3" name="MediaServiceImageTags">
    <vt:lpwstr/>
  </property>
</Properties>
</file>