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25"/>
  </p:notesMasterIdLst>
  <p:handoutMasterIdLst>
    <p:handoutMasterId r:id="rId26"/>
  </p:handoutMasterIdLst>
  <p:sldIdLst>
    <p:sldId id="259" r:id="rId5"/>
    <p:sldId id="358" r:id="rId6"/>
    <p:sldId id="359" r:id="rId7"/>
    <p:sldId id="266" r:id="rId8"/>
    <p:sldId id="360" r:id="rId9"/>
    <p:sldId id="361" r:id="rId10"/>
    <p:sldId id="362" r:id="rId11"/>
    <p:sldId id="267" r:id="rId12"/>
    <p:sldId id="363" r:id="rId13"/>
    <p:sldId id="365" r:id="rId14"/>
    <p:sldId id="364" r:id="rId15"/>
    <p:sldId id="264" r:id="rId16"/>
    <p:sldId id="277" r:id="rId17"/>
    <p:sldId id="370" r:id="rId18"/>
    <p:sldId id="371" r:id="rId19"/>
    <p:sldId id="366" r:id="rId20"/>
    <p:sldId id="367" r:id="rId21"/>
    <p:sldId id="368" r:id="rId22"/>
    <p:sldId id="369" r:id="rId23"/>
    <p:sldId id="263" r:id="rId24"/>
  </p:sldIdLst>
  <p:sldSz cx="12192000" cy="6858000"/>
  <p:notesSz cx="6858000" cy="9144000"/>
  <p:defaultTextStyle>
    <a:defPPr>
      <a:defRPr lang="en-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1919"/>
    <a:srgbClr val="0A2E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801030-BD14-4740-97B6-0DD751F200A3}" v="13" dt="2025-03-10T14:30:22.0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237" autoAdjust="0"/>
    <p:restoredTop sz="94660"/>
  </p:normalViewPr>
  <p:slideViewPr>
    <p:cSldViewPr snapToGrid="0">
      <p:cViewPr varScale="1">
        <p:scale>
          <a:sx n="105" d="100"/>
          <a:sy n="105" d="100"/>
        </p:scale>
        <p:origin x="1164" y="9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688CC05-7980-A4E3-D8AA-A51198C53FF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1672963-B292-241C-EF2F-37DA92D41EE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55AEE6-624A-46B7-AAD6-3715892F05FD}" type="datetimeFigureOut">
              <a:rPr lang="en-GB" smtClean="0"/>
              <a:t>26/03/2025</a:t>
            </a:fld>
            <a:endParaRPr lang="en-GB"/>
          </a:p>
        </p:txBody>
      </p:sp>
      <p:sp>
        <p:nvSpPr>
          <p:cNvPr id="4" name="Footer Placeholder 3">
            <a:extLst>
              <a:ext uri="{FF2B5EF4-FFF2-40B4-BE49-F238E27FC236}">
                <a16:creationId xmlns:a16="http://schemas.microsoft.com/office/drawing/2014/main" id="{AB9D0BC1-C16E-1286-6557-5906E3AE5C2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8E6EAA8-587C-C062-7937-EDA9755AA7E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17F6A5C-86CD-409B-B52E-2FE55A9817DD}" type="slidenum">
              <a:rPr lang="en-GB" smtClean="0"/>
              <a:t>‹#›</a:t>
            </a:fld>
            <a:endParaRPr lang="en-GB"/>
          </a:p>
        </p:txBody>
      </p:sp>
    </p:spTree>
    <p:extLst>
      <p:ext uri="{BB962C8B-B14F-4D97-AF65-F5344CB8AC3E}">
        <p14:creationId xmlns:p14="http://schemas.microsoft.com/office/powerpoint/2010/main" val="41352760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E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B2F0D6-EC7A-6A46-8549-2A1E5527B24B}" type="datetimeFigureOut">
              <a:rPr lang="en-ES" smtClean="0"/>
              <a:t>03/26/2025</a:t>
            </a:fld>
            <a:endParaRPr lang="en-E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E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E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DC0345-B338-A042-820F-43F799424BD3}" type="slidenum">
              <a:rPr lang="en-ES" smtClean="0"/>
              <a:t>‹#›</a:t>
            </a:fld>
            <a:endParaRPr lang="en-ES"/>
          </a:p>
        </p:txBody>
      </p:sp>
    </p:spTree>
    <p:extLst>
      <p:ext uri="{BB962C8B-B14F-4D97-AF65-F5344CB8AC3E}">
        <p14:creationId xmlns:p14="http://schemas.microsoft.com/office/powerpoint/2010/main" val="1718114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D37AD-CDA9-5F1B-544E-58A5B90557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17EAB4-ED4C-0D3A-E1AA-CB9A834B53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7672C9-D68E-1084-8712-266FA9911FE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827B0D6-BDB6-6187-55C4-E892C20642A4}"/>
              </a:ext>
            </a:extLst>
          </p:cNvPr>
          <p:cNvSpPr>
            <a:spLocks noGrp="1"/>
          </p:cNvSpPr>
          <p:nvPr>
            <p:ph type="sldNum" sz="quarter" idx="5"/>
          </p:nvPr>
        </p:nvSpPr>
        <p:spPr/>
        <p:txBody>
          <a:bodyPr/>
          <a:lstStyle/>
          <a:p>
            <a:fld id="{80DC0345-B338-A042-820F-43F799424BD3}" type="slidenum">
              <a:rPr lang="en-ES" smtClean="0"/>
              <a:t>5</a:t>
            </a:fld>
            <a:endParaRPr lang="en-ES"/>
          </a:p>
        </p:txBody>
      </p:sp>
    </p:spTree>
    <p:extLst>
      <p:ext uri="{BB962C8B-B14F-4D97-AF65-F5344CB8AC3E}">
        <p14:creationId xmlns:p14="http://schemas.microsoft.com/office/powerpoint/2010/main" val="1298598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F10A8-2D13-37D4-2152-2B1B488E7F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567DD9-29B8-4AD4-2FC1-74B3E80988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CE20A6-3B10-3D7E-DE9C-26C49696939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213AA3E-24AD-4814-1E0E-D7C6B420AFC3}"/>
              </a:ext>
            </a:extLst>
          </p:cNvPr>
          <p:cNvSpPr>
            <a:spLocks noGrp="1"/>
          </p:cNvSpPr>
          <p:nvPr>
            <p:ph type="sldNum" sz="quarter" idx="5"/>
          </p:nvPr>
        </p:nvSpPr>
        <p:spPr/>
        <p:txBody>
          <a:bodyPr/>
          <a:lstStyle/>
          <a:p>
            <a:fld id="{80DC0345-B338-A042-820F-43F799424BD3}" type="slidenum">
              <a:rPr lang="en-ES" smtClean="0"/>
              <a:t>14</a:t>
            </a:fld>
            <a:endParaRPr lang="en-ES"/>
          </a:p>
        </p:txBody>
      </p:sp>
    </p:spTree>
    <p:extLst>
      <p:ext uri="{BB962C8B-B14F-4D97-AF65-F5344CB8AC3E}">
        <p14:creationId xmlns:p14="http://schemas.microsoft.com/office/powerpoint/2010/main" val="3290790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92A04-6902-C29D-D650-3C3A0FD029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B469BE-5F5A-BBEA-5300-BCB35CBF82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A7AC4A-6B81-E182-BBA1-88C379F5479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5307970-1E04-98A1-0DDC-958BE73B121D}"/>
              </a:ext>
            </a:extLst>
          </p:cNvPr>
          <p:cNvSpPr>
            <a:spLocks noGrp="1"/>
          </p:cNvSpPr>
          <p:nvPr>
            <p:ph type="sldNum" sz="quarter" idx="5"/>
          </p:nvPr>
        </p:nvSpPr>
        <p:spPr/>
        <p:txBody>
          <a:bodyPr/>
          <a:lstStyle/>
          <a:p>
            <a:fld id="{80DC0345-B338-A042-820F-43F799424BD3}" type="slidenum">
              <a:rPr lang="en-ES" smtClean="0"/>
              <a:t>15</a:t>
            </a:fld>
            <a:endParaRPr lang="en-ES"/>
          </a:p>
        </p:txBody>
      </p:sp>
    </p:spTree>
    <p:extLst>
      <p:ext uri="{BB962C8B-B14F-4D97-AF65-F5344CB8AC3E}">
        <p14:creationId xmlns:p14="http://schemas.microsoft.com/office/powerpoint/2010/main" val="947190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73557-62B7-3B6B-3B54-16B21840AC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29CF48-021E-8BBF-62EB-BDB18D76FD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01F7A7-1EE9-0F61-4D8E-5739D0B2F1E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6735F-FA3C-BBB1-38AC-F64A3750BEA7}"/>
              </a:ext>
            </a:extLst>
          </p:cNvPr>
          <p:cNvSpPr>
            <a:spLocks noGrp="1"/>
          </p:cNvSpPr>
          <p:nvPr>
            <p:ph type="sldNum" sz="quarter" idx="5"/>
          </p:nvPr>
        </p:nvSpPr>
        <p:spPr/>
        <p:txBody>
          <a:bodyPr/>
          <a:lstStyle/>
          <a:p>
            <a:fld id="{80DC0345-B338-A042-820F-43F799424BD3}" type="slidenum">
              <a:rPr lang="en-ES" smtClean="0"/>
              <a:t>16</a:t>
            </a:fld>
            <a:endParaRPr lang="en-ES"/>
          </a:p>
        </p:txBody>
      </p:sp>
    </p:spTree>
    <p:extLst>
      <p:ext uri="{BB962C8B-B14F-4D97-AF65-F5344CB8AC3E}">
        <p14:creationId xmlns:p14="http://schemas.microsoft.com/office/powerpoint/2010/main" val="1841859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2F110-E12B-E20B-44C1-D642B56E2C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E99381-2E97-9BDA-5FFF-89567CAA93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1C93B3-C5DC-AF30-2400-4FC0CACEA34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3F45A5B-9DAF-C3B0-BA40-357796D89BD4}"/>
              </a:ext>
            </a:extLst>
          </p:cNvPr>
          <p:cNvSpPr>
            <a:spLocks noGrp="1"/>
          </p:cNvSpPr>
          <p:nvPr>
            <p:ph type="sldNum" sz="quarter" idx="5"/>
          </p:nvPr>
        </p:nvSpPr>
        <p:spPr/>
        <p:txBody>
          <a:bodyPr/>
          <a:lstStyle/>
          <a:p>
            <a:fld id="{80DC0345-B338-A042-820F-43F799424BD3}" type="slidenum">
              <a:rPr lang="en-ES" smtClean="0"/>
              <a:t>17</a:t>
            </a:fld>
            <a:endParaRPr lang="en-ES"/>
          </a:p>
        </p:txBody>
      </p:sp>
    </p:spTree>
    <p:extLst>
      <p:ext uri="{BB962C8B-B14F-4D97-AF65-F5344CB8AC3E}">
        <p14:creationId xmlns:p14="http://schemas.microsoft.com/office/powerpoint/2010/main" val="2400160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1FFF7-C914-FB5F-62F0-943E63C833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286F2E-4158-AA0B-380A-FB03D108E1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5EE872-E2D7-C73F-5455-DD9642EAFBE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75FAF4-BB69-E70B-D006-A835ABF7C72A}"/>
              </a:ext>
            </a:extLst>
          </p:cNvPr>
          <p:cNvSpPr>
            <a:spLocks noGrp="1"/>
          </p:cNvSpPr>
          <p:nvPr>
            <p:ph type="sldNum" sz="quarter" idx="5"/>
          </p:nvPr>
        </p:nvSpPr>
        <p:spPr/>
        <p:txBody>
          <a:bodyPr/>
          <a:lstStyle/>
          <a:p>
            <a:fld id="{80DC0345-B338-A042-820F-43F799424BD3}" type="slidenum">
              <a:rPr lang="en-ES" smtClean="0"/>
              <a:t>18</a:t>
            </a:fld>
            <a:endParaRPr lang="en-ES"/>
          </a:p>
        </p:txBody>
      </p:sp>
    </p:spTree>
    <p:extLst>
      <p:ext uri="{BB962C8B-B14F-4D97-AF65-F5344CB8AC3E}">
        <p14:creationId xmlns:p14="http://schemas.microsoft.com/office/powerpoint/2010/main" val="1487385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3FA0A9-37E7-6637-C2DD-F735204776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72A74-8A74-6865-4883-5F1767E8C2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CB5E6D-B625-52F2-E329-8AFE045CF2D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C9E602E-E187-E9FA-A595-A11A7367009A}"/>
              </a:ext>
            </a:extLst>
          </p:cNvPr>
          <p:cNvSpPr>
            <a:spLocks noGrp="1"/>
          </p:cNvSpPr>
          <p:nvPr>
            <p:ph type="sldNum" sz="quarter" idx="5"/>
          </p:nvPr>
        </p:nvSpPr>
        <p:spPr/>
        <p:txBody>
          <a:bodyPr/>
          <a:lstStyle/>
          <a:p>
            <a:fld id="{80DC0345-B338-A042-820F-43F799424BD3}" type="slidenum">
              <a:rPr lang="en-ES" smtClean="0"/>
              <a:t>19</a:t>
            </a:fld>
            <a:endParaRPr lang="en-ES"/>
          </a:p>
        </p:txBody>
      </p:sp>
    </p:spTree>
    <p:extLst>
      <p:ext uri="{BB962C8B-B14F-4D97-AF65-F5344CB8AC3E}">
        <p14:creationId xmlns:p14="http://schemas.microsoft.com/office/powerpoint/2010/main" val="1068922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50267F-961F-6566-F746-D943C44866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D3FF6B-9C55-D033-0FE9-BF98442045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BC09E4-A47C-BF55-DF6B-4193D1C0126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A50251F-B133-15C6-6425-3F020C8EDD89}"/>
              </a:ext>
            </a:extLst>
          </p:cNvPr>
          <p:cNvSpPr>
            <a:spLocks noGrp="1"/>
          </p:cNvSpPr>
          <p:nvPr>
            <p:ph type="sldNum" sz="quarter" idx="5"/>
          </p:nvPr>
        </p:nvSpPr>
        <p:spPr/>
        <p:txBody>
          <a:bodyPr/>
          <a:lstStyle/>
          <a:p>
            <a:fld id="{80DC0345-B338-A042-820F-43F799424BD3}" type="slidenum">
              <a:rPr lang="en-ES" smtClean="0"/>
              <a:t>6</a:t>
            </a:fld>
            <a:endParaRPr lang="en-ES"/>
          </a:p>
        </p:txBody>
      </p:sp>
    </p:spTree>
    <p:extLst>
      <p:ext uri="{BB962C8B-B14F-4D97-AF65-F5344CB8AC3E}">
        <p14:creationId xmlns:p14="http://schemas.microsoft.com/office/powerpoint/2010/main" val="3522899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F5609-B14F-1597-5885-98845A93E3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CD9474-6635-A660-141C-B7E51A053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538934-0006-7146-42B0-780A5B80734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2E40E-CDE0-DE0E-EBFA-F26437DFCC07}"/>
              </a:ext>
            </a:extLst>
          </p:cNvPr>
          <p:cNvSpPr>
            <a:spLocks noGrp="1"/>
          </p:cNvSpPr>
          <p:nvPr>
            <p:ph type="sldNum" sz="quarter" idx="5"/>
          </p:nvPr>
        </p:nvSpPr>
        <p:spPr/>
        <p:txBody>
          <a:bodyPr/>
          <a:lstStyle/>
          <a:p>
            <a:fld id="{80DC0345-B338-A042-820F-43F799424BD3}" type="slidenum">
              <a:rPr lang="en-ES" smtClean="0"/>
              <a:t>7</a:t>
            </a:fld>
            <a:endParaRPr lang="en-ES"/>
          </a:p>
        </p:txBody>
      </p:sp>
    </p:spTree>
    <p:extLst>
      <p:ext uri="{BB962C8B-B14F-4D97-AF65-F5344CB8AC3E}">
        <p14:creationId xmlns:p14="http://schemas.microsoft.com/office/powerpoint/2010/main" val="4113361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246AC-EA55-88C4-7C87-CA23795C26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41FA34-E78B-7090-A3B7-1F6DF84E36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A236C3-86B7-418B-9F5A-F8C29D54AC5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84E491C-7B6B-923C-9594-D798E06482E6}"/>
              </a:ext>
            </a:extLst>
          </p:cNvPr>
          <p:cNvSpPr>
            <a:spLocks noGrp="1"/>
          </p:cNvSpPr>
          <p:nvPr>
            <p:ph type="sldNum" sz="quarter" idx="5"/>
          </p:nvPr>
        </p:nvSpPr>
        <p:spPr/>
        <p:txBody>
          <a:bodyPr/>
          <a:lstStyle/>
          <a:p>
            <a:fld id="{80DC0345-B338-A042-820F-43F799424BD3}" type="slidenum">
              <a:rPr lang="en-ES" smtClean="0"/>
              <a:t>8</a:t>
            </a:fld>
            <a:endParaRPr lang="en-ES"/>
          </a:p>
        </p:txBody>
      </p:sp>
    </p:spTree>
    <p:extLst>
      <p:ext uri="{BB962C8B-B14F-4D97-AF65-F5344CB8AC3E}">
        <p14:creationId xmlns:p14="http://schemas.microsoft.com/office/powerpoint/2010/main" val="3558538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5DC0E2-76F9-B62F-93FC-81EFE47D41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9D4927-C7E6-78F6-0B4C-B87C813723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85BBA4-B280-5E7B-F21F-0EBDC06AE20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7131A37-FCC6-D66E-C373-C44D37A8DA26}"/>
              </a:ext>
            </a:extLst>
          </p:cNvPr>
          <p:cNvSpPr>
            <a:spLocks noGrp="1"/>
          </p:cNvSpPr>
          <p:nvPr>
            <p:ph type="sldNum" sz="quarter" idx="5"/>
          </p:nvPr>
        </p:nvSpPr>
        <p:spPr/>
        <p:txBody>
          <a:bodyPr/>
          <a:lstStyle/>
          <a:p>
            <a:fld id="{80DC0345-B338-A042-820F-43F799424BD3}" type="slidenum">
              <a:rPr lang="en-ES" smtClean="0"/>
              <a:t>9</a:t>
            </a:fld>
            <a:endParaRPr lang="en-ES"/>
          </a:p>
        </p:txBody>
      </p:sp>
    </p:spTree>
    <p:extLst>
      <p:ext uri="{BB962C8B-B14F-4D97-AF65-F5344CB8AC3E}">
        <p14:creationId xmlns:p14="http://schemas.microsoft.com/office/powerpoint/2010/main" val="3414664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2226E-059A-5AFB-C8D7-484F55F29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CEF1F2-6742-CF5E-6D56-18F784058C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989BB5-1477-C9DC-32F4-F289CF40294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F12322C-52D0-F9F2-4AA8-7F916584A246}"/>
              </a:ext>
            </a:extLst>
          </p:cNvPr>
          <p:cNvSpPr>
            <a:spLocks noGrp="1"/>
          </p:cNvSpPr>
          <p:nvPr>
            <p:ph type="sldNum" sz="quarter" idx="5"/>
          </p:nvPr>
        </p:nvSpPr>
        <p:spPr/>
        <p:txBody>
          <a:bodyPr/>
          <a:lstStyle/>
          <a:p>
            <a:fld id="{80DC0345-B338-A042-820F-43F799424BD3}" type="slidenum">
              <a:rPr lang="en-ES" smtClean="0"/>
              <a:t>10</a:t>
            </a:fld>
            <a:endParaRPr lang="en-ES"/>
          </a:p>
        </p:txBody>
      </p:sp>
    </p:spTree>
    <p:extLst>
      <p:ext uri="{BB962C8B-B14F-4D97-AF65-F5344CB8AC3E}">
        <p14:creationId xmlns:p14="http://schemas.microsoft.com/office/powerpoint/2010/main" val="64381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8D58B-0E18-B8EE-DF1D-BC89910A8A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9BE061-CB13-AB48-8DF8-E950BBB8EA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978504-81B5-1F67-5F8E-B221D1A92BB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3478B8-4166-D7EB-D7D0-5BBCE6278B09}"/>
              </a:ext>
            </a:extLst>
          </p:cNvPr>
          <p:cNvSpPr>
            <a:spLocks noGrp="1"/>
          </p:cNvSpPr>
          <p:nvPr>
            <p:ph type="sldNum" sz="quarter" idx="5"/>
          </p:nvPr>
        </p:nvSpPr>
        <p:spPr/>
        <p:txBody>
          <a:bodyPr/>
          <a:lstStyle/>
          <a:p>
            <a:fld id="{80DC0345-B338-A042-820F-43F799424BD3}" type="slidenum">
              <a:rPr lang="en-ES" smtClean="0"/>
              <a:t>11</a:t>
            </a:fld>
            <a:endParaRPr lang="en-ES"/>
          </a:p>
        </p:txBody>
      </p:sp>
    </p:spTree>
    <p:extLst>
      <p:ext uri="{BB962C8B-B14F-4D97-AF65-F5344CB8AC3E}">
        <p14:creationId xmlns:p14="http://schemas.microsoft.com/office/powerpoint/2010/main" val="3734011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DC0345-B338-A042-820F-43F799424BD3}" type="slidenum">
              <a:rPr lang="en-ES" smtClean="0"/>
              <a:t>12</a:t>
            </a:fld>
            <a:endParaRPr lang="en-ES"/>
          </a:p>
        </p:txBody>
      </p:sp>
    </p:spTree>
    <p:extLst>
      <p:ext uri="{BB962C8B-B14F-4D97-AF65-F5344CB8AC3E}">
        <p14:creationId xmlns:p14="http://schemas.microsoft.com/office/powerpoint/2010/main" val="2330897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CC27A-DE50-4659-30BE-6B82C3CF98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A3E74F-7726-F727-0E84-FABF1C9A66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711197-FAD0-18BD-B99E-372D5F182D1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13F9123-B953-5AFB-8634-16895675ED91}"/>
              </a:ext>
            </a:extLst>
          </p:cNvPr>
          <p:cNvSpPr>
            <a:spLocks noGrp="1"/>
          </p:cNvSpPr>
          <p:nvPr>
            <p:ph type="sldNum" sz="quarter" idx="5"/>
          </p:nvPr>
        </p:nvSpPr>
        <p:spPr/>
        <p:txBody>
          <a:bodyPr/>
          <a:lstStyle/>
          <a:p>
            <a:fld id="{80DC0345-B338-A042-820F-43F799424BD3}" type="slidenum">
              <a:rPr lang="en-ES" smtClean="0"/>
              <a:t>13</a:t>
            </a:fld>
            <a:endParaRPr lang="en-ES"/>
          </a:p>
        </p:txBody>
      </p:sp>
    </p:spTree>
    <p:extLst>
      <p:ext uri="{BB962C8B-B14F-4D97-AF65-F5344CB8AC3E}">
        <p14:creationId xmlns:p14="http://schemas.microsoft.com/office/powerpoint/2010/main" val="18244057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66AB34E-BDB2-7CE6-4666-454623F111C1}"/>
              </a:ext>
            </a:extLst>
          </p:cNvPr>
          <p:cNvPicPr>
            <a:picLocks noChangeAspect="1"/>
          </p:cNvPicPr>
          <p:nvPr userDrawn="1"/>
        </p:nvPicPr>
        <p:blipFill>
          <a:blip r:embed="rId2"/>
          <a:stretch>
            <a:fillRect/>
          </a:stretch>
        </p:blipFill>
        <p:spPr>
          <a:xfrm>
            <a:off x="0" y="0"/>
            <a:ext cx="12192000" cy="5448300"/>
          </a:xfrm>
          <a:prstGeom prst="rect">
            <a:avLst/>
          </a:prstGeom>
        </p:spPr>
      </p:pic>
      <p:pic>
        <p:nvPicPr>
          <p:cNvPr id="4" name="Picture 3">
            <a:extLst>
              <a:ext uri="{FF2B5EF4-FFF2-40B4-BE49-F238E27FC236}">
                <a16:creationId xmlns:a16="http://schemas.microsoft.com/office/drawing/2014/main" id="{073DFEF2-5A20-935F-3489-A692DBBF393F}"/>
              </a:ext>
            </a:extLst>
          </p:cNvPr>
          <p:cNvPicPr>
            <a:picLocks noChangeAspect="1"/>
          </p:cNvPicPr>
          <p:nvPr userDrawn="1"/>
        </p:nvPicPr>
        <p:blipFill>
          <a:blip r:embed="rId3"/>
          <a:stretch>
            <a:fillRect/>
          </a:stretch>
        </p:blipFill>
        <p:spPr>
          <a:xfrm>
            <a:off x="9724767" y="5458927"/>
            <a:ext cx="2144069" cy="1132716"/>
          </a:xfrm>
          <a:prstGeom prst="rect">
            <a:avLst/>
          </a:prstGeom>
        </p:spPr>
      </p:pic>
      <p:sp>
        <p:nvSpPr>
          <p:cNvPr id="11" name="Rectangle 10">
            <a:extLst>
              <a:ext uri="{FF2B5EF4-FFF2-40B4-BE49-F238E27FC236}">
                <a16:creationId xmlns:a16="http://schemas.microsoft.com/office/drawing/2014/main" id="{3B155A42-D247-2B92-DB95-A74528A40FC1}"/>
              </a:ext>
            </a:extLst>
          </p:cNvPr>
          <p:cNvSpPr/>
          <p:nvPr userDrawn="1"/>
        </p:nvSpPr>
        <p:spPr>
          <a:xfrm>
            <a:off x="533743" y="1705232"/>
            <a:ext cx="96452" cy="4090087"/>
          </a:xfrm>
          <a:prstGeom prst="rect">
            <a:avLst/>
          </a:prstGeom>
          <a:solidFill>
            <a:srgbClr val="E519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ES" sz="1800" b="0" i="0" u="none" strike="noStrike" kern="1200" cap="none" spc="0" normalizeH="0" baseline="0" noProof="0">
              <a:ln>
                <a:noFill/>
              </a:ln>
              <a:solidFill>
                <a:prstClr val="white"/>
              </a:solidFill>
              <a:effectLst/>
              <a:uLnTx/>
              <a:uFillTx/>
              <a:latin typeface="Open Sans"/>
              <a:ea typeface="+mn-ea"/>
              <a:cs typeface="+mn-cs"/>
            </a:endParaRPr>
          </a:p>
        </p:txBody>
      </p:sp>
      <p:pic>
        <p:nvPicPr>
          <p:cNvPr id="12" name="Picture 11">
            <a:extLst>
              <a:ext uri="{FF2B5EF4-FFF2-40B4-BE49-F238E27FC236}">
                <a16:creationId xmlns:a16="http://schemas.microsoft.com/office/drawing/2014/main" id="{3432F643-A95D-975F-A4A6-CC9B30653306}"/>
              </a:ext>
            </a:extLst>
          </p:cNvPr>
          <p:cNvPicPr>
            <a:picLocks noChangeAspect="1"/>
          </p:cNvPicPr>
          <p:nvPr userDrawn="1"/>
        </p:nvPicPr>
        <p:blipFill>
          <a:blip r:embed="rId4"/>
          <a:stretch>
            <a:fillRect/>
          </a:stretch>
        </p:blipFill>
        <p:spPr>
          <a:xfrm>
            <a:off x="533743" y="523789"/>
            <a:ext cx="3998500" cy="622334"/>
          </a:xfrm>
          <a:prstGeom prst="rect">
            <a:avLst/>
          </a:prstGeom>
        </p:spPr>
      </p:pic>
    </p:spTree>
    <p:extLst>
      <p:ext uri="{BB962C8B-B14F-4D97-AF65-F5344CB8AC3E}">
        <p14:creationId xmlns:p14="http://schemas.microsoft.com/office/powerpoint/2010/main" val="3483918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37600" y="6356353"/>
            <a:ext cx="28448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0534E-8782-40B0-881E-6E781E94C4E1}" type="slidenum">
              <a:rPr kumimoji="0" lang="en-GB" sz="12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Open Sans"/>
              <a:ea typeface="+mn-ea"/>
              <a:cs typeface="+mn-cs"/>
            </a:endParaRPr>
          </a:p>
        </p:txBody>
      </p:sp>
      <p:pic>
        <p:nvPicPr>
          <p:cNvPr id="4" name="Picture 3">
            <a:extLst>
              <a:ext uri="{FF2B5EF4-FFF2-40B4-BE49-F238E27FC236}">
                <a16:creationId xmlns:a16="http://schemas.microsoft.com/office/drawing/2014/main" id="{27CCFB74-96B9-F114-B9E6-F67CB537D5A9}"/>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894135" y="5867124"/>
            <a:ext cx="3201504" cy="497076"/>
          </a:xfrm>
          <a:prstGeom prst="rect">
            <a:avLst/>
          </a:prstGeom>
        </p:spPr>
      </p:pic>
      <p:sp>
        <p:nvSpPr>
          <p:cNvPr id="5" name="Rectangle 4">
            <a:extLst>
              <a:ext uri="{FF2B5EF4-FFF2-40B4-BE49-F238E27FC236}">
                <a16:creationId xmlns:a16="http://schemas.microsoft.com/office/drawing/2014/main" id="{EB0F1D79-08DD-AEC0-2F8C-CC2E509BCC70}"/>
              </a:ext>
            </a:extLst>
          </p:cNvPr>
          <p:cNvSpPr>
            <a:spLocks noGrp="1" noRot="1" noMove="1" noResize="1" noEditPoints="1" noAdjustHandles="1" noChangeArrowheads="1" noChangeShapeType="1"/>
          </p:cNvSpPr>
          <p:nvPr userDrawn="1"/>
        </p:nvSpPr>
        <p:spPr>
          <a:xfrm>
            <a:off x="520994" y="631807"/>
            <a:ext cx="84865" cy="5732394"/>
          </a:xfrm>
          <a:prstGeom prst="rect">
            <a:avLst/>
          </a:prstGeom>
          <a:solidFill>
            <a:srgbClr val="E519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ES" sz="1800" b="0" i="0" u="none" strike="noStrike" kern="1200" cap="none" spc="0" normalizeH="0" baseline="0" noProof="0">
              <a:ln>
                <a:noFill/>
              </a:ln>
              <a:solidFill>
                <a:prstClr val="white"/>
              </a:solidFill>
              <a:effectLst/>
              <a:uLnTx/>
              <a:uFillTx/>
              <a:latin typeface="Open Sans"/>
              <a:ea typeface="+mn-ea"/>
              <a:cs typeface="+mn-cs"/>
            </a:endParaRPr>
          </a:p>
        </p:txBody>
      </p:sp>
      <p:sp>
        <p:nvSpPr>
          <p:cNvPr id="9" name="Title 1">
            <a:extLst>
              <a:ext uri="{FF2B5EF4-FFF2-40B4-BE49-F238E27FC236}">
                <a16:creationId xmlns:a16="http://schemas.microsoft.com/office/drawing/2014/main" id="{244F3BD2-3373-11E2-05C1-299492396AD6}"/>
              </a:ext>
            </a:extLst>
          </p:cNvPr>
          <p:cNvSpPr>
            <a:spLocks noGrp="1"/>
          </p:cNvSpPr>
          <p:nvPr>
            <p:ph type="title" hasCustomPrompt="1"/>
          </p:nvPr>
        </p:nvSpPr>
        <p:spPr>
          <a:xfrm>
            <a:off x="785190" y="274636"/>
            <a:ext cx="3310449" cy="2487613"/>
          </a:xfrm>
          <a:prstGeom prst="rect">
            <a:avLst/>
          </a:prstGeom>
        </p:spPr>
        <p:txBody>
          <a:bodyPr/>
          <a:lstStyle>
            <a:lvl1pPr algn="l">
              <a:defRPr b="1">
                <a:latin typeface="Arial" panose="020B0604020202020204" pitchFamily="34" charset="0"/>
                <a:cs typeface="Arial" panose="020B0604020202020204" pitchFamily="34" charset="0"/>
              </a:defRPr>
            </a:lvl1pPr>
          </a:lstStyle>
          <a:p>
            <a:r>
              <a:rPr lang="en-GB" sz="4400" b="1">
                <a:solidFill>
                  <a:srgbClr val="0A2E25"/>
                </a:solidFill>
                <a:latin typeface="Arial" panose="020B0604020202020204" pitchFamily="34" charset="0"/>
                <a:cs typeface="Arial" panose="020B0604020202020204" pitchFamily="34" charset="0"/>
              </a:rPr>
              <a:t>Title</a:t>
            </a:r>
            <a:br>
              <a:rPr lang="en-GB" sz="4400" b="1">
                <a:solidFill>
                  <a:srgbClr val="0A2E25"/>
                </a:solidFill>
                <a:latin typeface="Arial" panose="020B0604020202020204" pitchFamily="34" charset="0"/>
                <a:cs typeface="Arial" panose="020B0604020202020204" pitchFamily="34" charset="0"/>
              </a:rPr>
            </a:br>
            <a:r>
              <a:rPr lang="en-GB" sz="4400" b="1">
                <a:solidFill>
                  <a:srgbClr val="0A2E25"/>
                </a:solidFill>
                <a:latin typeface="Arial" panose="020B0604020202020204" pitchFamily="34" charset="0"/>
                <a:cs typeface="Arial" panose="020B0604020202020204" pitchFamily="34" charset="0"/>
              </a:rPr>
              <a:t>goes</a:t>
            </a:r>
            <a:br>
              <a:rPr lang="en-GB" sz="4400" b="1">
                <a:solidFill>
                  <a:srgbClr val="0A2E25"/>
                </a:solidFill>
                <a:latin typeface="Arial" panose="020B0604020202020204" pitchFamily="34" charset="0"/>
                <a:cs typeface="Arial" panose="020B0604020202020204" pitchFamily="34" charset="0"/>
              </a:rPr>
            </a:br>
            <a:r>
              <a:rPr lang="en-GB" sz="4400" b="1">
                <a:solidFill>
                  <a:srgbClr val="0A2E25"/>
                </a:solidFill>
                <a:latin typeface="Arial" panose="020B0604020202020204" pitchFamily="34" charset="0"/>
                <a:cs typeface="Arial" panose="020B0604020202020204" pitchFamily="34" charset="0"/>
              </a:rPr>
              <a:t>here</a:t>
            </a:r>
          </a:p>
        </p:txBody>
      </p:sp>
      <p:sp>
        <p:nvSpPr>
          <p:cNvPr id="10" name="Content Placeholder 2">
            <a:extLst>
              <a:ext uri="{FF2B5EF4-FFF2-40B4-BE49-F238E27FC236}">
                <a16:creationId xmlns:a16="http://schemas.microsoft.com/office/drawing/2014/main" id="{9B927754-C23E-E84C-C63B-6D89C38A4F59}"/>
              </a:ext>
            </a:extLst>
          </p:cNvPr>
          <p:cNvSpPr>
            <a:spLocks noGrp="1"/>
          </p:cNvSpPr>
          <p:nvPr>
            <p:ph idx="1" hasCustomPrompt="1"/>
          </p:nvPr>
        </p:nvSpPr>
        <p:spPr>
          <a:xfrm>
            <a:off x="5428389" y="631807"/>
            <a:ext cx="6154011" cy="5217326"/>
          </a:xfrm>
          <a:prstGeom prst="rect">
            <a:avLst/>
          </a:prstGeom>
        </p:spPr>
        <p:txBody>
          <a:bodyPr/>
          <a:lstStyle>
            <a:lvl1pPr marL="342900" indent="-342900">
              <a:lnSpc>
                <a:spcPct val="110000"/>
              </a:lnSpc>
              <a:buClr>
                <a:srgbClr val="E42026"/>
              </a:buClr>
              <a:buFont typeface="Wingdings" pitchFamily="2" charset="2"/>
              <a:buChar char="§"/>
              <a:defRPr>
                <a:latin typeface="Arial" panose="020B0604020202020204" pitchFamily="34" charset="0"/>
                <a:cs typeface="Arial" panose="020B0604020202020204" pitchFamily="34" charset="0"/>
              </a:defRPr>
            </a:lvl1pPr>
            <a:lvl2pPr marL="742950" indent="-285750">
              <a:lnSpc>
                <a:spcPct val="110000"/>
              </a:lnSpc>
              <a:buClr>
                <a:srgbClr val="E42026"/>
              </a:buClr>
              <a:buSzPct val="50000"/>
              <a:buFont typeface="Wingdings" pitchFamily="2" charset="2"/>
              <a:buChar char="q"/>
              <a:defRPr>
                <a:latin typeface="Arial" panose="020B0604020202020204" pitchFamily="34" charset="0"/>
                <a:cs typeface="Arial" panose="020B0604020202020204" pitchFamily="34" charset="0"/>
              </a:defRPr>
            </a:lvl2pPr>
            <a:lvl3pPr marL="1143000" indent="-228600">
              <a:lnSpc>
                <a:spcPct val="110000"/>
              </a:lnSpc>
              <a:buClr>
                <a:srgbClr val="E42026"/>
              </a:buClr>
              <a:buSzPct val="50000"/>
              <a:buFont typeface="Wingdings" pitchFamily="2" charset="2"/>
              <a:buChar char="q"/>
              <a:defRPr>
                <a:latin typeface="Arial" panose="020B0604020202020204" pitchFamily="34" charset="0"/>
                <a:cs typeface="Arial" panose="020B0604020202020204" pitchFamily="34" charset="0"/>
              </a:defRPr>
            </a:lvl3pPr>
            <a:lvl4pPr marL="1600200" indent="-228600">
              <a:lnSpc>
                <a:spcPct val="110000"/>
              </a:lnSpc>
              <a:buClr>
                <a:srgbClr val="E42026"/>
              </a:buClr>
              <a:buSzPct val="50000"/>
              <a:buFont typeface="Wingdings" pitchFamily="2" charset="2"/>
              <a:buChar char="q"/>
              <a:defRPr>
                <a:latin typeface="Arial" panose="020B0604020202020204" pitchFamily="34" charset="0"/>
                <a:cs typeface="Arial" panose="020B0604020202020204" pitchFamily="34" charset="0"/>
              </a:defRPr>
            </a:lvl4pPr>
            <a:lvl5pPr marL="2057400" indent="-228600">
              <a:lnSpc>
                <a:spcPct val="110000"/>
              </a:lnSpc>
              <a:buClr>
                <a:srgbClr val="E42026"/>
              </a:buClr>
              <a:buSzPct val="50000"/>
              <a:buFont typeface="Wingdings" pitchFamily="2" charset="2"/>
              <a:buChar char="q"/>
              <a:defRPr>
                <a:latin typeface="Arial" panose="020B0604020202020204" pitchFamily="34" charset="0"/>
                <a:cs typeface="Arial" panose="020B0604020202020204" pitchFamily="34" charset="0"/>
              </a:defRPr>
            </a:lvl5pPr>
          </a:lstStyle>
          <a:p>
            <a:pPr lvl="0"/>
            <a:r>
              <a:rPr lang="en-US"/>
              <a:t>Content</a:t>
            </a:r>
          </a:p>
          <a:p>
            <a:pPr lvl="1"/>
            <a:r>
              <a:rPr lang="en-US"/>
              <a:t>Sub Content</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3737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7C81EA4-A939-5D97-DC99-6ABAF9F0CA8D}"/>
              </a:ext>
            </a:extLst>
          </p:cNvPr>
          <p:cNvPicPr>
            <a:picLocks noChangeAspect="1"/>
          </p:cNvPicPr>
          <p:nvPr userDrawn="1"/>
        </p:nvPicPr>
        <p:blipFill>
          <a:blip r:embed="rId2"/>
          <a:stretch>
            <a:fillRect/>
          </a:stretch>
        </p:blipFill>
        <p:spPr>
          <a:xfrm>
            <a:off x="0" y="0"/>
            <a:ext cx="12192000" cy="5448300"/>
          </a:xfrm>
          <a:prstGeom prst="rect">
            <a:avLst/>
          </a:prstGeom>
        </p:spPr>
      </p:pic>
      <p:pic>
        <p:nvPicPr>
          <p:cNvPr id="14" name="Picture 13">
            <a:extLst>
              <a:ext uri="{FF2B5EF4-FFF2-40B4-BE49-F238E27FC236}">
                <a16:creationId xmlns:a16="http://schemas.microsoft.com/office/drawing/2014/main" id="{64F025A5-E78C-4517-CFE2-B6DD944F7843}"/>
              </a:ext>
            </a:extLst>
          </p:cNvPr>
          <p:cNvPicPr>
            <a:picLocks noChangeAspect="1"/>
          </p:cNvPicPr>
          <p:nvPr userDrawn="1"/>
        </p:nvPicPr>
        <p:blipFill>
          <a:blip r:embed="rId3"/>
          <a:stretch>
            <a:fillRect/>
          </a:stretch>
        </p:blipFill>
        <p:spPr>
          <a:xfrm>
            <a:off x="533743" y="523789"/>
            <a:ext cx="3998500" cy="622334"/>
          </a:xfrm>
          <a:prstGeom prst="rect">
            <a:avLst/>
          </a:prstGeom>
        </p:spPr>
      </p:pic>
      <p:sp>
        <p:nvSpPr>
          <p:cNvPr id="16" name="Rectangle 15">
            <a:extLst>
              <a:ext uri="{FF2B5EF4-FFF2-40B4-BE49-F238E27FC236}">
                <a16:creationId xmlns:a16="http://schemas.microsoft.com/office/drawing/2014/main" id="{DCC0384B-041B-7A4C-0131-8A8D3D545DE2}"/>
              </a:ext>
            </a:extLst>
          </p:cNvPr>
          <p:cNvSpPr/>
          <p:nvPr userDrawn="1"/>
        </p:nvSpPr>
        <p:spPr>
          <a:xfrm>
            <a:off x="533743" y="1705232"/>
            <a:ext cx="96452" cy="4090087"/>
          </a:xfrm>
          <a:prstGeom prst="rect">
            <a:avLst/>
          </a:prstGeom>
          <a:solidFill>
            <a:srgbClr val="E519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ES" sz="1800" b="0" i="0" u="none" strike="noStrike" kern="1200" cap="none" spc="0" normalizeH="0" baseline="0" noProof="0">
              <a:ln>
                <a:noFill/>
              </a:ln>
              <a:solidFill>
                <a:prstClr val="white"/>
              </a:solidFill>
              <a:effectLst/>
              <a:uLnTx/>
              <a:uFillTx/>
              <a:latin typeface="Open Sans"/>
              <a:ea typeface="+mn-ea"/>
              <a:cs typeface="+mn-cs"/>
            </a:endParaRPr>
          </a:p>
        </p:txBody>
      </p:sp>
    </p:spTree>
    <p:extLst>
      <p:ext uri="{BB962C8B-B14F-4D97-AF65-F5344CB8AC3E}">
        <p14:creationId xmlns:p14="http://schemas.microsoft.com/office/powerpoint/2010/main" val="2298624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85190" y="274638"/>
            <a:ext cx="10797209" cy="1143000"/>
          </a:xfrm>
          <a:prstGeom prst="rect">
            <a:avLst/>
          </a:prstGeom>
        </p:spPr>
        <p:txBody>
          <a:bodyPr/>
          <a:lstStyle>
            <a:lvl1pPr algn="l">
              <a:defRPr b="1">
                <a:latin typeface="Arial" panose="020B0604020202020204" pitchFamily="34" charset="0"/>
                <a:cs typeface="Arial" panose="020B0604020202020204" pitchFamily="34" charset="0"/>
              </a:defRPr>
            </a:lvl1pPr>
          </a:lstStyle>
          <a:p>
            <a:r>
              <a:rPr lang="en-US"/>
              <a:t>Title</a:t>
            </a:r>
            <a:endParaRPr lang="en-GB"/>
          </a:p>
        </p:txBody>
      </p:sp>
      <p:sp>
        <p:nvSpPr>
          <p:cNvPr id="3" name="Content Placeholder 2"/>
          <p:cNvSpPr>
            <a:spLocks noGrp="1"/>
          </p:cNvSpPr>
          <p:nvPr>
            <p:ph idx="1" hasCustomPrompt="1"/>
          </p:nvPr>
        </p:nvSpPr>
        <p:spPr>
          <a:xfrm>
            <a:off x="785190" y="1600204"/>
            <a:ext cx="10797210" cy="4029072"/>
          </a:xfrm>
          <a:prstGeom prst="rect">
            <a:avLst/>
          </a:prstGeom>
        </p:spPr>
        <p:txBody>
          <a:bodyPr/>
          <a:lstStyle>
            <a:lvl1pPr marL="342900" indent="-342900">
              <a:lnSpc>
                <a:spcPct val="110000"/>
              </a:lnSpc>
              <a:buClr>
                <a:srgbClr val="E42026"/>
              </a:buClr>
              <a:buFont typeface="Wingdings" pitchFamily="2" charset="2"/>
              <a:buChar char="§"/>
              <a:defRPr>
                <a:latin typeface="Arial" panose="020B0604020202020204" pitchFamily="34" charset="0"/>
                <a:cs typeface="Arial" panose="020B0604020202020204" pitchFamily="34" charset="0"/>
              </a:defRPr>
            </a:lvl1pPr>
            <a:lvl2pPr marL="742950" indent="-285750">
              <a:lnSpc>
                <a:spcPct val="110000"/>
              </a:lnSpc>
              <a:buClr>
                <a:srgbClr val="E42026"/>
              </a:buClr>
              <a:buSzPct val="50000"/>
              <a:buFont typeface="Wingdings" pitchFamily="2" charset="2"/>
              <a:buChar char="q"/>
              <a:defRPr>
                <a:latin typeface="Arial" panose="020B0604020202020204" pitchFamily="34" charset="0"/>
                <a:cs typeface="Arial" panose="020B0604020202020204" pitchFamily="34" charset="0"/>
              </a:defRPr>
            </a:lvl2pPr>
            <a:lvl3pPr marL="1143000" indent="-228600">
              <a:lnSpc>
                <a:spcPct val="110000"/>
              </a:lnSpc>
              <a:buClr>
                <a:srgbClr val="E42026"/>
              </a:buClr>
              <a:buSzPct val="50000"/>
              <a:buFont typeface="Wingdings" pitchFamily="2" charset="2"/>
              <a:buChar char="q"/>
              <a:defRPr>
                <a:latin typeface="Arial" panose="020B0604020202020204" pitchFamily="34" charset="0"/>
                <a:cs typeface="Arial" panose="020B0604020202020204" pitchFamily="34" charset="0"/>
              </a:defRPr>
            </a:lvl3pPr>
            <a:lvl4pPr marL="1600200" indent="-228600">
              <a:lnSpc>
                <a:spcPct val="110000"/>
              </a:lnSpc>
              <a:buClr>
                <a:srgbClr val="E42026"/>
              </a:buClr>
              <a:buSzPct val="50000"/>
              <a:buFont typeface="Wingdings" pitchFamily="2" charset="2"/>
              <a:buChar char="q"/>
              <a:defRPr>
                <a:latin typeface="Arial" panose="020B0604020202020204" pitchFamily="34" charset="0"/>
                <a:cs typeface="Arial" panose="020B0604020202020204" pitchFamily="34" charset="0"/>
              </a:defRPr>
            </a:lvl4pPr>
            <a:lvl5pPr marL="2057400" indent="-228600">
              <a:lnSpc>
                <a:spcPct val="110000"/>
              </a:lnSpc>
              <a:buClr>
                <a:srgbClr val="E42026"/>
              </a:buClr>
              <a:buSzPct val="50000"/>
              <a:buFont typeface="Wingdings" pitchFamily="2" charset="2"/>
              <a:buChar char="q"/>
              <a:defRPr>
                <a:latin typeface="Arial" panose="020B0604020202020204" pitchFamily="34" charset="0"/>
                <a:cs typeface="Arial" panose="020B0604020202020204" pitchFamily="34" charset="0"/>
              </a:defRPr>
            </a:lvl5pPr>
          </a:lstStyle>
          <a:p>
            <a:pPr lvl="0"/>
            <a:r>
              <a:rPr lang="en-US"/>
              <a:t>Content</a:t>
            </a:r>
          </a:p>
          <a:p>
            <a:pPr lvl="1"/>
            <a:r>
              <a:rPr lang="en-US"/>
              <a:t>Sub Content</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0534E-8782-40B0-881E-6E781E94C4E1}" type="slidenum">
              <a:rPr kumimoji="0" lang="en-GB" sz="12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Open Sans"/>
              <a:ea typeface="+mn-ea"/>
              <a:cs typeface="+mn-cs"/>
            </a:endParaRPr>
          </a:p>
        </p:txBody>
      </p:sp>
      <p:pic>
        <p:nvPicPr>
          <p:cNvPr id="4" name="Picture 3">
            <a:extLst>
              <a:ext uri="{FF2B5EF4-FFF2-40B4-BE49-F238E27FC236}">
                <a16:creationId xmlns:a16="http://schemas.microsoft.com/office/drawing/2014/main" id="{27CCFB74-96B9-F114-B9E6-F67CB537D5A9}"/>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894135" y="5867124"/>
            <a:ext cx="3201504" cy="497076"/>
          </a:xfrm>
          <a:prstGeom prst="rect">
            <a:avLst/>
          </a:prstGeom>
        </p:spPr>
      </p:pic>
      <p:sp>
        <p:nvSpPr>
          <p:cNvPr id="5" name="Rectangle 4">
            <a:extLst>
              <a:ext uri="{FF2B5EF4-FFF2-40B4-BE49-F238E27FC236}">
                <a16:creationId xmlns:a16="http://schemas.microsoft.com/office/drawing/2014/main" id="{EB0F1D79-08DD-AEC0-2F8C-CC2E509BCC70}"/>
              </a:ext>
            </a:extLst>
          </p:cNvPr>
          <p:cNvSpPr>
            <a:spLocks noGrp="1" noRot="1" noMove="1" noResize="1" noEditPoints="1" noAdjustHandles="1" noChangeArrowheads="1" noChangeShapeType="1"/>
          </p:cNvSpPr>
          <p:nvPr userDrawn="1"/>
        </p:nvSpPr>
        <p:spPr>
          <a:xfrm>
            <a:off x="520994" y="631807"/>
            <a:ext cx="84865" cy="5732394"/>
          </a:xfrm>
          <a:prstGeom prst="rect">
            <a:avLst/>
          </a:prstGeom>
          <a:solidFill>
            <a:srgbClr val="E519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ES" sz="1800" b="0" i="0" u="none" strike="noStrike" kern="1200" cap="none" spc="0" normalizeH="0" baseline="0" noProof="0">
              <a:ln>
                <a:noFill/>
              </a:ln>
              <a:solidFill>
                <a:prstClr val="white"/>
              </a:solidFill>
              <a:effectLst/>
              <a:uLnTx/>
              <a:uFillTx/>
              <a:latin typeface="Open Sans"/>
              <a:ea typeface="+mn-ea"/>
              <a:cs typeface="+mn-cs"/>
            </a:endParaRPr>
          </a:p>
        </p:txBody>
      </p:sp>
    </p:spTree>
    <p:extLst>
      <p:ext uri="{BB962C8B-B14F-4D97-AF65-F5344CB8AC3E}">
        <p14:creationId xmlns:p14="http://schemas.microsoft.com/office/powerpoint/2010/main" val="2336051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Final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7C81EA4-A939-5D97-DC99-6ABAF9F0CA8D}"/>
              </a:ext>
            </a:extLst>
          </p:cNvPr>
          <p:cNvPicPr>
            <a:picLocks noChangeAspect="1"/>
          </p:cNvPicPr>
          <p:nvPr userDrawn="1"/>
        </p:nvPicPr>
        <p:blipFill>
          <a:blip r:embed="rId2"/>
          <a:stretch>
            <a:fillRect/>
          </a:stretch>
        </p:blipFill>
        <p:spPr>
          <a:xfrm>
            <a:off x="0" y="0"/>
            <a:ext cx="12192000" cy="5448300"/>
          </a:xfrm>
          <a:prstGeom prst="rect">
            <a:avLst/>
          </a:prstGeom>
        </p:spPr>
      </p:pic>
      <p:pic>
        <p:nvPicPr>
          <p:cNvPr id="3" name="Picture 2">
            <a:extLst>
              <a:ext uri="{FF2B5EF4-FFF2-40B4-BE49-F238E27FC236}">
                <a16:creationId xmlns:a16="http://schemas.microsoft.com/office/drawing/2014/main" id="{FE53E0DC-AD4C-094F-278C-4053B9D7A7EF}"/>
              </a:ext>
            </a:extLst>
          </p:cNvPr>
          <p:cNvPicPr>
            <a:picLocks noChangeAspect="1"/>
          </p:cNvPicPr>
          <p:nvPr userDrawn="1"/>
        </p:nvPicPr>
        <p:blipFill>
          <a:blip r:embed="rId3"/>
          <a:stretch>
            <a:fillRect/>
          </a:stretch>
        </p:blipFill>
        <p:spPr>
          <a:xfrm>
            <a:off x="9724767" y="5458927"/>
            <a:ext cx="2144069" cy="1132716"/>
          </a:xfrm>
          <a:prstGeom prst="rect">
            <a:avLst/>
          </a:prstGeom>
        </p:spPr>
      </p:pic>
      <p:pic>
        <p:nvPicPr>
          <p:cNvPr id="11" name="Picture 10">
            <a:extLst>
              <a:ext uri="{FF2B5EF4-FFF2-40B4-BE49-F238E27FC236}">
                <a16:creationId xmlns:a16="http://schemas.microsoft.com/office/drawing/2014/main" id="{9B374EFB-B141-6CCA-E08A-2D32C6370BB0}"/>
              </a:ext>
            </a:extLst>
          </p:cNvPr>
          <p:cNvPicPr>
            <a:picLocks noChangeAspect="1"/>
          </p:cNvPicPr>
          <p:nvPr userDrawn="1"/>
        </p:nvPicPr>
        <p:blipFill>
          <a:blip r:embed="rId3"/>
          <a:stretch>
            <a:fillRect/>
          </a:stretch>
        </p:blipFill>
        <p:spPr>
          <a:xfrm>
            <a:off x="9724767" y="5458927"/>
            <a:ext cx="2144069" cy="1132716"/>
          </a:xfrm>
          <a:prstGeom prst="rect">
            <a:avLst/>
          </a:prstGeom>
        </p:spPr>
      </p:pic>
      <p:pic>
        <p:nvPicPr>
          <p:cNvPr id="14" name="Picture 13">
            <a:extLst>
              <a:ext uri="{FF2B5EF4-FFF2-40B4-BE49-F238E27FC236}">
                <a16:creationId xmlns:a16="http://schemas.microsoft.com/office/drawing/2014/main" id="{64F025A5-E78C-4517-CFE2-B6DD944F7843}"/>
              </a:ext>
            </a:extLst>
          </p:cNvPr>
          <p:cNvPicPr>
            <a:picLocks noChangeAspect="1"/>
          </p:cNvPicPr>
          <p:nvPr userDrawn="1"/>
        </p:nvPicPr>
        <p:blipFill>
          <a:blip r:embed="rId4"/>
          <a:stretch>
            <a:fillRect/>
          </a:stretch>
        </p:blipFill>
        <p:spPr>
          <a:xfrm>
            <a:off x="533743" y="523789"/>
            <a:ext cx="3998500" cy="622334"/>
          </a:xfrm>
          <a:prstGeom prst="rect">
            <a:avLst/>
          </a:prstGeom>
        </p:spPr>
      </p:pic>
      <p:sp>
        <p:nvSpPr>
          <p:cNvPr id="16" name="Rectangle 15">
            <a:extLst>
              <a:ext uri="{FF2B5EF4-FFF2-40B4-BE49-F238E27FC236}">
                <a16:creationId xmlns:a16="http://schemas.microsoft.com/office/drawing/2014/main" id="{DCC0384B-041B-7A4C-0131-8A8D3D545DE2}"/>
              </a:ext>
            </a:extLst>
          </p:cNvPr>
          <p:cNvSpPr/>
          <p:nvPr userDrawn="1"/>
        </p:nvSpPr>
        <p:spPr>
          <a:xfrm>
            <a:off x="533743" y="1705232"/>
            <a:ext cx="96452" cy="4090087"/>
          </a:xfrm>
          <a:prstGeom prst="rect">
            <a:avLst/>
          </a:prstGeom>
          <a:solidFill>
            <a:srgbClr val="E519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ES" sz="1800" b="0" i="0" u="none" strike="noStrike" kern="1200" cap="none" spc="0" normalizeH="0" baseline="0" noProof="0">
              <a:ln>
                <a:noFill/>
              </a:ln>
              <a:solidFill>
                <a:prstClr val="white"/>
              </a:solidFill>
              <a:effectLst/>
              <a:uLnTx/>
              <a:uFillTx/>
              <a:latin typeface="Open Sans"/>
              <a:ea typeface="+mn-ea"/>
              <a:cs typeface="+mn-cs"/>
            </a:endParaRPr>
          </a:p>
        </p:txBody>
      </p:sp>
    </p:spTree>
    <p:extLst>
      <p:ext uri="{BB962C8B-B14F-4D97-AF65-F5344CB8AC3E}">
        <p14:creationId xmlns:p14="http://schemas.microsoft.com/office/powerpoint/2010/main" val="1935855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extLst>
              <a:ext uri="{FF2B5EF4-FFF2-40B4-BE49-F238E27FC236}">
                <a16:creationId xmlns:a16="http://schemas.microsoft.com/office/drawing/2014/main" id="{6D07F07F-AEA7-F2C3-150A-4797A05216AF}"/>
              </a:ext>
            </a:extLst>
          </p:cNvPr>
          <p:cNvPicPr>
            <a:picLocks noChangeAspect="1"/>
          </p:cNvPicPr>
          <p:nvPr userDrawn="1"/>
        </p:nvPicPr>
        <p:blipFill>
          <a:blip r:embed="rId7"/>
          <a:stretch>
            <a:fillRect/>
          </a:stretch>
        </p:blipFill>
        <p:spPr>
          <a:xfrm>
            <a:off x="0" y="0"/>
            <a:ext cx="12192000" cy="5448300"/>
          </a:xfrm>
          <a:prstGeom prst="rect">
            <a:avLst/>
          </a:prstGeom>
        </p:spPr>
      </p:pic>
      <p:pic>
        <p:nvPicPr>
          <p:cNvPr id="8" name="Picture 7">
            <a:extLst>
              <a:ext uri="{FF2B5EF4-FFF2-40B4-BE49-F238E27FC236}">
                <a16:creationId xmlns:a16="http://schemas.microsoft.com/office/drawing/2014/main" id="{22C621B9-AC5E-1DCD-7B7D-78BD05237977}"/>
              </a:ext>
            </a:extLst>
          </p:cNvPr>
          <p:cNvPicPr>
            <a:picLocks noChangeAspect="1"/>
          </p:cNvPicPr>
          <p:nvPr userDrawn="1"/>
        </p:nvPicPr>
        <p:blipFill>
          <a:blip r:embed="rId8"/>
          <a:stretch>
            <a:fillRect/>
          </a:stretch>
        </p:blipFill>
        <p:spPr>
          <a:xfrm>
            <a:off x="9724767" y="5458927"/>
            <a:ext cx="2144069" cy="1132716"/>
          </a:xfrm>
          <a:prstGeom prst="rect">
            <a:avLst/>
          </a:prstGeom>
        </p:spPr>
      </p:pic>
      <p:sp>
        <p:nvSpPr>
          <p:cNvPr id="9" name="TextBox 8">
            <a:extLst>
              <a:ext uri="{FF2B5EF4-FFF2-40B4-BE49-F238E27FC236}">
                <a16:creationId xmlns:a16="http://schemas.microsoft.com/office/drawing/2014/main" id="{403C153F-C3C5-FFA3-559F-327052A79F1C}"/>
              </a:ext>
            </a:extLst>
          </p:cNvPr>
          <p:cNvSpPr txBox="1"/>
          <p:nvPr userDrawn="1"/>
        </p:nvSpPr>
        <p:spPr>
          <a:xfrm>
            <a:off x="417802" y="6165061"/>
            <a:ext cx="960084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boria Book" panose="02000000000000000000" pitchFamily="2" charset="77"/>
                <a:ea typeface="+mn-ea"/>
                <a:cs typeface="+mn-cs"/>
              </a:rPr>
              <a:t>+44 (0)20 7419 8000  |  clerks@newsquarechambers.co.uk  |  newsquarechambers.co.uk</a:t>
            </a:r>
            <a:endParaRPr kumimoji="0" lang="en-ES" sz="1400" b="0" i="0" u="none" strike="noStrike" kern="1200" cap="none" spc="0" normalizeH="0" baseline="0" noProof="0">
              <a:ln>
                <a:noFill/>
              </a:ln>
              <a:solidFill>
                <a:prstClr val="black"/>
              </a:solidFill>
              <a:effectLst/>
              <a:uLnTx/>
              <a:uFillTx/>
              <a:latin typeface="Arboria Book" panose="02000000000000000000" pitchFamily="2" charset="77"/>
              <a:ea typeface="+mn-ea"/>
              <a:cs typeface="+mn-cs"/>
            </a:endParaRPr>
          </a:p>
        </p:txBody>
      </p:sp>
      <p:sp>
        <p:nvSpPr>
          <p:cNvPr id="10" name="Rectangle 9">
            <a:extLst>
              <a:ext uri="{FF2B5EF4-FFF2-40B4-BE49-F238E27FC236}">
                <a16:creationId xmlns:a16="http://schemas.microsoft.com/office/drawing/2014/main" id="{501822BC-ECA9-56C6-A2E3-538A23A681EC}"/>
              </a:ext>
            </a:extLst>
          </p:cNvPr>
          <p:cNvSpPr/>
          <p:nvPr userDrawn="1"/>
        </p:nvSpPr>
        <p:spPr>
          <a:xfrm>
            <a:off x="533743" y="1705232"/>
            <a:ext cx="96452" cy="4090087"/>
          </a:xfrm>
          <a:prstGeom prst="rect">
            <a:avLst/>
          </a:prstGeom>
          <a:solidFill>
            <a:srgbClr val="E519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ES" sz="1800" b="0" i="0" u="none" strike="noStrike" kern="1200" cap="none" spc="0" normalizeH="0" baseline="0" noProof="0">
              <a:ln>
                <a:noFill/>
              </a:ln>
              <a:solidFill>
                <a:prstClr val="white"/>
              </a:solidFill>
              <a:effectLst/>
              <a:uLnTx/>
              <a:uFillTx/>
              <a:latin typeface="Open Sans"/>
              <a:ea typeface="+mn-ea"/>
              <a:cs typeface="+mn-cs"/>
            </a:endParaRPr>
          </a:p>
        </p:txBody>
      </p:sp>
      <p:pic>
        <p:nvPicPr>
          <p:cNvPr id="11" name="Picture 10">
            <a:extLst>
              <a:ext uri="{FF2B5EF4-FFF2-40B4-BE49-F238E27FC236}">
                <a16:creationId xmlns:a16="http://schemas.microsoft.com/office/drawing/2014/main" id="{5BC935D5-F1E7-B52C-E10B-CEC61AA17C24}"/>
              </a:ext>
            </a:extLst>
          </p:cNvPr>
          <p:cNvPicPr>
            <a:picLocks noChangeAspect="1"/>
          </p:cNvPicPr>
          <p:nvPr userDrawn="1"/>
        </p:nvPicPr>
        <p:blipFill>
          <a:blip r:embed="rId9"/>
          <a:stretch>
            <a:fillRect/>
          </a:stretch>
        </p:blipFill>
        <p:spPr>
          <a:xfrm>
            <a:off x="533743" y="523789"/>
            <a:ext cx="3998500" cy="622334"/>
          </a:xfrm>
          <a:prstGeom prst="rect">
            <a:avLst/>
          </a:prstGeom>
        </p:spPr>
      </p:pic>
    </p:spTree>
    <p:extLst>
      <p:ext uri="{BB962C8B-B14F-4D97-AF65-F5344CB8AC3E}">
        <p14:creationId xmlns:p14="http://schemas.microsoft.com/office/powerpoint/2010/main" val="672957596"/>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3" r:id="rId3"/>
    <p:sldLayoutId id="2147483662" r:id="rId4"/>
    <p:sldLayoutId id="2147483666" r:id="rId5"/>
  </p:sldLayoutIdLst>
  <p:hf sldNum="0" hdr="0" ft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90F747-0A36-B2AE-3DC3-6E2C48521E54}"/>
            </a:ext>
          </a:extLst>
        </p:cNvPr>
        <p:cNvGrpSpPr/>
        <p:nvPr/>
      </p:nvGrpSpPr>
      <p:grpSpPr>
        <a:xfrm>
          <a:off x="0" y="0"/>
          <a:ext cx="0" cy="0"/>
          <a:chOff x="0" y="0"/>
          <a:chExt cx="0" cy="0"/>
        </a:xfrm>
      </p:grpSpPr>
      <p:pic>
        <p:nvPicPr>
          <p:cNvPr id="7" name="Picture 6" descr="A person in a suit and tie&#10;&#10;AI-generated content may be incorrect.">
            <a:extLst>
              <a:ext uri="{FF2B5EF4-FFF2-40B4-BE49-F238E27FC236}">
                <a16:creationId xmlns:a16="http://schemas.microsoft.com/office/drawing/2014/main" id="{906FC047-35DD-8C04-FD02-ADC8186A6750}"/>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4E8998CC-C525-E33B-74A1-7A10B8C12941}"/>
              </a:ext>
            </a:extLst>
          </p:cNvPr>
          <p:cNvSpPr txBox="1"/>
          <p:nvPr/>
        </p:nvSpPr>
        <p:spPr>
          <a:xfrm>
            <a:off x="855124" y="4937707"/>
            <a:ext cx="543670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E51919"/>
                </a:solidFill>
                <a:effectLst/>
                <a:uLnTx/>
                <a:uFillTx/>
                <a:latin typeface="Arial" panose="020B0604020202020204" pitchFamily="34" charset="0"/>
                <a:ea typeface="+mn-ea"/>
                <a:cs typeface="Arial" panose="020B0604020202020204" pitchFamily="34" charset="0"/>
              </a:rPr>
              <a:t>TRUST, WILLS &amp; ESTATES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E51919"/>
                </a:solidFill>
                <a:effectLst/>
                <a:uLnTx/>
                <a:uFillTx/>
                <a:latin typeface="Arial" panose="020B0604020202020204" pitchFamily="34" charset="0"/>
                <a:ea typeface="+mn-ea"/>
                <a:cs typeface="Arial" panose="020B0604020202020204" pitchFamily="34" charset="0"/>
              </a:rPr>
              <a:t>DATE: </a:t>
            </a:r>
            <a:r>
              <a:rPr kumimoji="0" lang="en-GB" sz="18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Wednesday 26</a:t>
            </a:r>
            <a:r>
              <a:rPr kumimoji="0" lang="en-GB" sz="1800" i="0" u="none" strike="noStrike" kern="1200" cap="none" spc="0" normalizeH="0" baseline="30000" noProof="0" dirty="0">
                <a:ln>
                  <a:noFill/>
                </a:ln>
                <a:effectLst/>
                <a:uLnTx/>
                <a:uFillTx/>
                <a:latin typeface="Arial" panose="020B0604020202020204" pitchFamily="34" charset="0"/>
                <a:ea typeface="+mn-ea"/>
                <a:cs typeface="Arial" panose="020B0604020202020204" pitchFamily="34" charset="0"/>
              </a:rPr>
              <a:t>th</a:t>
            </a:r>
            <a:r>
              <a:rPr kumimoji="0" lang="en-GB" sz="18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March 2025</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E51919"/>
                </a:solidFill>
                <a:effectLst/>
                <a:uLnTx/>
                <a:uFillTx/>
                <a:latin typeface="Arial" panose="020B0604020202020204" pitchFamily="34" charset="0"/>
                <a:ea typeface="+mn-ea"/>
                <a:cs typeface="Arial" panose="020B0604020202020204" pitchFamily="34" charset="0"/>
              </a:rPr>
              <a:t>TIME: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11:00 – 12:00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E51919"/>
                </a:solidFill>
                <a:effectLst/>
                <a:uLnTx/>
                <a:uFillTx/>
                <a:latin typeface="Arial" panose="020B0604020202020204" pitchFamily="34" charset="0"/>
                <a:ea typeface="+mn-ea"/>
                <a:cs typeface="Arial" panose="020B0604020202020204" pitchFamily="34" charset="0"/>
              </a:rPr>
              <a:t>LOCATION: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Zoom</a:t>
            </a:r>
            <a:endParaRPr kumimoji="0" lang="en-E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6BE58BDA-A549-F36E-AA81-BD25C6C5FC64}"/>
              </a:ext>
            </a:extLst>
          </p:cNvPr>
          <p:cNvSpPr txBox="1"/>
          <p:nvPr/>
        </p:nvSpPr>
        <p:spPr>
          <a:xfrm>
            <a:off x="739471" y="1548873"/>
            <a:ext cx="5643041"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‘Sweet Child of Mine’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i="1" dirty="0">
                <a:solidFill>
                  <a:srgbClr val="FF0000"/>
                </a:solidFill>
                <a:latin typeface="Arial" panose="020B0604020202020204" pitchFamily="34" charset="0"/>
                <a:cs typeface="Arial" panose="020B0604020202020204" pitchFamily="34" charset="0"/>
              </a:rPr>
              <a:t>Conduct and claims under the Inheritance Act</a:t>
            </a:r>
          </a:p>
        </p:txBody>
      </p:sp>
    </p:spTree>
    <p:extLst>
      <p:ext uri="{BB962C8B-B14F-4D97-AF65-F5344CB8AC3E}">
        <p14:creationId xmlns:p14="http://schemas.microsoft.com/office/powerpoint/2010/main" val="1338393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D54A03-CD59-C68E-CD31-F37E2DFE85B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B6663BB-5A71-584C-D2A1-F562B78AC630}"/>
              </a:ext>
            </a:extLst>
          </p:cNvPr>
          <p:cNvSpPr>
            <a:spLocks noGrp="1"/>
          </p:cNvSpPr>
          <p:nvPr>
            <p:ph type="title"/>
          </p:nvPr>
        </p:nvSpPr>
        <p:spPr>
          <a:xfrm>
            <a:off x="785190" y="274636"/>
            <a:ext cx="9855670" cy="1679424"/>
          </a:xfrm>
        </p:spPr>
        <p:txBody>
          <a:bodyPr>
            <a:normAutofit/>
          </a:bodyPr>
          <a:lstStyle/>
          <a:p>
            <a:r>
              <a:rPr lang="en-GB" i="1" dirty="0"/>
              <a:t>Ilott v Mitson </a:t>
            </a:r>
            <a:r>
              <a:rPr lang="fi-FI" b="0" dirty="0"/>
              <a:t>[2017] UKSC 17</a:t>
            </a:r>
            <a:r>
              <a:rPr lang="en-GB" b="0" dirty="0"/>
              <a:t>:</a:t>
            </a:r>
            <a:endParaRPr lang="en-GB" i="1" dirty="0"/>
          </a:p>
        </p:txBody>
      </p:sp>
      <p:sp>
        <p:nvSpPr>
          <p:cNvPr id="5" name="Content Placeholder 4">
            <a:extLst>
              <a:ext uri="{FF2B5EF4-FFF2-40B4-BE49-F238E27FC236}">
                <a16:creationId xmlns:a16="http://schemas.microsoft.com/office/drawing/2014/main" id="{4A1F5DF4-9B5D-9B67-72B6-D800BDE66E5C}"/>
              </a:ext>
            </a:extLst>
          </p:cNvPr>
          <p:cNvSpPr>
            <a:spLocks noGrp="1"/>
          </p:cNvSpPr>
          <p:nvPr>
            <p:ph idx="1"/>
          </p:nvPr>
        </p:nvSpPr>
        <p:spPr>
          <a:xfrm>
            <a:off x="1039660" y="1703888"/>
            <a:ext cx="10985903" cy="4049211"/>
          </a:xfrm>
        </p:spPr>
        <p:txBody>
          <a:bodyPr>
            <a:normAutofit/>
          </a:bodyPr>
          <a:lstStyle/>
          <a:p>
            <a:r>
              <a:rPr lang="en-GB" i="1" dirty="0"/>
              <a:t>‘These matters of conduct were not irrelevant, but care must be taken to avoid making awards under the 1975 Act primarily rewards for good behaviour on the part of the claimant or penalties for bad on the part of the deceased’</a:t>
            </a:r>
          </a:p>
          <a:p>
            <a:r>
              <a:rPr lang="en-GB" b="1" dirty="0"/>
              <a:t>Ilott </a:t>
            </a:r>
            <a:r>
              <a:rPr lang="en-GB" dirty="0"/>
              <a:t>at 47 </a:t>
            </a:r>
            <a:r>
              <a:rPr lang="en-GB" i="1" dirty="0"/>
              <a:t>per </a:t>
            </a:r>
            <a:r>
              <a:rPr lang="en-GB" dirty="0"/>
              <a:t>Lord Hughes</a:t>
            </a:r>
            <a:endParaRPr lang="en-US" b="1" dirty="0"/>
          </a:p>
        </p:txBody>
      </p:sp>
    </p:spTree>
    <p:extLst>
      <p:ext uri="{BB962C8B-B14F-4D97-AF65-F5344CB8AC3E}">
        <p14:creationId xmlns:p14="http://schemas.microsoft.com/office/powerpoint/2010/main" val="3241109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218B7-E9A0-1546-1D86-44DF94BFE20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2601D03-A9AD-C469-9D37-149F47CF7FB8}"/>
              </a:ext>
            </a:extLst>
          </p:cNvPr>
          <p:cNvSpPr>
            <a:spLocks noGrp="1"/>
          </p:cNvSpPr>
          <p:nvPr>
            <p:ph type="title"/>
          </p:nvPr>
        </p:nvSpPr>
        <p:spPr>
          <a:xfrm>
            <a:off x="785190" y="274636"/>
            <a:ext cx="9855670" cy="1679424"/>
          </a:xfrm>
        </p:spPr>
        <p:txBody>
          <a:bodyPr>
            <a:normAutofit/>
          </a:bodyPr>
          <a:lstStyle/>
          <a:p>
            <a:r>
              <a:rPr lang="en-GB" dirty="0"/>
              <a:t>The classic conduct cases</a:t>
            </a:r>
          </a:p>
        </p:txBody>
      </p:sp>
      <p:sp>
        <p:nvSpPr>
          <p:cNvPr id="5" name="Content Placeholder 4">
            <a:extLst>
              <a:ext uri="{FF2B5EF4-FFF2-40B4-BE49-F238E27FC236}">
                <a16:creationId xmlns:a16="http://schemas.microsoft.com/office/drawing/2014/main" id="{AB70CA97-6629-F7A6-0732-F7186E3C371A}"/>
              </a:ext>
            </a:extLst>
          </p:cNvPr>
          <p:cNvSpPr>
            <a:spLocks noGrp="1"/>
          </p:cNvSpPr>
          <p:nvPr>
            <p:ph idx="1"/>
          </p:nvPr>
        </p:nvSpPr>
        <p:spPr>
          <a:xfrm>
            <a:off x="1039660" y="1703888"/>
            <a:ext cx="10985903" cy="4049211"/>
          </a:xfrm>
        </p:spPr>
        <p:txBody>
          <a:bodyPr>
            <a:normAutofit fontScale="77500" lnSpcReduction="20000"/>
          </a:bodyPr>
          <a:lstStyle/>
          <a:p>
            <a:r>
              <a:rPr lang="en-GB" b="1" i="1" dirty="0"/>
              <a:t>Wright v Waters </a:t>
            </a:r>
            <a:r>
              <a:rPr lang="en-GB" dirty="0"/>
              <a:t>[2014] EWHC 3614 (Ch) </a:t>
            </a:r>
            <a:r>
              <a:rPr lang="en-GB" i="1" dirty="0"/>
              <a:t>per </a:t>
            </a:r>
            <a:r>
              <a:rPr lang="en-GB" dirty="0"/>
              <a:t>HHJ Behrens at 101: </a:t>
            </a:r>
            <a:r>
              <a:rPr lang="en-GB" i="1" dirty="0"/>
              <a:t>‘When I take into account all the section 3 factors my value judgment is that Patricia Wright's conduct outweighs all of the factors in her favour </a:t>
            </a:r>
            <a:r>
              <a:rPr lang="en-GB" dirty="0"/>
              <a:t>[…]’</a:t>
            </a:r>
          </a:p>
          <a:p>
            <a:r>
              <a:rPr lang="en-GB" b="1" i="1" dirty="0"/>
              <a:t>Wellesley v Wellesley </a:t>
            </a:r>
            <a:r>
              <a:rPr lang="en-GB" dirty="0"/>
              <a:t>[2019] EWHC 11 (Ch) </a:t>
            </a:r>
            <a:r>
              <a:rPr lang="en-GB" i="1" dirty="0"/>
              <a:t>per </a:t>
            </a:r>
            <a:r>
              <a:rPr lang="en-GB" dirty="0"/>
              <a:t>Deputy Master Linwood at 198: </a:t>
            </a:r>
            <a:r>
              <a:rPr lang="en-GB" i="1" dirty="0"/>
              <a:t>‘Taking into account all the s.3(1) factors my value judgment is that on the facts as known to me today Tara's conduct in terms of her responsibility for the extremely long estrangement for almost all of her adult life, with no reconciliation in prospect, outweighs all of the factors in her favour </a:t>
            </a:r>
            <a:r>
              <a:rPr lang="en-GB" dirty="0"/>
              <a:t>[…]’</a:t>
            </a:r>
          </a:p>
          <a:p>
            <a:r>
              <a:rPr lang="en-GB" b="1" i="1" dirty="0"/>
              <a:t>Lettice v Lettice </a:t>
            </a:r>
            <a:r>
              <a:rPr lang="en-GB" dirty="0"/>
              <a:t>[2022] EWHC 3013 (Ch) at 117.</a:t>
            </a:r>
            <a:endParaRPr lang="en-GB" b="1" i="1" dirty="0"/>
          </a:p>
          <a:p>
            <a:endParaRPr lang="en-GB" dirty="0"/>
          </a:p>
          <a:p>
            <a:endParaRPr lang="en-GB" dirty="0"/>
          </a:p>
        </p:txBody>
      </p:sp>
    </p:spTree>
    <p:extLst>
      <p:ext uri="{BB962C8B-B14F-4D97-AF65-F5344CB8AC3E}">
        <p14:creationId xmlns:p14="http://schemas.microsoft.com/office/powerpoint/2010/main" val="1999353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00B01-946B-4503-1976-E85695282F9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92795A-AD97-7B01-613D-044DDAB692E2}"/>
              </a:ext>
            </a:extLst>
          </p:cNvPr>
          <p:cNvSpPr>
            <a:spLocks noGrp="1"/>
          </p:cNvSpPr>
          <p:nvPr>
            <p:ph type="title"/>
          </p:nvPr>
        </p:nvSpPr>
        <p:spPr>
          <a:xfrm>
            <a:off x="785190" y="274636"/>
            <a:ext cx="10924210" cy="1679424"/>
          </a:xfrm>
        </p:spPr>
        <p:txBody>
          <a:bodyPr>
            <a:normAutofit/>
          </a:bodyPr>
          <a:lstStyle/>
          <a:p>
            <a:r>
              <a:rPr lang="en-GB" dirty="0"/>
              <a:t>Why do judges struggle with conduct?</a:t>
            </a:r>
          </a:p>
        </p:txBody>
      </p:sp>
      <p:sp>
        <p:nvSpPr>
          <p:cNvPr id="5" name="Content Placeholder 4">
            <a:extLst>
              <a:ext uri="{FF2B5EF4-FFF2-40B4-BE49-F238E27FC236}">
                <a16:creationId xmlns:a16="http://schemas.microsoft.com/office/drawing/2014/main" id="{3157AC40-C042-B80D-D4EF-8DCD0AECDF1E}"/>
              </a:ext>
            </a:extLst>
          </p:cNvPr>
          <p:cNvSpPr>
            <a:spLocks noGrp="1"/>
          </p:cNvSpPr>
          <p:nvPr>
            <p:ph idx="1"/>
          </p:nvPr>
        </p:nvSpPr>
        <p:spPr>
          <a:xfrm>
            <a:off x="1039660" y="1703888"/>
            <a:ext cx="10985903" cy="4049211"/>
          </a:xfrm>
        </p:spPr>
        <p:txBody>
          <a:bodyPr>
            <a:normAutofit fontScale="92500" lnSpcReduction="20000"/>
          </a:bodyPr>
          <a:lstStyle/>
          <a:p>
            <a:r>
              <a:rPr lang="en-GB" dirty="0"/>
              <a:t>Reluctance to make moral or behavioural judgments</a:t>
            </a:r>
          </a:p>
          <a:p>
            <a:r>
              <a:rPr lang="en-GB" dirty="0"/>
              <a:t>Judicial background and experience</a:t>
            </a:r>
          </a:p>
          <a:p>
            <a:r>
              <a:rPr lang="en-GB" dirty="0"/>
              <a:t>Evidential difficulties</a:t>
            </a:r>
          </a:p>
          <a:p>
            <a:r>
              <a:rPr lang="en-GB" dirty="0"/>
              <a:t>Burden of proof - </a:t>
            </a:r>
            <a:r>
              <a:rPr lang="en-GB" b="1" i="1" dirty="0"/>
              <a:t>Re H (minors) (Sexual abuse: Standard of proof) </a:t>
            </a:r>
            <a:r>
              <a:rPr lang="en-GB" dirty="0"/>
              <a:t>[1996] AC 563</a:t>
            </a:r>
          </a:p>
          <a:p>
            <a:r>
              <a:rPr lang="en-GB" dirty="0"/>
              <a:t>The last factor in section 3 (see eg </a:t>
            </a:r>
            <a:r>
              <a:rPr lang="en-GB" b="1" i="1" dirty="0"/>
              <a:t>Howe</a:t>
            </a:r>
            <a:r>
              <a:rPr lang="en-GB" dirty="0"/>
              <a:t>)</a:t>
            </a:r>
          </a:p>
          <a:p>
            <a:r>
              <a:rPr lang="en-GB" dirty="0"/>
              <a:t>Above all – overreliance on conduct misunderstands the purpose of the Act (see </a:t>
            </a:r>
            <a:r>
              <a:rPr lang="en-GB" b="1" i="1" dirty="0"/>
              <a:t>Ilott</a:t>
            </a:r>
            <a:r>
              <a:rPr lang="en-GB" i="1" dirty="0"/>
              <a:t>)</a:t>
            </a:r>
            <a:endParaRPr lang="en-US" i="1" dirty="0"/>
          </a:p>
        </p:txBody>
      </p:sp>
    </p:spTree>
    <p:extLst>
      <p:ext uri="{BB962C8B-B14F-4D97-AF65-F5344CB8AC3E}">
        <p14:creationId xmlns:p14="http://schemas.microsoft.com/office/powerpoint/2010/main" val="2508493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3C6D7-1507-D0BD-6486-87F7A87DE6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4D62559-7DAD-E59F-4A1F-CB84C11940E8}"/>
              </a:ext>
            </a:extLst>
          </p:cNvPr>
          <p:cNvSpPr>
            <a:spLocks noGrp="1"/>
          </p:cNvSpPr>
          <p:nvPr>
            <p:ph type="title"/>
          </p:nvPr>
        </p:nvSpPr>
        <p:spPr>
          <a:xfrm>
            <a:off x="785190" y="274636"/>
            <a:ext cx="9855670" cy="1679424"/>
          </a:xfrm>
        </p:spPr>
        <p:txBody>
          <a:bodyPr>
            <a:normAutofit/>
          </a:bodyPr>
          <a:lstStyle/>
          <a:p>
            <a:r>
              <a:rPr lang="en-GB" dirty="0"/>
              <a:t>The killers</a:t>
            </a:r>
          </a:p>
        </p:txBody>
      </p:sp>
      <p:sp>
        <p:nvSpPr>
          <p:cNvPr id="5" name="Content Placeholder 4">
            <a:extLst>
              <a:ext uri="{FF2B5EF4-FFF2-40B4-BE49-F238E27FC236}">
                <a16:creationId xmlns:a16="http://schemas.microsoft.com/office/drawing/2014/main" id="{11AD7257-FD70-11AC-C958-A81178848225}"/>
              </a:ext>
            </a:extLst>
          </p:cNvPr>
          <p:cNvSpPr>
            <a:spLocks noGrp="1"/>
          </p:cNvSpPr>
          <p:nvPr>
            <p:ph idx="1"/>
          </p:nvPr>
        </p:nvSpPr>
        <p:spPr>
          <a:xfrm>
            <a:off x="1039660" y="1678488"/>
            <a:ext cx="10985903" cy="4277811"/>
          </a:xfrm>
        </p:spPr>
        <p:txBody>
          <a:bodyPr>
            <a:normAutofit/>
          </a:bodyPr>
          <a:lstStyle/>
          <a:p>
            <a:r>
              <a:rPr lang="en-GB" b="1" i="1" dirty="0"/>
              <a:t>Land v Land </a:t>
            </a:r>
            <a:r>
              <a:rPr lang="en-GB" dirty="0"/>
              <a:t>[2006] EWHC 2997 (Ch)</a:t>
            </a:r>
          </a:p>
          <a:p>
            <a:r>
              <a:rPr lang="en-GB" b="1" i="1" dirty="0" err="1"/>
              <a:t>Meeking</a:t>
            </a:r>
            <a:r>
              <a:rPr lang="en-GB" b="1" i="1" dirty="0"/>
              <a:t> v </a:t>
            </a:r>
            <a:r>
              <a:rPr lang="en-GB" b="1" i="1" dirty="0" err="1"/>
              <a:t>Meeking</a:t>
            </a:r>
            <a:r>
              <a:rPr lang="en-GB" dirty="0"/>
              <a:t> [2013] All ER (D) 250 (May)</a:t>
            </a:r>
          </a:p>
        </p:txBody>
      </p:sp>
    </p:spTree>
    <p:extLst>
      <p:ext uri="{BB962C8B-B14F-4D97-AF65-F5344CB8AC3E}">
        <p14:creationId xmlns:p14="http://schemas.microsoft.com/office/powerpoint/2010/main" val="3247397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E582C-76BD-D44B-D779-DBBA592285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276150B-80D2-3171-2FD2-3143181F4122}"/>
              </a:ext>
            </a:extLst>
          </p:cNvPr>
          <p:cNvSpPr>
            <a:spLocks noGrp="1"/>
          </p:cNvSpPr>
          <p:nvPr>
            <p:ph type="title"/>
          </p:nvPr>
        </p:nvSpPr>
        <p:spPr>
          <a:xfrm>
            <a:off x="785190" y="274636"/>
            <a:ext cx="9855670" cy="1679424"/>
          </a:xfrm>
        </p:spPr>
        <p:txBody>
          <a:bodyPr>
            <a:normAutofit/>
          </a:bodyPr>
          <a:lstStyle/>
          <a:p>
            <a:r>
              <a:rPr lang="en-GB" b="1" i="1" dirty="0"/>
              <a:t>Land v Land </a:t>
            </a:r>
            <a:r>
              <a:rPr lang="en-GB" dirty="0"/>
              <a:t>[2006] EWHC 2997 (Ch)</a:t>
            </a:r>
          </a:p>
        </p:txBody>
      </p:sp>
      <p:sp>
        <p:nvSpPr>
          <p:cNvPr id="5" name="Content Placeholder 4">
            <a:extLst>
              <a:ext uri="{FF2B5EF4-FFF2-40B4-BE49-F238E27FC236}">
                <a16:creationId xmlns:a16="http://schemas.microsoft.com/office/drawing/2014/main" id="{3062160B-02D2-A614-3DA5-F0C5E0741241}"/>
              </a:ext>
            </a:extLst>
          </p:cNvPr>
          <p:cNvSpPr>
            <a:spLocks noGrp="1"/>
          </p:cNvSpPr>
          <p:nvPr>
            <p:ph idx="1"/>
          </p:nvPr>
        </p:nvSpPr>
        <p:spPr>
          <a:xfrm>
            <a:off x="1039660" y="1678488"/>
            <a:ext cx="10985903" cy="4277811"/>
          </a:xfrm>
        </p:spPr>
        <p:txBody>
          <a:bodyPr>
            <a:normAutofit fontScale="77500" lnSpcReduction="20000"/>
          </a:bodyPr>
          <a:lstStyle/>
          <a:p>
            <a:r>
              <a:rPr lang="en-GB" dirty="0"/>
              <a:t>C was the Deceased’s son and only beneficiary by will (‘</a:t>
            </a:r>
            <a:r>
              <a:rPr lang="en-GB" b="1" dirty="0"/>
              <a:t>the Will</a:t>
            </a:r>
            <a:r>
              <a:rPr lang="en-GB" dirty="0"/>
              <a:t>’)</a:t>
            </a:r>
          </a:p>
          <a:p>
            <a:r>
              <a:rPr lang="en-GB" dirty="0"/>
              <a:t>C was convicted of manslaughter of the Deceased</a:t>
            </a:r>
          </a:p>
          <a:p>
            <a:r>
              <a:rPr lang="en-GB" dirty="0"/>
              <a:t>Sentenced to four years’ imprisonment</a:t>
            </a:r>
          </a:p>
          <a:p>
            <a:r>
              <a:rPr lang="en-GB" dirty="0"/>
              <a:t>C’s interest in the Will was forfeit</a:t>
            </a:r>
          </a:p>
          <a:p>
            <a:r>
              <a:rPr lang="en-GB" dirty="0"/>
              <a:t>However, C’s Inheritance Act claim succeeded</a:t>
            </a:r>
          </a:p>
          <a:p>
            <a:r>
              <a:rPr lang="en-GB" i="1" dirty="0"/>
              <a:t>‘The claimant must be and has been punished for the wrong that he did; he has also been punished by being deprived of the provision which the Deceased intended for him. But he should not be further punished by being deprived of the reasonable provision that he might otherwise expect under the 1975 Act.’ </a:t>
            </a:r>
            <a:r>
              <a:rPr lang="en-GB" dirty="0"/>
              <a:t>(HHJ Alastair Norris QC at 27)</a:t>
            </a:r>
          </a:p>
        </p:txBody>
      </p:sp>
    </p:spTree>
    <p:extLst>
      <p:ext uri="{BB962C8B-B14F-4D97-AF65-F5344CB8AC3E}">
        <p14:creationId xmlns:p14="http://schemas.microsoft.com/office/powerpoint/2010/main" val="2207476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018E2C-72CE-6C22-D2CC-E2677C0DCA0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03B2CE4-66B9-7061-CE9A-85C346B38B9D}"/>
              </a:ext>
            </a:extLst>
          </p:cNvPr>
          <p:cNvSpPr>
            <a:spLocks noGrp="1"/>
          </p:cNvSpPr>
          <p:nvPr>
            <p:ph type="title"/>
          </p:nvPr>
        </p:nvSpPr>
        <p:spPr>
          <a:xfrm>
            <a:off x="785189" y="274636"/>
            <a:ext cx="10890343" cy="1679424"/>
          </a:xfrm>
        </p:spPr>
        <p:txBody>
          <a:bodyPr>
            <a:normAutofit/>
          </a:bodyPr>
          <a:lstStyle/>
          <a:p>
            <a:r>
              <a:rPr lang="en-GB" b="1" i="1" dirty="0" err="1"/>
              <a:t>Meeking</a:t>
            </a:r>
            <a:r>
              <a:rPr lang="en-GB" b="1" i="1" dirty="0"/>
              <a:t> v </a:t>
            </a:r>
            <a:r>
              <a:rPr lang="en-GB" b="1" i="1" dirty="0" err="1"/>
              <a:t>Meeking</a:t>
            </a:r>
            <a:r>
              <a:rPr lang="en-GB" dirty="0"/>
              <a:t> </a:t>
            </a:r>
            <a:r>
              <a:rPr lang="en-GB" sz="3200" b="0" dirty="0"/>
              <a:t>[2013] All ER (D) 250 (May)</a:t>
            </a:r>
            <a:endParaRPr lang="en-GB" b="0" dirty="0"/>
          </a:p>
        </p:txBody>
      </p:sp>
      <p:sp>
        <p:nvSpPr>
          <p:cNvPr id="5" name="Content Placeholder 4">
            <a:extLst>
              <a:ext uri="{FF2B5EF4-FFF2-40B4-BE49-F238E27FC236}">
                <a16:creationId xmlns:a16="http://schemas.microsoft.com/office/drawing/2014/main" id="{558501A9-736B-8B65-4E18-5EEB27D4FB1B}"/>
              </a:ext>
            </a:extLst>
          </p:cNvPr>
          <p:cNvSpPr>
            <a:spLocks noGrp="1"/>
          </p:cNvSpPr>
          <p:nvPr>
            <p:ph idx="1"/>
          </p:nvPr>
        </p:nvSpPr>
        <p:spPr>
          <a:xfrm>
            <a:off x="1039660" y="1678488"/>
            <a:ext cx="4985359" cy="4277811"/>
          </a:xfrm>
        </p:spPr>
        <p:txBody>
          <a:bodyPr>
            <a:normAutofit fontScale="92500" lnSpcReduction="20000"/>
          </a:bodyPr>
          <a:lstStyle/>
          <a:p>
            <a:r>
              <a:rPr lang="en-GB" dirty="0"/>
              <a:t>C convicted of manslaughter, sentenced to 2 years’ imprisonment</a:t>
            </a:r>
          </a:p>
          <a:p>
            <a:r>
              <a:rPr lang="en-GB" dirty="0"/>
              <a:t>The Deceased died intestate</a:t>
            </a:r>
          </a:p>
          <a:p>
            <a:r>
              <a:rPr lang="en-GB" dirty="0"/>
              <a:t>Relief from forfeiture granted</a:t>
            </a:r>
          </a:p>
          <a:p>
            <a:r>
              <a:rPr lang="en-GB" dirty="0"/>
              <a:t>In the alternative, 1975 Act claim succeeded</a:t>
            </a:r>
          </a:p>
          <a:p>
            <a:endParaRPr lang="en-GB" dirty="0"/>
          </a:p>
        </p:txBody>
      </p:sp>
      <p:pic>
        <p:nvPicPr>
          <p:cNvPr id="7" name="Picture 6">
            <a:extLst>
              <a:ext uri="{FF2B5EF4-FFF2-40B4-BE49-F238E27FC236}">
                <a16:creationId xmlns:a16="http://schemas.microsoft.com/office/drawing/2014/main" id="{4C9D431C-F8D3-A4C4-C862-D21C71759171}"/>
              </a:ext>
            </a:extLst>
          </p:cNvPr>
          <p:cNvPicPr>
            <a:picLocks noChangeAspect="1"/>
          </p:cNvPicPr>
          <p:nvPr/>
        </p:nvPicPr>
        <p:blipFill>
          <a:blip r:embed="rId3"/>
          <a:stretch>
            <a:fillRect/>
          </a:stretch>
        </p:blipFill>
        <p:spPr>
          <a:xfrm>
            <a:off x="6239390" y="1502742"/>
            <a:ext cx="5289017" cy="4904876"/>
          </a:xfrm>
          <a:prstGeom prst="rect">
            <a:avLst/>
          </a:prstGeom>
        </p:spPr>
      </p:pic>
    </p:spTree>
    <p:extLst>
      <p:ext uri="{BB962C8B-B14F-4D97-AF65-F5344CB8AC3E}">
        <p14:creationId xmlns:p14="http://schemas.microsoft.com/office/powerpoint/2010/main" val="2193810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FA630-25BE-0E53-B561-99A9436367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F4DE17A-A39E-12B2-18F7-0D4AC1F8B9F1}"/>
              </a:ext>
            </a:extLst>
          </p:cNvPr>
          <p:cNvSpPr>
            <a:spLocks noGrp="1"/>
          </p:cNvSpPr>
          <p:nvPr>
            <p:ph type="title"/>
          </p:nvPr>
        </p:nvSpPr>
        <p:spPr>
          <a:xfrm>
            <a:off x="785190" y="274636"/>
            <a:ext cx="9855670" cy="1679424"/>
          </a:xfrm>
        </p:spPr>
        <p:txBody>
          <a:bodyPr>
            <a:normAutofit/>
          </a:bodyPr>
          <a:lstStyle/>
          <a:p>
            <a:r>
              <a:rPr lang="en-GB" dirty="0"/>
              <a:t>The percentage approach</a:t>
            </a:r>
          </a:p>
        </p:txBody>
      </p:sp>
      <p:sp>
        <p:nvSpPr>
          <p:cNvPr id="5" name="Content Placeholder 4">
            <a:extLst>
              <a:ext uri="{FF2B5EF4-FFF2-40B4-BE49-F238E27FC236}">
                <a16:creationId xmlns:a16="http://schemas.microsoft.com/office/drawing/2014/main" id="{CFC4EF2F-74D5-DE53-1BC6-DBFDFA89FA52}"/>
              </a:ext>
            </a:extLst>
          </p:cNvPr>
          <p:cNvSpPr>
            <a:spLocks noGrp="1"/>
          </p:cNvSpPr>
          <p:nvPr>
            <p:ph idx="1"/>
          </p:nvPr>
        </p:nvSpPr>
        <p:spPr>
          <a:xfrm>
            <a:off x="1039660" y="1678488"/>
            <a:ext cx="10985903" cy="4277811"/>
          </a:xfrm>
        </p:spPr>
        <p:txBody>
          <a:bodyPr>
            <a:normAutofit/>
          </a:bodyPr>
          <a:lstStyle/>
          <a:p>
            <a:r>
              <a:rPr lang="en-GB" b="1" i="1" dirty="0"/>
              <a:t>Jassal v Shah </a:t>
            </a:r>
            <a:r>
              <a:rPr lang="en-GB" dirty="0"/>
              <a:t>[2021] EWHC 3552 (Ch)</a:t>
            </a:r>
          </a:p>
          <a:p>
            <a:r>
              <a:rPr lang="en-GB" dirty="0"/>
              <a:t>‘</a:t>
            </a:r>
            <a:r>
              <a:rPr lang="en-GB" i="1" dirty="0"/>
              <a:t>There is no way of dressing up this conduct. It was dishonest and knowingly dishonest. It was also part of a pattern of dishonest conduct relating to claims to benefits and the non-payment of taxes</a:t>
            </a:r>
            <a:r>
              <a:rPr lang="en-GB" dirty="0"/>
              <a:t>’ (Deputy Master Marsh at 13).</a:t>
            </a:r>
          </a:p>
          <a:p>
            <a:r>
              <a:rPr lang="en-GB" dirty="0"/>
              <a:t>20% discount on award</a:t>
            </a:r>
          </a:p>
        </p:txBody>
      </p:sp>
    </p:spTree>
    <p:extLst>
      <p:ext uri="{BB962C8B-B14F-4D97-AF65-F5344CB8AC3E}">
        <p14:creationId xmlns:p14="http://schemas.microsoft.com/office/powerpoint/2010/main" val="3329531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C0FC9-B6F2-D86E-1779-E4415A47189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218CF4F-1800-FB8D-D368-7DD3EF74C09F}"/>
              </a:ext>
            </a:extLst>
          </p:cNvPr>
          <p:cNvSpPr>
            <a:spLocks noGrp="1"/>
          </p:cNvSpPr>
          <p:nvPr>
            <p:ph type="title"/>
          </p:nvPr>
        </p:nvSpPr>
        <p:spPr>
          <a:xfrm>
            <a:off x="785190" y="274636"/>
            <a:ext cx="9855670" cy="1679424"/>
          </a:xfrm>
        </p:spPr>
        <p:txBody>
          <a:bodyPr>
            <a:normAutofit/>
          </a:bodyPr>
          <a:lstStyle/>
          <a:p>
            <a:r>
              <a:rPr lang="en-GB" dirty="0"/>
              <a:t>What about good conduct?</a:t>
            </a:r>
          </a:p>
        </p:txBody>
      </p:sp>
      <p:sp>
        <p:nvSpPr>
          <p:cNvPr id="5" name="Content Placeholder 4">
            <a:extLst>
              <a:ext uri="{FF2B5EF4-FFF2-40B4-BE49-F238E27FC236}">
                <a16:creationId xmlns:a16="http://schemas.microsoft.com/office/drawing/2014/main" id="{FB928B58-4679-1BD6-3B4E-475E5AEDA0A2}"/>
              </a:ext>
            </a:extLst>
          </p:cNvPr>
          <p:cNvSpPr>
            <a:spLocks noGrp="1"/>
          </p:cNvSpPr>
          <p:nvPr>
            <p:ph idx="1"/>
          </p:nvPr>
        </p:nvSpPr>
        <p:spPr>
          <a:xfrm>
            <a:off x="1039660" y="1678488"/>
            <a:ext cx="10985903" cy="4277811"/>
          </a:xfrm>
        </p:spPr>
        <p:txBody>
          <a:bodyPr>
            <a:normAutofit lnSpcReduction="10000"/>
          </a:bodyPr>
          <a:lstStyle/>
          <a:p>
            <a:r>
              <a:rPr lang="en-GB" b="1" i="1" dirty="0"/>
              <a:t>Paul v Paul </a:t>
            </a:r>
            <a:r>
              <a:rPr lang="en-GB" dirty="0"/>
              <a:t>[2022] EWHC 1638 (Fam) at 30(b): ‘</a:t>
            </a:r>
            <a:r>
              <a:rPr lang="en-GB" i="1" dirty="0"/>
              <a:t>it is not the purpose of the 1975 Act to correct unfairness or provide rewards for good conduct.’</a:t>
            </a:r>
          </a:p>
          <a:p>
            <a:r>
              <a:rPr lang="en-GB" dirty="0"/>
              <a:t>That said, specific regard to care in section 3(2)(b)</a:t>
            </a:r>
          </a:p>
          <a:p>
            <a:r>
              <a:rPr lang="en-GB" dirty="0"/>
              <a:t>There are relatively few examples of parties whose good conduct has assisted a claim, mainly those who have cared for the Deceased (see eg </a:t>
            </a:r>
            <a:r>
              <a:rPr lang="en-GB" b="1" i="1" dirty="0" err="1"/>
              <a:t>Delaforte</a:t>
            </a:r>
            <a:r>
              <a:rPr lang="en-GB" b="1" i="1" dirty="0"/>
              <a:t> v Flood </a:t>
            </a:r>
            <a:r>
              <a:rPr lang="en-GB" dirty="0"/>
              <a:t>[2021] WTLR 499)</a:t>
            </a:r>
          </a:p>
        </p:txBody>
      </p:sp>
    </p:spTree>
    <p:extLst>
      <p:ext uri="{BB962C8B-B14F-4D97-AF65-F5344CB8AC3E}">
        <p14:creationId xmlns:p14="http://schemas.microsoft.com/office/powerpoint/2010/main" val="2456443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B5649-596A-DD05-24FE-45318B5171F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B5B614A-3B43-D76D-08C8-BF7789BD7EA7}"/>
              </a:ext>
            </a:extLst>
          </p:cNvPr>
          <p:cNvSpPr>
            <a:spLocks noGrp="1"/>
          </p:cNvSpPr>
          <p:nvPr>
            <p:ph type="title"/>
          </p:nvPr>
        </p:nvSpPr>
        <p:spPr>
          <a:xfrm>
            <a:off x="785190" y="274636"/>
            <a:ext cx="9855670" cy="1679424"/>
          </a:xfrm>
        </p:spPr>
        <p:txBody>
          <a:bodyPr>
            <a:normAutofit/>
          </a:bodyPr>
          <a:lstStyle/>
          <a:p>
            <a:r>
              <a:rPr lang="en-GB" dirty="0"/>
              <a:t>Practical tips: alleging (mis)conduct</a:t>
            </a:r>
          </a:p>
        </p:txBody>
      </p:sp>
      <p:sp>
        <p:nvSpPr>
          <p:cNvPr id="5" name="Content Placeholder 4">
            <a:extLst>
              <a:ext uri="{FF2B5EF4-FFF2-40B4-BE49-F238E27FC236}">
                <a16:creationId xmlns:a16="http://schemas.microsoft.com/office/drawing/2014/main" id="{8D4BB526-7BC0-709B-3B95-8BF1B810F8B9}"/>
              </a:ext>
            </a:extLst>
          </p:cNvPr>
          <p:cNvSpPr>
            <a:spLocks noGrp="1"/>
          </p:cNvSpPr>
          <p:nvPr>
            <p:ph idx="1"/>
          </p:nvPr>
        </p:nvSpPr>
        <p:spPr>
          <a:xfrm>
            <a:off x="1039660" y="1678488"/>
            <a:ext cx="10985903" cy="4277811"/>
          </a:xfrm>
        </p:spPr>
        <p:txBody>
          <a:bodyPr>
            <a:normAutofit fontScale="85000" lnSpcReduction="20000"/>
          </a:bodyPr>
          <a:lstStyle/>
          <a:p>
            <a:pPr marL="514350" indent="-514350">
              <a:buFont typeface="+mj-lt"/>
              <a:buAutoNum type="arabicPeriod"/>
            </a:pPr>
            <a:r>
              <a:rPr lang="en-GB" dirty="0"/>
              <a:t>Is it worth it? Costs consequences</a:t>
            </a:r>
          </a:p>
          <a:p>
            <a:pPr marL="514350" indent="-514350">
              <a:buFont typeface="+mj-lt"/>
              <a:buAutoNum type="arabicPeriod"/>
            </a:pPr>
            <a:r>
              <a:rPr lang="en-GB" dirty="0"/>
              <a:t>Liaise with counsel</a:t>
            </a:r>
          </a:p>
          <a:p>
            <a:pPr marL="514350" indent="-514350">
              <a:buFont typeface="+mj-lt"/>
              <a:buAutoNum type="arabicPeriod"/>
            </a:pPr>
            <a:r>
              <a:rPr lang="en-GB" dirty="0"/>
              <a:t>Be realistic about what can be proved – have in mind the undue influence / fraud analogy</a:t>
            </a:r>
          </a:p>
          <a:p>
            <a:pPr marL="514350" indent="-514350">
              <a:buFont typeface="+mj-lt"/>
              <a:buAutoNum type="arabicPeriod"/>
            </a:pPr>
            <a:r>
              <a:rPr lang="en-GB" dirty="0"/>
              <a:t>Rely heavily on documents</a:t>
            </a:r>
          </a:p>
          <a:p>
            <a:pPr marL="514350" indent="-514350">
              <a:buFont typeface="+mj-lt"/>
              <a:buAutoNum type="arabicPeriod"/>
            </a:pPr>
            <a:r>
              <a:rPr lang="en-GB" dirty="0"/>
              <a:t>Timing – pre- or post-mediation</a:t>
            </a:r>
          </a:p>
          <a:p>
            <a:pPr marL="514350" indent="-514350">
              <a:buFont typeface="+mj-lt"/>
              <a:buAutoNum type="arabicPeriod"/>
            </a:pPr>
            <a:r>
              <a:rPr lang="en-GB" dirty="0"/>
              <a:t>Be discerning as to how, or if, you make these points at mediation</a:t>
            </a:r>
          </a:p>
          <a:p>
            <a:pPr marL="514350" indent="-514350">
              <a:buFont typeface="+mj-lt"/>
              <a:buAutoNum type="arabicPeriod"/>
            </a:pPr>
            <a:r>
              <a:rPr lang="en-GB" dirty="0"/>
              <a:t>A means rather than an end in itself</a:t>
            </a:r>
          </a:p>
          <a:p>
            <a:pPr marL="514350" indent="-514350">
              <a:buFont typeface="+mj-lt"/>
              <a:buAutoNum type="arabicPeriod"/>
            </a:pPr>
            <a:r>
              <a:rPr lang="en-GB" dirty="0"/>
              <a:t>Don’t forget the percentage approach</a:t>
            </a:r>
          </a:p>
          <a:p>
            <a:endParaRPr lang="en-GB" dirty="0"/>
          </a:p>
        </p:txBody>
      </p:sp>
    </p:spTree>
    <p:extLst>
      <p:ext uri="{BB962C8B-B14F-4D97-AF65-F5344CB8AC3E}">
        <p14:creationId xmlns:p14="http://schemas.microsoft.com/office/powerpoint/2010/main" val="74046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77BB6-2C66-5172-574D-42B6773B7C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BAA6DC9-5326-BB08-D52C-AA638B4FB8BB}"/>
              </a:ext>
            </a:extLst>
          </p:cNvPr>
          <p:cNvSpPr>
            <a:spLocks noGrp="1"/>
          </p:cNvSpPr>
          <p:nvPr>
            <p:ph type="title"/>
          </p:nvPr>
        </p:nvSpPr>
        <p:spPr>
          <a:xfrm>
            <a:off x="785190" y="274636"/>
            <a:ext cx="9855670" cy="1679424"/>
          </a:xfrm>
        </p:spPr>
        <p:txBody>
          <a:bodyPr>
            <a:normAutofit/>
          </a:bodyPr>
          <a:lstStyle/>
          <a:p>
            <a:r>
              <a:rPr lang="en-GB" dirty="0"/>
              <a:t>Tips: defending conduct allegations</a:t>
            </a:r>
          </a:p>
        </p:txBody>
      </p:sp>
      <p:sp>
        <p:nvSpPr>
          <p:cNvPr id="5" name="Content Placeholder 4">
            <a:extLst>
              <a:ext uri="{FF2B5EF4-FFF2-40B4-BE49-F238E27FC236}">
                <a16:creationId xmlns:a16="http://schemas.microsoft.com/office/drawing/2014/main" id="{585A5DE7-C3EE-78F8-4BBA-D5DA58691F8B}"/>
              </a:ext>
            </a:extLst>
          </p:cNvPr>
          <p:cNvSpPr>
            <a:spLocks noGrp="1"/>
          </p:cNvSpPr>
          <p:nvPr>
            <p:ph idx="1"/>
          </p:nvPr>
        </p:nvSpPr>
        <p:spPr>
          <a:xfrm>
            <a:off x="1039660" y="1678488"/>
            <a:ext cx="10985903" cy="4277811"/>
          </a:xfrm>
        </p:spPr>
        <p:txBody>
          <a:bodyPr>
            <a:normAutofit fontScale="92500" lnSpcReduction="20000"/>
          </a:bodyPr>
          <a:lstStyle/>
          <a:p>
            <a:pPr marL="514350" indent="-514350">
              <a:buFont typeface="+mj-lt"/>
              <a:buAutoNum type="arabicPeriod"/>
            </a:pPr>
            <a:r>
              <a:rPr lang="en-GB" dirty="0"/>
              <a:t>Rely heavily on authority – wrong in principle</a:t>
            </a:r>
          </a:p>
          <a:p>
            <a:pPr marL="514350" indent="-514350">
              <a:buFont typeface="+mj-lt"/>
              <a:buAutoNum type="arabicPeriod"/>
            </a:pPr>
            <a:r>
              <a:rPr lang="en-GB" dirty="0"/>
              <a:t>Remember possible costs consequences</a:t>
            </a:r>
          </a:p>
          <a:p>
            <a:pPr marL="514350" indent="-514350">
              <a:buFont typeface="+mj-lt"/>
              <a:buAutoNum type="arabicPeriod"/>
            </a:pPr>
            <a:r>
              <a:rPr lang="en-GB" dirty="0"/>
              <a:t>Can you use allegations as an excuse not to mediate? (</a:t>
            </a:r>
            <a:r>
              <a:rPr lang="en-GB" b="1" i="1" dirty="0"/>
              <a:t>PJSC Aeroflot v Leeds</a:t>
            </a:r>
            <a:r>
              <a:rPr lang="en-GB" dirty="0"/>
              <a:t> [2018] EWHC 1735 (Ch))</a:t>
            </a:r>
          </a:p>
          <a:p>
            <a:pPr marL="514350" indent="-514350">
              <a:buFont typeface="+mj-lt"/>
              <a:buAutoNum type="arabicPeriod"/>
            </a:pPr>
            <a:r>
              <a:rPr lang="en-GB" dirty="0"/>
              <a:t>Can these allegation be struck out?</a:t>
            </a:r>
          </a:p>
          <a:p>
            <a:pPr marL="514350" indent="-514350">
              <a:buFont typeface="+mj-lt"/>
              <a:buAutoNum type="arabicPeriod"/>
            </a:pPr>
            <a:r>
              <a:rPr lang="en-GB" dirty="0"/>
              <a:t>Don’t forget PRs and wider context</a:t>
            </a:r>
          </a:p>
          <a:p>
            <a:pPr marL="514350" indent="-514350">
              <a:buFont typeface="+mj-lt"/>
              <a:buAutoNum type="arabicPeriod"/>
            </a:pPr>
            <a:r>
              <a:rPr lang="en-GB" dirty="0"/>
              <a:t>Use conduct to paint the other side in a bad light</a:t>
            </a:r>
          </a:p>
          <a:p>
            <a:pPr marL="514350" indent="-514350">
              <a:buFont typeface="+mj-lt"/>
              <a:buAutoNum type="arabicPeriod"/>
            </a:pPr>
            <a:r>
              <a:rPr lang="en-GB" dirty="0"/>
              <a:t>However, judges are only human</a:t>
            </a:r>
          </a:p>
          <a:p>
            <a:endParaRPr lang="en-GB" dirty="0"/>
          </a:p>
        </p:txBody>
      </p:sp>
    </p:spTree>
    <p:extLst>
      <p:ext uri="{BB962C8B-B14F-4D97-AF65-F5344CB8AC3E}">
        <p14:creationId xmlns:p14="http://schemas.microsoft.com/office/powerpoint/2010/main" val="3646431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D828F-3275-5BFE-4870-91D1970EB85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B366BAA-5E8B-5EFE-5E52-947FD5EE80C5}"/>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06B8DAB2-B0BB-2764-A23F-CFA4E548126A}"/>
              </a:ext>
            </a:extLst>
          </p:cNvPr>
          <p:cNvPicPr>
            <a:picLocks noChangeAspect="1"/>
          </p:cNvPicPr>
          <p:nvPr/>
        </p:nvPicPr>
        <p:blipFill>
          <a:blip r:embed="rId2"/>
          <a:stretch>
            <a:fillRect/>
          </a:stretch>
        </p:blipFill>
        <p:spPr>
          <a:xfrm>
            <a:off x="1342490" y="0"/>
            <a:ext cx="9995535" cy="6858000"/>
          </a:xfrm>
          <a:prstGeom prst="rect">
            <a:avLst/>
          </a:prstGeom>
        </p:spPr>
      </p:pic>
      <p:sp>
        <p:nvSpPr>
          <p:cNvPr id="6" name="Rectangle 5">
            <a:extLst>
              <a:ext uri="{FF2B5EF4-FFF2-40B4-BE49-F238E27FC236}">
                <a16:creationId xmlns:a16="http://schemas.microsoft.com/office/drawing/2014/main" id="{C02617C2-CB05-AA7A-0994-FB458396DB2E}"/>
              </a:ext>
            </a:extLst>
          </p:cNvPr>
          <p:cNvSpPr/>
          <p:nvPr/>
        </p:nvSpPr>
        <p:spPr>
          <a:xfrm>
            <a:off x="131523" y="274636"/>
            <a:ext cx="1321496" cy="621384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F0EFB295-4F3E-E11C-D309-33B8084DAD97}"/>
              </a:ext>
            </a:extLst>
          </p:cNvPr>
          <p:cNvSpPr/>
          <p:nvPr/>
        </p:nvSpPr>
        <p:spPr>
          <a:xfrm>
            <a:off x="10910170" y="274636"/>
            <a:ext cx="1321496" cy="621384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12523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C68EA-3D6D-36B4-22C9-AAC9A5D00A2F}"/>
            </a:ext>
          </a:extLst>
        </p:cNvPr>
        <p:cNvGrpSpPr/>
        <p:nvPr/>
      </p:nvGrpSpPr>
      <p:grpSpPr>
        <a:xfrm>
          <a:off x="0" y="0"/>
          <a:ext cx="0" cy="0"/>
          <a:chOff x="0" y="0"/>
          <a:chExt cx="0" cy="0"/>
        </a:xfrm>
      </p:grpSpPr>
      <p:pic>
        <p:nvPicPr>
          <p:cNvPr id="7" name="Picture 6" descr="A purple and white background with a person's face&#10;&#10;AI-generated content may be incorrect.">
            <a:extLst>
              <a:ext uri="{FF2B5EF4-FFF2-40B4-BE49-F238E27FC236}">
                <a16:creationId xmlns:a16="http://schemas.microsoft.com/office/drawing/2014/main" id="{6D5C8188-E009-8120-7901-12DED542510D}"/>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59B94A93-E1BA-D9C7-3CA2-AF7FAD39ABC2}"/>
              </a:ext>
            </a:extLst>
          </p:cNvPr>
          <p:cNvSpPr txBox="1"/>
          <p:nvPr/>
        </p:nvSpPr>
        <p:spPr>
          <a:xfrm>
            <a:off x="855124" y="5198181"/>
            <a:ext cx="5240876" cy="678134"/>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E51919"/>
                </a:solidFill>
                <a:effectLst/>
                <a:uLnTx/>
                <a:uFillTx/>
                <a:latin typeface="Arial" panose="020B0604020202020204" pitchFamily="34" charset="0"/>
                <a:ea typeface="+mn-ea"/>
                <a:cs typeface="Arial" panose="020B0604020202020204" pitchFamily="34" charset="0"/>
              </a:rPr>
              <a:t>James McKean</a:t>
            </a:r>
          </a:p>
          <a:p>
            <a:pPr marL="0" marR="0" lvl="0" indent="0" algn="l" defTabSz="914400" rtl="0" eaLnBrk="1" fontAlgn="auto" latinLnBrk="0" hangingPunct="1">
              <a:lnSpc>
                <a:spcPct val="110000"/>
              </a:lnSpc>
              <a:spcBef>
                <a:spcPts val="0"/>
              </a:spcBef>
              <a:spcAft>
                <a:spcPts val="0"/>
              </a:spcAft>
              <a:buClrTx/>
              <a:buSzTx/>
              <a:buFontTx/>
              <a:buNone/>
              <a:tabLst/>
              <a:defRPr/>
            </a:pPr>
            <a:r>
              <a:rPr lang="en-GB" dirty="0">
                <a:solidFill>
                  <a:srgbClr val="E51919"/>
                </a:solidFill>
                <a:latin typeface="Arial" panose="020B0604020202020204" pitchFamily="34" charset="0"/>
                <a:cs typeface="Arial" panose="020B0604020202020204" pitchFamily="34" charset="0"/>
              </a:rPr>
              <a:t>J</a:t>
            </a:r>
            <a:r>
              <a:rPr kumimoji="0" lang="en-GB" sz="1800" b="0" i="0" u="none" strike="noStrike" kern="1200" cap="none" spc="0" normalizeH="0" baseline="0" noProof="0" dirty="0" err="1">
                <a:ln>
                  <a:noFill/>
                </a:ln>
                <a:solidFill>
                  <a:srgbClr val="E51919"/>
                </a:solidFill>
                <a:effectLst/>
                <a:uLnTx/>
                <a:uFillTx/>
                <a:latin typeface="Arial" panose="020B0604020202020204" pitchFamily="34" charset="0"/>
                <a:ea typeface="+mn-ea"/>
                <a:cs typeface="Arial" panose="020B0604020202020204" pitchFamily="34" charset="0"/>
              </a:rPr>
              <a:t>ames.McKean</a:t>
            </a:r>
            <a:r>
              <a:rPr kumimoji="0" lang="en-GB" sz="1800" b="0" i="0" u="none" strike="noStrike" kern="1200" cap="none" spc="0" normalizeH="0" baseline="0" noProof="0" dirty="0">
                <a:ln>
                  <a:noFill/>
                </a:ln>
                <a:solidFill>
                  <a:srgbClr val="E51919"/>
                </a:solidFill>
                <a:effectLst/>
                <a:uLnTx/>
                <a:uFillTx/>
                <a:latin typeface="Arial" panose="020B0604020202020204" pitchFamily="34" charset="0"/>
                <a:ea typeface="+mn-ea"/>
                <a:cs typeface="Arial" panose="020B0604020202020204" pitchFamily="34" charset="0"/>
              </a:rPr>
              <a:t>@</a:t>
            </a:r>
            <a:r>
              <a:rPr lang="en-GB" dirty="0">
                <a:solidFill>
                  <a:srgbClr val="E51919"/>
                </a:solidFill>
                <a:latin typeface="Arial" panose="020B0604020202020204" pitchFamily="34" charset="0"/>
                <a:cs typeface="Arial" panose="020B0604020202020204" pitchFamily="34" charset="0"/>
              </a:rPr>
              <a:t>n</a:t>
            </a:r>
            <a:r>
              <a:rPr kumimoji="0" lang="en-GB" sz="1800" b="0" i="0" u="none" strike="noStrike" kern="1200" cap="none" spc="0" normalizeH="0" baseline="0" noProof="0" dirty="0" err="1">
                <a:ln>
                  <a:noFill/>
                </a:ln>
                <a:solidFill>
                  <a:srgbClr val="E51919"/>
                </a:solidFill>
                <a:effectLst/>
                <a:uLnTx/>
                <a:uFillTx/>
                <a:latin typeface="Arial" panose="020B0604020202020204" pitchFamily="34" charset="0"/>
                <a:ea typeface="+mn-ea"/>
                <a:cs typeface="Arial" panose="020B0604020202020204" pitchFamily="34" charset="0"/>
              </a:rPr>
              <a:t>ewsquare</a:t>
            </a:r>
            <a:r>
              <a:rPr lang="en-GB" dirty="0">
                <a:solidFill>
                  <a:srgbClr val="E51919"/>
                </a:solidFill>
                <a:latin typeface="Arial" panose="020B0604020202020204" pitchFamily="34" charset="0"/>
                <a:cs typeface="Arial" panose="020B0604020202020204" pitchFamily="34" charset="0"/>
              </a:rPr>
              <a:t>c</a:t>
            </a:r>
            <a:r>
              <a:rPr kumimoji="0" lang="en-GB" sz="1800" b="0" i="0" u="none" strike="noStrike" kern="1200" cap="none" spc="0" normalizeH="0" baseline="0" noProof="0" dirty="0">
                <a:ln>
                  <a:noFill/>
                </a:ln>
                <a:solidFill>
                  <a:srgbClr val="E51919"/>
                </a:solidFill>
                <a:effectLst/>
                <a:uLnTx/>
                <a:uFillTx/>
                <a:latin typeface="Arial" panose="020B0604020202020204" pitchFamily="34" charset="0"/>
                <a:ea typeface="+mn-ea"/>
                <a:cs typeface="Arial" panose="020B0604020202020204" pitchFamily="34" charset="0"/>
              </a:rPr>
              <a:t>hambers.co.uk</a:t>
            </a:r>
          </a:p>
        </p:txBody>
      </p:sp>
      <p:sp>
        <p:nvSpPr>
          <p:cNvPr id="3" name="TextBox 2">
            <a:extLst>
              <a:ext uri="{FF2B5EF4-FFF2-40B4-BE49-F238E27FC236}">
                <a16:creationId xmlns:a16="http://schemas.microsoft.com/office/drawing/2014/main" id="{3C48E2E7-B43E-5A76-53C7-7AC896C098D7}"/>
              </a:ext>
            </a:extLst>
          </p:cNvPr>
          <p:cNvSpPr txBox="1"/>
          <p:nvPr/>
        </p:nvSpPr>
        <p:spPr>
          <a:xfrm>
            <a:off x="794717" y="1562940"/>
            <a:ext cx="693005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Any questions?</a:t>
            </a:r>
            <a:endParaRPr kumimoji="0" lang="en-ES" sz="4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4" name="Picture 3" descr="A blue circle with leaves&#10;&#10;Description automatically generated">
            <a:extLst>
              <a:ext uri="{FF2B5EF4-FFF2-40B4-BE49-F238E27FC236}">
                <a16:creationId xmlns:a16="http://schemas.microsoft.com/office/drawing/2014/main" id="{A41E1A10-B365-2A7B-7104-527ECC4E3872}"/>
              </a:ext>
            </a:extLst>
          </p:cNvPr>
          <p:cNvPicPr>
            <a:picLocks noChangeAspect="1"/>
          </p:cNvPicPr>
          <p:nvPr/>
        </p:nvPicPr>
        <p:blipFill>
          <a:blip r:embed="rId3"/>
          <a:stretch>
            <a:fillRect/>
          </a:stretch>
        </p:blipFill>
        <p:spPr>
          <a:xfrm>
            <a:off x="9429749" y="5464216"/>
            <a:ext cx="1448721" cy="1216277"/>
          </a:xfrm>
          <a:prstGeom prst="rect">
            <a:avLst/>
          </a:prstGeom>
        </p:spPr>
      </p:pic>
      <p:pic>
        <p:nvPicPr>
          <p:cNvPr id="5" name="Picture 4" descr="A blue and white rectangular object with text&#10;&#10;Description automatically generated">
            <a:extLst>
              <a:ext uri="{FF2B5EF4-FFF2-40B4-BE49-F238E27FC236}">
                <a16:creationId xmlns:a16="http://schemas.microsoft.com/office/drawing/2014/main" id="{F4BEC1BC-8F76-47DF-5D81-329EEB2F0333}"/>
              </a:ext>
            </a:extLst>
          </p:cNvPr>
          <p:cNvPicPr>
            <a:picLocks noChangeAspect="1"/>
          </p:cNvPicPr>
          <p:nvPr/>
        </p:nvPicPr>
        <p:blipFill>
          <a:blip r:embed="rId4"/>
          <a:stretch>
            <a:fillRect/>
          </a:stretch>
        </p:blipFill>
        <p:spPr>
          <a:xfrm>
            <a:off x="10873186" y="5502316"/>
            <a:ext cx="927380" cy="1022986"/>
          </a:xfrm>
          <a:prstGeom prst="rect">
            <a:avLst/>
          </a:prstGeom>
        </p:spPr>
      </p:pic>
    </p:spTree>
    <p:extLst>
      <p:ext uri="{BB962C8B-B14F-4D97-AF65-F5344CB8AC3E}">
        <p14:creationId xmlns:p14="http://schemas.microsoft.com/office/powerpoint/2010/main" val="851084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F071B-480C-B6C5-8E2D-FE2F154E88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2C9BA8-09C3-9A93-E538-9A81014A52B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36E540A-4A1F-CABE-DAF4-00CC5FF2E2D7}"/>
              </a:ext>
            </a:extLst>
          </p:cNvPr>
          <p:cNvSpPr>
            <a:spLocks noGrp="1"/>
          </p:cNvSpPr>
          <p:nvPr>
            <p:ph idx="1"/>
          </p:nvPr>
        </p:nvSpPr>
        <p:spPr/>
        <p:txBody>
          <a:bodyPr/>
          <a:lstStyle/>
          <a:p>
            <a:endParaRPr lang="en-GB" dirty="0"/>
          </a:p>
        </p:txBody>
      </p:sp>
      <p:sp>
        <p:nvSpPr>
          <p:cNvPr id="6" name="Rectangle 5">
            <a:extLst>
              <a:ext uri="{FF2B5EF4-FFF2-40B4-BE49-F238E27FC236}">
                <a16:creationId xmlns:a16="http://schemas.microsoft.com/office/drawing/2014/main" id="{8A055DE4-E2E0-70DD-828B-033672A1F5BE}"/>
              </a:ext>
            </a:extLst>
          </p:cNvPr>
          <p:cNvSpPr/>
          <p:nvPr/>
        </p:nvSpPr>
        <p:spPr>
          <a:xfrm>
            <a:off x="131523" y="274636"/>
            <a:ext cx="1321496" cy="621384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DE82A77-13B2-5F8A-F177-244523773F2C}"/>
              </a:ext>
            </a:extLst>
          </p:cNvPr>
          <p:cNvSpPr/>
          <p:nvPr/>
        </p:nvSpPr>
        <p:spPr>
          <a:xfrm>
            <a:off x="10910170" y="274636"/>
            <a:ext cx="1321496" cy="621384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2EF66D12-6E92-AC8B-186F-7903A3BCFD15}"/>
              </a:ext>
            </a:extLst>
          </p:cNvPr>
          <p:cNvPicPr>
            <a:picLocks noChangeAspect="1"/>
          </p:cNvPicPr>
          <p:nvPr/>
        </p:nvPicPr>
        <p:blipFill>
          <a:blip r:embed="rId2"/>
          <a:stretch>
            <a:fillRect/>
          </a:stretch>
        </p:blipFill>
        <p:spPr>
          <a:xfrm>
            <a:off x="-529533" y="-47617"/>
            <a:ext cx="7182219" cy="3429176"/>
          </a:xfrm>
          <a:prstGeom prst="rect">
            <a:avLst/>
          </a:prstGeom>
        </p:spPr>
      </p:pic>
      <p:pic>
        <p:nvPicPr>
          <p:cNvPr id="10" name="Picture 9">
            <a:extLst>
              <a:ext uri="{FF2B5EF4-FFF2-40B4-BE49-F238E27FC236}">
                <a16:creationId xmlns:a16="http://schemas.microsoft.com/office/drawing/2014/main" id="{51EEB23C-291B-E8F8-08B9-FECDE031240D}"/>
              </a:ext>
            </a:extLst>
          </p:cNvPr>
          <p:cNvPicPr>
            <a:picLocks noChangeAspect="1"/>
          </p:cNvPicPr>
          <p:nvPr/>
        </p:nvPicPr>
        <p:blipFill>
          <a:blip r:embed="rId3"/>
          <a:stretch>
            <a:fillRect/>
          </a:stretch>
        </p:blipFill>
        <p:spPr>
          <a:xfrm>
            <a:off x="6344432" y="2518552"/>
            <a:ext cx="5887233" cy="4289604"/>
          </a:xfrm>
          <a:prstGeom prst="rect">
            <a:avLst/>
          </a:prstGeom>
        </p:spPr>
      </p:pic>
      <p:sp>
        <p:nvSpPr>
          <p:cNvPr id="11" name="Rectangle 10">
            <a:extLst>
              <a:ext uri="{FF2B5EF4-FFF2-40B4-BE49-F238E27FC236}">
                <a16:creationId xmlns:a16="http://schemas.microsoft.com/office/drawing/2014/main" id="{9D850185-1434-80E1-0E6D-C22AFA0DCEE4}"/>
              </a:ext>
            </a:extLst>
          </p:cNvPr>
          <p:cNvSpPr/>
          <p:nvPr/>
        </p:nvSpPr>
        <p:spPr>
          <a:xfrm>
            <a:off x="6652686" y="274636"/>
            <a:ext cx="3507731" cy="193735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D9C2AB1C-18A0-93B7-2ED0-4A0DD0FDDB8C}"/>
              </a:ext>
            </a:extLst>
          </p:cNvPr>
          <p:cNvSpPr/>
          <p:nvPr/>
        </p:nvSpPr>
        <p:spPr>
          <a:xfrm>
            <a:off x="93625" y="-277268"/>
            <a:ext cx="1397292" cy="9090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F08C38B2-EFDE-7081-DDF7-B2E3E0357953}"/>
              </a:ext>
            </a:extLst>
          </p:cNvPr>
          <p:cNvSpPr/>
          <p:nvPr/>
        </p:nvSpPr>
        <p:spPr>
          <a:xfrm>
            <a:off x="609600" y="5148197"/>
            <a:ext cx="3848022" cy="151342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34485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17435-CCB9-C520-BFC6-343CB58ED759}"/>
              </a:ext>
            </a:extLst>
          </p:cNvPr>
          <p:cNvSpPr>
            <a:spLocks noGrp="1"/>
          </p:cNvSpPr>
          <p:nvPr>
            <p:ph type="title"/>
          </p:nvPr>
        </p:nvSpPr>
        <p:spPr/>
        <p:txBody>
          <a:bodyPr>
            <a:normAutofit/>
          </a:bodyPr>
          <a:lstStyle/>
          <a:p>
            <a:r>
              <a:rPr lang="en-GB" dirty="0"/>
              <a:t>Conduct</a:t>
            </a:r>
          </a:p>
        </p:txBody>
      </p:sp>
      <p:sp>
        <p:nvSpPr>
          <p:cNvPr id="3" name="Content Placeholder 2">
            <a:extLst>
              <a:ext uri="{FF2B5EF4-FFF2-40B4-BE49-F238E27FC236}">
                <a16:creationId xmlns:a16="http://schemas.microsoft.com/office/drawing/2014/main" id="{1F2024AE-8460-AAD5-02DE-285827616DBE}"/>
              </a:ext>
            </a:extLst>
          </p:cNvPr>
          <p:cNvSpPr>
            <a:spLocks noGrp="1"/>
          </p:cNvSpPr>
          <p:nvPr>
            <p:ph idx="1"/>
          </p:nvPr>
        </p:nvSpPr>
        <p:spPr>
          <a:xfrm>
            <a:off x="4684735" y="631807"/>
            <a:ext cx="6897666" cy="5217326"/>
          </a:xfrm>
        </p:spPr>
        <p:txBody>
          <a:bodyPr>
            <a:normAutofit/>
          </a:bodyPr>
          <a:lstStyle/>
          <a:p>
            <a:r>
              <a:rPr lang="en-GB" dirty="0"/>
              <a:t>Conduct: basics and origins</a:t>
            </a:r>
          </a:p>
          <a:p>
            <a:r>
              <a:rPr lang="en-GB" b="1" i="1" dirty="0"/>
              <a:t>Howe </a:t>
            </a:r>
            <a:r>
              <a:rPr lang="en-GB" dirty="0"/>
              <a:t>and the ‘conduct fixation’</a:t>
            </a:r>
          </a:p>
          <a:p>
            <a:r>
              <a:rPr lang="en-GB" dirty="0"/>
              <a:t>The killers</a:t>
            </a:r>
          </a:p>
          <a:p>
            <a:r>
              <a:rPr lang="en-GB" dirty="0"/>
              <a:t>The percentage approach</a:t>
            </a:r>
          </a:p>
          <a:p>
            <a:r>
              <a:rPr lang="en-GB" dirty="0"/>
              <a:t>Where good conduct can help a claim</a:t>
            </a:r>
          </a:p>
          <a:p>
            <a:r>
              <a:rPr lang="en-GB" dirty="0"/>
              <a:t>Practical tips: alleging and defending (mis)conduct</a:t>
            </a:r>
          </a:p>
        </p:txBody>
      </p:sp>
    </p:spTree>
    <p:extLst>
      <p:ext uri="{BB962C8B-B14F-4D97-AF65-F5344CB8AC3E}">
        <p14:creationId xmlns:p14="http://schemas.microsoft.com/office/powerpoint/2010/main" val="419792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A1E6C-5485-3F11-66D8-10527EB28AC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83184F-6A23-8CED-6B47-D785E30651D6}"/>
              </a:ext>
            </a:extLst>
          </p:cNvPr>
          <p:cNvSpPr>
            <a:spLocks noGrp="1"/>
          </p:cNvSpPr>
          <p:nvPr>
            <p:ph type="title"/>
          </p:nvPr>
        </p:nvSpPr>
        <p:spPr>
          <a:xfrm>
            <a:off x="785190" y="274636"/>
            <a:ext cx="9855670" cy="1679424"/>
          </a:xfrm>
        </p:spPr>
        <p:txBody>
          <a:bodyPr>
            <a:normAutofit/>
          </a:bodyPr>
          <a:lstStyle/>
          <a:p>
            <a:r>
              <a:rPr lang="en-GB" dirty="0"/>
              <a:t>Conduct: basics</a:t>
            </a:r>
          </a:p>
        </p:txBody>
      </p:sp>
      <p:sp>
        <p:nvSpPr>
          <p:cNvPr id="5" name="Content Placeholder 4">
            <a:extLst>
              <a:ext uri="{FF2B5EF4-FFF2-40B4-BE49-F238E27FC236}">
                <a16:creationId xmlns:a16="http://schemas.microsoft.com/office/drawing/2014/main" id="{27641905-FA89-8ACA-2DA0-4044630F6131}"/>
              </a:ext>
            </a:extLst>
          </p:cNvPr>
          <p:cNvSpPr>
            <a:spLocks noGrp="1"/>
          </p:cNvSpPr>
          <p:nvPr>
            <p:ph idx="1"/>
          </p:nvPr>
        </p:nvSpPr>
        <p:spPr>
          <a:xfrm>
            <a:off x="1039660" y="1678488"/>
            <a:ext cx="10985903" cy="4049211"/>
          </a:xfrm>
        </p:spPr>
        <p:txBody>
          <a:bodyPr>
            <a:normAutofit fontScale="92500" lnSpcReduction="10000"/>
          </a:bodyPr>
          <a:lstStyle/>
          <a:p>
            <a:r>
              <a:rPr lang="en-GB" dirty="0"/>
              <a:t>‘</a:t>
            </a:r>
            <a:r>
              <a:rPr lang="en-GB" i="1" dirty="0"/>
              <a:t>3 Matters to which court is to have regard in exercising powers under s. 2.</a:t>
            </a:r>
          </a:p>
          <a:p>
            <a:r>
              <a:rPr lang="en-GB" i="1" dirty="0"/>
              <a:t>(1)Where an application is made for an order under section 2 of this Act, the court shall </a:t>
            </a:r>
            <a:r>
              <a:rPr lang="en-GB" dirty="0"/>
              <a:t>[…] </a:t>
            </a:r>
            <a:r>
              <a:rPr lang="en-GB" i="1" dirty="0"/>
              <a:t>have regard to the following matters, that is to say—</a:t>
            </a:r>
          </a:p>
          <a:p>
            <a:r>
              <a:rPr lang="en-GB" i="1" dirty="0"/>
              <a:t>(g)any other matter, including the conduct of the applicant or any other person, which in the circumstances of the case the court </a:t>
            </a:r>
            <a:r>
              <a:rPr lang="en-GB" b="1" i="1" dirty="0"/>
              <a:t>may consider relevant</a:t>
            </a:r>
            <a:r>
              <a:rPr lang="en-GB" i="1" dirty="0"/>
              <a:t>.’</a:t>
            </a:r>
          </a:p>
          <a:p>
            <a:endParaRPr lang="en-GB" dirty="0"/>
          </a:p>
        </p:txBody>
      </p:sp>
    </p:spTree>
    <p:extLst>
      <p:ext uri="{BB962C8B-B14F-4D97-AF65-F5344CB8AC3E}">
        <p14:creationId xmlns:p14="http://schemas.microsoft.com/office/powerpoint/2010/main" val="4094884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0AB50-70DA-375D-A1DD-6499E58BE0A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3A392BA-8B78-F5D2-C93F-AE014EBDE633}"/>
              </a:ext>
            </a:extLst>
          </p:cNvPr>
          <p:cNvSpPr>
            <a:spLocks noGrp="1"/>
          </p:cNvSpPr>
          <p:nvPr>
            <p:ph type="title"/>
          </p:nvPr>
        </p:nvSpPr>
        <p:spPr>
          <a:xfrm>
            <a:off x="785189" y="274636"/>
            <a:ext cx="10895331" cy="1679424"/>
          </a:xfrm>
        </p:spPr>
        <p:txBody>
          <a:bodyPr>
            <a:normAutofit/>
          </a:bodyPr>
          <a:lstStyle/>
          <a:p>
            <a:r>
              <a:rPr lang="en-GB" dirty="0"/>
              <a:t>Inheritance (Family Provision) Act 1938</a:t>
            </a:r>
          </a:p>
        </p:txBody>
      </p:sp>
      <p:sp>
        <p:nvSpPr>
          <p:cNvPr id="5" name="Content Placeholder 4">
            <a:extLst>
              <a:ext uri="{FF2B5EF4-FFF2-40B4-BE49-F238E27FC236}">
                <a16:creationId xmlns:a16="http://schemas.microsoft.com/office/drawing/2014/main" id="{E74582F5-698D-BBD0-43B3-AB86F875DAA1}"/>
              </a:ext>
            </a:extLst>
          </p:cNvPr>
          <p:cNvSpPr>
            <a:spLocks noGrp="1"/>
          </p:cNvSpPr>
          <p:nvPr>
            <p:ph idx="1"/>
          </p:nvPr>
        </p:nvSpPr>
        <p:spPr>
          <a:xfrm>
            <a:off x="1039660" y="1678488"/>
            <a:ext cx="10985903" cy="4049211"/>
          </a:xfrm>
        </p:spPr>
        <p:txBody>
          <a:bodyPr>
            <a:normAutofit fontScale="92500" lnSpcReduction="20000"/>
          </a:bodyPr>
          <a:lstStyle/>
          <a:p>
            <a:r>
              <a:rPr lang="en-GB" dirty="0"/>
              <a:t>Section 1(6):</a:t>
            </a:r>
          </a:p>
          <a:p>
            <a:r>
              <a:rPr lang="en-GB" i="1" dirty="0"/>
              <a:t>‘(6)  The court shall, on any application made under this Act, have regard to any past, present or future capital or income from any source of the dependant of the testator to whom the application relates, </a:t>
            </a:r>
            <a:r>
              <a:rPr lang="en-GB" b="1" i="1" dirty="0"/>
              <a:t>to the conduct of that dependant in relation to the testator and otherwise</a:t>
            </a:r>
            <a:r>
              <a:rPr lang="en-GB" i="1" dirty="0"/>
              <a:t>, and to any other matter or thing which in the circumstances of the case the court may consider relevant or material in relation to that dependant, to the beneficiaries under the will, or otherwise.’</a:t>
            </a:r>
          </a:p>
        </p:txBody>
      </p:sp>
    </p:spTree>
    <p:extLst>
      <p:ext uri="{BB962C8B-B14F-4D97-AF65-F5344CB8AC3E}">
        <p14:creationId xmlns:p14="http://schemas.microsoft.com/office/powerpoint/2010/main" val="107136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FB67A-7B8C-DDB9-0B45-33D7D170D58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EE65C4F-7126-FDE0-E6F0-B639FB487446}"/>
              </a:ext>
            </a:extLst>
          </p:cNvPr>
          <p:cNvSpPr>
            <a:spLocks noGrp="1"/>
          </p:cNvSpPr>
          <p:nvPr>
            <p:ph type="title"/>
          </p:nvPr>
        </p:nvSpPr>
        <p:spPr>
          <a:xfrm>
            <a:off x="785189" y="274636"/>
            <a:ext cx="10895331" cy="1679424"/>
          </a:xfrm>
        </p:spPr>
        <p:txBody>
          <a:bodyPr>
            <a:normAutofit/>
          </a:bodyPr>
          <a:lstStyle/>
          <a:p>
            <a:r>
              <a:rPr lang="en-GB" dirty="0"/>
              <a:t>Inheritance (Family Provision) Act 1938</a:t>
            </a:r>
          </a:p>
        </p:txBody>
      </p:sp>
      <p:sp>
        <p:nvSpPr>
          <p:cNvPr id="5" name="Content Placeholder 4">
            <a:extLst>
              <a:ext uri="{FF2B5EF4-FFF2-40B4-BE49-F238E27FC236}">
                <a16:creationId xmlns:a16="http://schemas.microsoft.com/office/drawing/2014/main" id="{93DC9112-E499-A210-7582-B8577CFE9C32}"/>
              </a:ext>
            </a:extLst>
          </p:cNvPr>
          <p:cNvSpPr>
            <a:spLocks noGrp="1"/>
          </p:cNvSpPr>
          <p:nvPr>
            <p:ph idx="1"/>
          </p:nvPr>
        </p:nvSpPr>
        <p:spPr>
          <a:xfrm>
            <a:off x="1039660" y="1678488"/>
            <a:ext cx="10985903" cy="4049211"/>
          </a:xfrm>
        </p:spPr>
        <p:txBody>
          <a:bodyPr>
            <a:normAutofit fontScale="85000" lnSpcReduction="10000"/>
          </a:bodyPr>
          <a:lstStyle/>
          <a:p>
            <a:r>
              <a:rPr lang="en-GB" b="1" i="1" dirty="0"/>
              <a:t>In Re Borthwick, Decd</a:t>
            </a:r>
            <a:r>
              <a:rPr lang="en-GB" dirty="0"/>
              <a:t>. [1949] Ch. 395 at 401:</a:t>
            </a:r>
          </a:p>
          <a:p>
            <a:pPr marL="0" indent="0">
              <a:buNone/>
            </a:pPr>
            <a:r>
              <a:rPr lang="en-GB" i="1" dirty="0"/>
              <a:t>‘When one looks at sub-s. 6 of s. 1, it is seen that one of the matters to which the court is directed to pay attention is the</a:t>
            </a:r>
          </a:p>
          <a:p>
            <a:pPr marL="0" indent="0">
              <a:buNone/>
            </a:pPr>
            <a:r>
              <a:rPr lang="en-GB" i="1" dirty="0"/>
              <a:t>   "conduct of that dependant in relation to the testator and otherwise."</a:t>
            </a:r>
          </a:p>
          <a:p>
            <a:pPr marL="0" indent="0">
              <a:buNone/>
            </a:pPr>
            <a:r>
              <a:rPr lang="en-GB" i="1" dirty="0"/>
              <a:t> I cannot think that the conduct of the dependant towards the testator   or otherwise can make the difference between whether you leave her starving in the gutter or no. The courts have not taken that view.</a:t>
            </a:r>
            <a:r>
              <a:rPr lang="en-GB" dirty="0"/>
              <a:t>’</a:t>
            </a:r>
            <a:endParaRPr lang="en-GB" i="1" dirty="0"/>
          </a:p>
        </p:txBody>
      </p:sp>
    </p:spTree>
    <p:extLst>
      <p:ext uri="{BB962C8B-B14F-4D97-AF65-F5344CB8AC3E}">
        <p14:creationId xmlns:p14="http://schemas.microsoft.com/office/powerpoint/2010/main" val="2559375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DC104-0B1F-53E3-322F-527612DEE0B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3D7422-4745-4DAE-2AA3-596760C78C5F}"/>
              </a:ext>
            </a:extLst>
          </p:cNvPr>
          <p:cNvSpPr>
            <a:spLocks noGrp="1"/>
          </p:cNvSpPr>
          <p:nvPr>
            <p:ph type="title"/>
          </p:nvPr>
        </p:nvSpPr>
        <p:spPr>
          <a:xfrm>
            <a:off x="785190" y="274636"/>
            <a:ext cx="4388389" cy="4688390"/>
          </a:xfrm>
        </p:spPr>
        <p:txBody>
          <a:bodyPr>
            <a:normAutofit/>
          </a:bodyPr>
          <a:lstStyle/>
          <a:p>
            <a:r>
              <a:rPr lang="en-GB" i="1" dirty="0"/>
              <a:t>Howe v Howe</a:t>
            </a:r>
            <a:br>
              <a:rPr lang="en-GB" dirty="0"/>
            </a:br>
            <a:endParaRPr lang="en-GB" dirty="0"/>
          </a:p>
        </p:txBody>
      </p:sp>
      <p:sp>
        <p:nvSpPr>
          <p:cNvPr id="5" name="Content Placeholder 4">
            <a:extLst>
              <a:ext uri="{FF2B5EF4-FFF2-40B4-BE49-F238E27FC236}">
                <a16:creationId xmlns:a16="http://schemas.microsoft.com/office/drawing/2014/main" id="{55E9DB25-7C61-6C81-5E53-D6112743B78E}"/>
              </a:ext>
            </a:extLst>
          </p:cNvPr>
          <p:cNvSpPr>
            <a:spLocks noGrp="1"/>
          </p:cNvSpPr>
          <p:nvPr>
            <p:ph idx="1"/>
          </p:nvPr>
        </p:nvSpPr>
        <p:spPr>
          <a:xfrm>
            <a:off x="4766153" y="631807"/>
            <a:ext cx="6816247" cy="5217326"/>
          </a:xfrm>
        </p:spPr>
        <p:txBody>
          <a:bodyPr>
            <a:normAutofit fontScale="85000" lnSpcReduction="10000"/>
          </a:bodyPr>
          <a:lstStyle/>
          <a:p>
            <a:r>
              <a:rPr lang="en-US" dirty="0"/>
              <a:t>Adult child claim</a:t>
            </a:r>
          </a:p>
          <a:p>
            <a:r>
              <a:rPr lang="en-US" dirty="0"/>
              <a:t>Defended principally on conduct grounds</a:t>
            </a:r>
          </a:p>
          <a:p>
            <a:r>
              <a:rPr lang="en-US" dirty="0"/>
              <a:t>Father left estate to family members without competing need</a:t>
            </a:r>
          </a:p>
          <a:p>
            <a:r>
              <a:rPr lang="en-US" dirty="0"/>
              <a:t>C convicted of harassing a defendant</a:t>
            </a:r>
          </a:p>
          <a:p>
            <a:r>
              <a:rPr lang="en-US" dirty="0"/>
              <a:t>Had previously brought failed probate claim (bankruptcy proceedings failed: </a:t>
            </a:r>
            <a:r>
              <a:rPr lang="en-GB" b="1" i="1" dirty="0"/>
              <a:t>Howe v Leck Holdings Limited</a:t>
            </a:r>
            <a:r>
              <a:rPr lang="en-GB" i="1" dirty="0"/>
              <a:t> </a:t>
            </a:r>
            <a:r>
              <a:rPr lang="en-GB" dirty="0"/>
              <a:t>[2024] EWHC 1842 (Ch))</a:t>
            </a:r>
            <a:endParaRPr lang="en-US" dirty="0"/>
          </a:p>
          <a:p>
            <a:r>
              <a:rPr lang="en-US" dirty="0"/>
              <a:t>HHJ Raeside KC awarded C £125,000</a:t>
            </a:r>
          </a:p>
          <a:p>
            <a:r>
              <a:rPr lang="en-US" dirty="0"/>
              <a:t>Part 36 beaten: indemnity costs</a:t>
            </a:r>
          </a:p>
          <a:p>
            <a:pPr lvl="1"/>
            <a:endParaRPr lang="en-US" dirty="0"/>
          </a:p>
        </p:txBody>
      </p:sp>
    </p:spTree>
    <p:extLst>
      <p:ext uri="{BB962C8B-B14F-4D97-AF65-F5344CB8AC3E}">
        <p14:creationId xmlns:p14="http://schemas.microsoft.com/office/powerpoint/2010/main" val="1616748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164D0-83AB-4879-58E2-FD07ECAE795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6BC48A7-C28E-532D-777A-FC10AE3027A4}"/>
              </a:ext>
            </a:extLst>
          </p:cNvPr>
          <p:cNvSpPr>
            <a:spLocks noGrp="1"/>
          </p:cNvSpPr>
          <p:nvPr>
            <p:ph type="title"/>
          </p:nvPr>
        </p:nvSpPr>
        <p:spPr>
          <a:xfrm>
            <a:off x="785190" y="274636"/>
            <a:ext cx="9855670" cy="1679424"/>
          </a:xfrm>
        </p:spPr>
        <p:txBody>
          <a:bodyPr>
            <a:normAutofit/>
          </a:bodyPr>
          <a:lstStyle/>
          <a:p>
            <a:r>
              <a:rPr lang="en-GB" dirty="0"/>
              <a:t>The ‘conduct fixation’</a:t>
            </a:r>
          </a:p>
        </p:txBody>
      </p:sp>
      <p:sp>
        <p:nvSpPr>
          <p:cNvPr id="5" name="Content Placeholder 4">
            <a:extLst>
              <a:ext uri="{FF2B5EF4-FFF2-40B4-BE49-F238E27FC236}">
                <a16:creationId xmlns:a16="http://schemas.microsoft.com/office/drawing/2014/main" id="{37AEA13D-1480-B013-BFF5-4E73B8C1CABA}"/>
              </a:ext>
            </a:extLst>
          </p:cNvPr>
          <p:cNvSpPr>
            <a:spLocks noGrp="1"/>
          </p:cNvSpPr>
          <p:nvPr>
            <p:ph idx="1"/>
          </p:nvPr>
        </p:nvSpPr>
        <p:spPr>
          <a:xfrm>
            <a:off x="1039660" y="1703888"/>
            <a:ext cx="10985903" cy="4049211"/>
          </a:xfrm>
        </p:spPr>
        <p:txBody>
          <a:bodyPr>
            <a:normAutofit fontScale="85000" lnSpcReduction="20000"/>
          </a:bodyPr>
          <a:lstStyle/>
          <a:p>
            <a:r>
              <a:rPr lang="en-GB" dirty="0"/>
              <a:t>Of the section 3 factors, few attract as much emotion or attention as conduct</a:t>
            </a:r>
          </a:p>
          <a:p>
            <a:r>
              <a:rPr lang="en-GB" dirty="0"/>
              <a:t>However, few examples of conduct factors making any difference</a:t>
            </a:r>
          </a:p>
          <a:p>
            <a:r>
              <a:rPr lang="en-GB" dirty="0"/>
              <a:t>See eg </a:t>
            </a:r>
            <a:r>
              <a:rPr lang="en-GB" b="1" i="1" dirty="0"/>
              <a:t>Howe </a:t>
            </a:r>
            <a:r>
              <a:rPr lang="en-GB" dirty="0"/>
              <a:t>and:</a:t>
            </a:r>
          </a:p>
          <a:p>
            <a:pPr lvl="1"/>
            <a:r>
              <a:rPr lang="en-GB" b="1" i="1" dirty="0"/>
              <a:t>Iqbal v Ahmed </a:t>
            </a:r>
            <a:r>
              <a:rPr lang="en-GB" dirty="0"/>
              <a:t>[2011] EWCA Civ 900 (‘</a:t>
            </a:r>
            <a:r>
              <a:rPr lang="en-GB" i="1" dirty="0"/>
              <a:t>conduct was largely irrelevant</a:t>
            </a:r>
            <a:r>
              <a:rPr lang="en-GB" dirty="0"/>
              <a:t>’ at 10);</a:t>
            </a:r>
            <a:endParaRPr lang="en-GB" b="1" i="1" dirty="0"/>
          </a:p>
          <a:p>
            <a:pPr lvl="1"/>
            <a:r>
              <a:rPr lang="en-GB" b="1" i="1" dirty="0"/>
              <a:t>SH v NH </a:t>
            </a:r>
            <a:r>
              <a:rPr lang="en-GB" dirty="0"/>
              <a:t>[2020] EWHC 1134 (Fam) (claimant caused ‘</a:t>
            </a:r>
            <a:r>
              <a:rPr lang="en-GB" i="1" dirty="0"/>
              <a:t>great grief</a:t>
            </a:r>
            <a:r>
              <a:rPr lang="en-GB" dirty="0"/>
              <a:t>’ to parents at 62(iii))</a:t>
            </a:r>
          </a:p>
          <a:p>
            <a:pPr lvl="1"/>
            <a:r>
              <a:rPr lang="en-GB" b="1" i="1" dirty="0"/>
              <a:t>Rochford v Rochford </a:t>
            </a:r>
            <a:r>
              <a:rPr lang="en-GB" dirty="0"/>
              <a:t>[2021] W.T.L.R. 951</a:t>
            </a:r>
          </a:p>
          <a:p>
            <a:pPr lvl="1"/>
            <a:r>
              <a:rPr lang="en-GB" b="1" i="1" dirty="0"/>
              <a:t>Chiemelu v Egemonye </a:t>
            </a:r>
            <a:r>
              <a:rPr lang="en-GB" dirty="0"/>
              <a:t>[2023] W.T.L.R. 23</a:t>
            </a:r>
          </a:p>
          <a:p>
            <a:pPr lvl="1"/>
            <a:endParaRPr lang="en-GB" dirty="0"/>
          </a:p>
          <a:p>
            <a:pPr lvl="1"/>
            <a:endParaRPr lang="en-US" dirty="0"/>
          </a:p>
        </p:txBody>
      </p:sp>
    </p:spTree>
    <p:extLst>
      <p:ext uri="{BB962C8B-B14F-4D97-AF65-F5344CB8AC3E}">
        <p14:creationId xmlns:p14="http://schemas.microsoft.com/office/powerpoint/2010/main" val="238467778"/>
      </p:ext>
    </p:extLst>
  </p:cSld>
  <p:clrMapOvr>
    <a:masterClrMapping/>
  </p:clrMapOvr>
</p:sld>
</file>

<file path=ppt/theme/theme1.xml><?xml version="1.0" encoding="utf-8"?>
<a:theme xmlns:a="http://schemas.openxmlformats.org/drawingml/2006/main" name="New Square Chambers 2024 General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SC_Presentation_New" id="{D12176D6-7B8B-4306-B58E-413A4EC489B3}" vid="{9077AE19-8EDC-4A42-9B15-EFF75833EFC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E490384DEC6849B27C36BF4794AD34" ma:contentTypeVersion="18" ma:contentTypeDescription="Create a new document." ma:contentTypeScope="" ma:versionID="c7f7b5b3c6f616e42d689c1f55db656c">
  <xsd:schema xmlns:xsd="http://www.w3.org/2001/XMLSchema" xmlns:xs="http://www.w3.org/2001/XMLSchema" xmlns:p="http://schemas.microsoft.com/office/2006/metadata/properties" xmlns:ns2="a8c1dceb-c7c3-4db3-be2a-ed3639cb0f83" xmlns:ns3="5dbaa1e8-66a8-4b88-b2fe-a31a9713a2a5" targetNamespace="http://schemas.microsoft.com/office/2006/metadata/properties" ma:root="true" ma:fieldsID="bde3bc629a5cfcdc7b961031033a7327" ns2:_="" ns3:_="">
    <xsd:import namespace="a8c1dceb-c7c3-4db3-be2a-ed3639cb0f83"/>
    <xsd:import namespace="5dbaa1e8-66a8-4b88-b2fe-a31a9713a2a5"/>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ObjectDetectorVersions" minOccurs="0"/>
                <xsd:element ref="ns3:SharedWithUsers" minOccurs="0"/>
                <xsd:element ref="ns3:SharedWithDetail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c1dceb-c7c3-4db3-be2a-ed3639cb0f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69d06c8-afe6-4057-a581-1aec5e3928e2"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Location" ma:index="24"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dbaa1e8-66a8-4b88-b2fe-a31a9713a2a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0f7795c-380d-4497-8108-9bc76fca8a26}" ma:internalName="TaxCatchAll" ma:showField="CatchAllData" ma:web="5dbaa1e8-66a8-4b88-b2fe-a31a9713a2a5">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8c1dceb-c7c3-4db3-be2a-ed3639cb0f83">
      <Terms xmlns="http://schemas.microsoft.com/office/infopath/2007/PartnerControls"/>
    </lcf76f155ced4ddcb4097134ff3c332f>
    <TaxCatchAll xmlns="5dbaa1e8-66a8-4b88-b2fe-a31a9713a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5067A15-628F-4801-935A-72D8C39717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c1dceb-c7c3-4db3-be2a-ed3639cb0f83"/>
    <ds:schemaRef ds:uri="5dbaa1e8-66a8-4b88-b2fe-a31a9713a2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7C4B3B-438A-4385-959F-2098AA33366C}">
  <ds:schemaRefs>
    <ds:schemaRef ds:uri="5dbaa1e8-66a8-4b88-b2fe-a31a9713a2a5"/>
    <ds:schemaRef ds:uri="a8c1dceb-c7c3-4db3-be2a-ed3639cb0f83"/>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4D23CDA-34FB-48B7-B020-D71CDA0533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26</TotalTime>
  <Words>1318</Words>
  <Application>Microsoft Office PowerPoint</Application>
  <PresentationFormat>Widescreen</PresentationFormat>
  <Paragraphs>113</Paragraphs>
  <Slides>20</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Arboria Book</vt:lpstr>
      <vt:lpstr>Arial</vt:lpstr>
      <vt:lpstr>Calibri</vt:lpstr>
      <vt:lpstr>Open Sans</vt:lpstr>
      <vt:lpstr>Wingdings</vt:lpstr>
      <vt:lpstr>New Square Chambers 2024 General Theme</vt:lpstr>
      <vt:lpstr>PowerPoint Presentation</vt:lpstr>
      <vt:lpstr>PowerPoint Presentation</vt:lpstr>
      <vt:lpstr>PowerPoint Presentation</vt:lpstr>
      <vt:lpstr>Conduct</vt:lpstr>
      <vt:lpstr>Conduct: basics</vt:lpstr>
      <vt:lpstr>Inheritance (Family Provision) Act 1938</vt:lpstr>
      <vt:lpstr>Inheritance (Family Provision) Act 1938</vt:lpstr>
      <vt:lpstr>Howe v Howe </vt:lpstr>
      <vt:lpstr>The ‘conduct fixation’</vt:lpstr>
      <vt:lpstr>Ilott v Mitson [2017] UKSC 17:</vt:lpstr>
      <vt:lpstr>The classic conduct cases</vt:lpstr>
      <vt:lpstr>Why do judges struggle with conduct?</vt:lpstr>
      <vt:lpstr>The killers</vt:lpstr>
      <vt:lpstr>Land v Land [2006] EWHC 2997 (Ch)</vt:lpstr>
      <vt:lpstr>Meeking v Meeking [2013] All ER (D) 250 (May)</vt:lpstr>
      <vt:lpstr>The percentage approach</vt:lpstr>
      <vt:lpstr>What about good conduct?</vt:lpstr>
      <vt:lpstr>Practical tips: alleging (mis)conduct</vt:lpstr>
      <vt:lpstr>Tips: defending conduct allegations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Crystal Fernandes</dc:creator>
  <cp:lastModifiedBy>Madeleine Whittaker</cp:lastModifiedBy>
  <cp:revision>173</cp:revision>
  <dcterms:created xsi:type="dcterms:W3CDTF">2023-12-11T07:05:32Z</dcterms:created>
  <dcterms:modified xsi:type="dcterms:W3CDTF">2025-03-26T09:30:56Z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0x0101007EE490384DEC6849B27C36BF4794AD34</vt:lpwstr>
  </property>
  <property fmtid="{D5CDD505-2E9C-101B-9397-08002B2CF9AE}" pid="3" name="MediaServiceImageTags">
    <vt:lpwstr/>
  </property>
</Properties>
</file>