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9" r:id="rId5"/>
    <p:sldId id="260" r:id="rId6"/>
    <p:sldId id="261" r:id="rId7"/>
    <p:sldId id="264" r:id="rId8"/>
    <p:sldId id="265" r:id="rId9"/>
    <p:sldId id="266" r:id="rId10"/>
    <p:sldId id="262" r:id="rId11"/>
    <p:sldId id="267" r:id="rId12"/>
    <p:sldId id="268" r:id="rId13"/>
    <p:sldId id="258" r:id="rId14"/>
    <p:sldId id="257" r:id="rId15"/>
    <p:sldId id="269" r:id="rId16"/>
    <p:sldId id="270" r:id="rId17"/>
    <p:sldId id="271" r:id="rId18"/>
    <p:sldId id="272" r:id="rId19"/>
    <p:sldId id="263" r:id="rId20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919"/>
    <a:srgbClr val="0A2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/>
    <p:restoredTop sz="94668"/>
  </p:normalViewPr>
  <p:slideViewPr>
    <p:cSldViewPr snapToGrid="0">
      <p:cViewPr varScale="1">
        <p:scale>
          <a:sx n="101" d="100"/>
          <a:sy n="101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8CC05-7980-A4E3-D8AA-A51198C53F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72963-B292-241C-EF2F-37DA92D41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5AEE6-624A-46B7-AAD6-3715892F05FD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D0BC1-C16E-1286-6557-5906E3AE5C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6EAA8-587C-C062-7937-EDA9755AA7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F6A5C-86CD-409B-B52E-2FE55A9817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76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2F0D6-EC7A-6A46-8549-2A1E5527B24B}" type="datetimeFigureOut">
              <a:rPr lang="en-ES" smtClean="0"/>
              <a:t>09/23/2024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C0345-B338-A042-820F-43F799424BD3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1811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6AB34E-BDB2-7CE6-4666-454623F11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DFEF2-5A20-935F-3489-A692DBBF3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4767" y="5458927"/>
            <a:ext cx="2144069" cy="11327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155A42-D247-2B92-DB95-A74528A40FC1}"/>
              </a:ext>
            </a:extLst>
          </p:cNvPr>
          <p:cNvSpPr/>
          <p:nvPr userDrawn="1"/>
        </p:nvSpPr>
        <p:spPr>
          <a:xfrm>
            <a:off x="533743" y="1705232"/>
            <a:ext cx="96452" cy="4090087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32F643-A95D-975F-A4A6-CC9B306533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743" y="523789"/>
            <a:ext cx="3998500" cy="6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0534E-8782-40B0-881E-6E781E94C4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CFB74-96B9-F114-B9E6-F67CB537D5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135" y="5867124"/>
            <a:ext cx="3201504" cy="497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0F1D79-08DD-AEC0-2F8C-CC2E509BC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20994" y="631807"/>
            <a:ext cx="84865" cy="5732394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4F3BD2-3373-11E2-05C1-299492396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190" y="274636"/>
            <a:ext cx="3310449" cy="2487613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4400" b="1">
                <a:solidFill>
                  <a:srgbClr val="0A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br>
              <a:rPr lang="en-GB" sz="4400" b="1">
                <a:solidFill>
                  <a:srgbClr val="0A2E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>
                <a:solidFill>
                  <a:srgbClr val="0A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br>
              <a:rPr lang="en-GB" sz="4400" b="1">
                <a:solidFill>
                  <a:srgbClr val="0A2E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>
                <a:solidFill>
                  <a:srgbClr val="0A2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927754-C23E-E84C-C63B-6D89C38A4F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28389" y="631807"/>
            <a:ext cx="6154011" cy="52173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0000"/>
              </a:lnSpc>
              <a:buClr>
                <a:srgbClr val="E42026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Sub Content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C81EA4-A939-5D97-DC99-6ABAF9F0C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F025A5-E78C-4517-CFE2-B6DD944F78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743" y="523789"/>
            <a:ext cx="3998500" cy="622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0384B-041B-7A4C-0131-8A8D3D545DE2}"/>
              </a:ext>
            </a:extLst>
          </p:cNvPr>
          <p:cNvSpPr/>
          <p:nvPr userDrawn="1"/>
        </p:nvSpPr>
        <p:spPr>
          <a:xfrm>
            <a:off x="533743" y="1705232"/>
            <a:ext cx="96452" cy="4090087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2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5190" y="274638"/>
            <a:ext cx="10797209" cy="1143000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5190" y="1600204"/>
            <a:ext cx="10797210" cy="402907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0000"/>
              </a:lnSpc>
              <a:buClr>
                <a:srgbClr val="E42026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buClr>
                <a:srgbClr val="E42026"/>
              </a:buClr>
              <a:buSzPct val="50000"/>
              <a:buFont typeface="Wingdings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Sub Content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0534E-8782-40B0-881E-6E781E94C4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CFB74-96B9-F114-B9E6-F67CB537D5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135" y="5867124"/>
            <a:ext cx="3201504" cy="497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0F1D79-08DD-AEC0-2F8C-CC2E509BC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20994" y="631807"/>
            <a:ext cx="84865" cy="5732394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5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C81EA4-A939-5D97-DC99-6ABAF9F0C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3E0DC-AD4C-094F-278C-4053B9D7A7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4767" y="5458927"/>
            <a:ext cx="2144069" cy="1132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74EFB-B141-6CCA-E08A-2D32C6370B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4767" y="5458927"/>
            <a:ext cx="2144069" cy="1132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F025A5-E78C-4517-CFE2-B6DD944F78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743" y="523789"/>
            <a:ext cx="3998500" cy="622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0384B-041B-7A4C-0131-8A8D3D545DE2}"/>
              </a:ext>
            </a:extLst>
          </p:cNvPr>
          <p:cNvSpPr/>
          <p:nvPr userDrawn="1"/>
        </p:nvSpPr>
        <p:spPr>
          <a:xfrm>
            <a:off x="533743" y="1705232"/>
            <a:ext cx="96452" cy="4090087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85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37750-13C6-DDAF-26C7-122CEAEF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32130-532F-41ED-BA50-E5F541E0248C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4DD11-1C6C-EE42-E627-3F1CE7213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6F24-AE82-7485-8538-7A77966E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66211-2E42-4553-8F7A-95B6962B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0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7F07F-AEA7-F2C3-150A-4797A05216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621B9-AC5E-1DCD-7B7D-78BD0523797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724767" y="5458927"/>
            <a:ext cx="2144069" cy="1132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3C153F-C3C5-FFA3-559F-327052A79F1C}"/>
              </a:ext>
            </a:extLst>
          </p:cNvPr>
          <p:cNvSpPr txBox="1"/>
          <p:nvPr userDrawn="1"/>
        </p:nvSpPr>
        <p:spPr>
          <a:xfrm>
            <a:off x="417802" y="6165061"/>
            <a:ext cx="9600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boria Book" panose="02000000000000000000" pitchFamily="2" charset="77"/>
                <a:ea typeface="+mn-ea"/>
                <a:cs typeface="+mn-cs"/>
              </a:rPr>
              <a:t>+44 (0)20 7419 8000  |  clerks@newsquarechambers.co.uk  |  newsquarechambers.co.uk</a:t>
            </a:r>
            <a:endParaRPr kumimoji="0" lang="en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boria Book" panose="02000000000000000000" pitchFamily="2" charset="77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822BC-ECA9-56C6-A2E3-538A23A681EC}"/>
              </a:ext>
            </a:extLst>
          </p:cNvPr>
          <p:cNvSpPr/>
          <p:nvPr userDrawn="1"/>
        </p:nvSpPr>
        <p:spPr>
          <a:xfrm>
            <a:off x="533743" y="1705232"/>
            <a:ext cx="96452" cy="4090087"/>
          </a:xfrm>
          <a:prstGeom prst="rect">
            <a:avLst/>
          </a:prstGeom>
          <a:solidFill>
            <a:srgbClr val="E5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C935D5-F1E7-B52C-E10B-CEC61AA17C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3743" y="523789"/>
            <a:ext cx="3998500" cy="6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2" r:id="rId4"/>
    <p:sldLayoutId id="2147483666" r:id="rId5"/>
    <p:sldLayoutId id="2147483667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F747-0A36-B2AE-3DC3-6E2C4852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998CC-C525-E33B-74A1-7A10B8C12941}"/>
              </a:ext>
            </a:extLst>
          </p:cNvPr>
          <p:cNvSpPr txBox="1"/>
          <p:nvPr/>
        </p:nvSpPr>
        <p:spPr>
          <a:xfrm>
            <a:off x="855124" y="4937707"/>
            <a:ext cx="543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Tuesday 17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September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15:30 – 16:30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</a:t>
            </a: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58BDA-A549-F36E-AA81-BD25C6C5FC64}"/>
              </a:ext>
            </a:extLst>
          </p:cNvPr>
          <p:cNvSpPr txBox="1"/>
          <p:nvPr/>
        </p:nvSpPr>
        <p:spPr>
          <a:xfrm>
            <a:off x="785191" y="1448640"/>
            <a:ext cx="8654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Roads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Developments when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 is a Registered Common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41854ED-E79B-2A31-8702-08DCA608C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F8A16-210F-3136-B888-CDB079143C1D}"/>
              </a:ext>
            </a:extLst>
          </p:cNvPr>
          <p:cNvSpPr txBox="1"/>
          <p:nvPr/>
        </p:nvSpPr>
        <p:spPr>
          <a:xfrm>
            <a:off x="1007524" y="5090107"/>
            <a:ext cx="543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Tuesday 17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September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15:30 – 16:30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</a:t>
            </a: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9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FD693B-A227-E309-E60F-73D9B3DC10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FFF72-02A1-E98A-88FE-4C0A9EE3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28" y="1163589"/>
            <a:ext cx="8395743" cy="5083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FE29B-6C9E-432F-1D57-70AE33B4C8C2}"/>
              </a:ext>
            </a:extLst>
          </p:cNvPr>
          <p:cNvSpPr txBox="1"/>
          <p:nvPr/>
        </p:nvSpPr>
        <p:spPr>
          <a:xfrm>
            <a:off x="3959751" y="104741"/>
            <a:ext cx="4272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Middleham High Moor </a:t>
            </a:r>
            <a:r>
              <a:rPr lang="en-GB" sz="2800" dirty="0" err="1"/>
              <a:t>Richmondshire</a:t>
            </a:r>
            <a:r>
              <a:rPr lang="en-GB" sz="2800" dirty="0"/>
              <a:t> (CL52)</a:t>
            </a:r>
          </a:p>
        </p:txBody>
      </p:sp>
    </p:spTree>
    <p:extLst>
      <p:ext uri="{BB962C8B-B14F-4D97-AF65-F5344CB8AC3E}">
        <p14:creationId xmlns:p14="http://schemas.microsoft.com/office/powerpoint/2010/main" val="283480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C1CE2F-D801-5F13-F25B-5E9A9C7F5A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C9169-78A5-C600-2B8D-5E92A5A6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39" y="840545"/>
            <a:ext cx="8350041" cy="5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C2A1E-E346-07E2-A5A1-27C3AFAE6B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8A0E0-54CE-F242-25CC-9E534A55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615" y="359227"/>
            <a:ext cx="9346769" cy="61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E0CA10-8A41-C946-E3AC-0982C7FDF2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3B1B7-848D-B756-36A2-74B3A57B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53" y="1452121"/>
            <a:ext cx="6582694" cy="5001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815FB-E2C4-D49D-5328-0AC7AB408780}"/>
              </a:ext>
            </a:extLst>
          </p:cNvPr>
          <p:cNvSpPr txBox="1"/>
          <p:nvPr/>
        </p:nvSpPr>
        <p:spPr>
          <a:xfrm>
            <a:off x="3523312" y="249007"/>
            <a:ext cx="5145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Broadmoor Common Herefordshire (CL85)</a:t>
            </a:r>
          </a:p>
        </p:txBody>
      </p:sp>
    </p:spTree>
    <p:extLst>
      <p:ext uri="{BB962C8B-B14F-4D97-AF65-F5344CB8AC3E}">
        <p14:creationId xmlns:p14="http://schemas.microsoft.com/office/powerpoint/2010/main" val="364786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790513-51E0-1F60-6FC6-D4808F73FF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11502-7B00-803F-FD93-4613ED8FE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41"/>
          <a:stretch/>
        </p:blipFill>
        <p:spPr>
          <a:xfrm>
            <a:off x="624535" y="355227"/>
            <a:ext cx="10942929" cy="61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0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679AEA-0808-6D0F-0B7D-3200C4006E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53854-9448-093F-AAF2-E12D007F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0" y="290573"/>
            <a:ext cx="11317359" cy="62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68EA-3D6D-36B4-22C9-AAC9A5D0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94A93-E1BA-D9C7-3CA2-AF7FAD39ABC2}"/>
              </a:ext>
            </a:extLst>
          </p:cNvPr>
          <p:cNvSpPr txBox="1"/>
          <p:nvPr/>
        </p:nvSpPr>
        <p:spPr>
          <a:xfrm>
            <a:off x="855124" y="4755727"/>
            <a:ext cx="5240876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 Wilmshurst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Paul.Wilmshurst@NewSquareChambers.co.uk</a:t>
            </a: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srgbClr val="E5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8E2E7-B43E-5A76-53C7-7AC896C098D7}"/>
              </a:ext>
            </a:extLst>
          </p:cNvPr>
          <p:cNvSpPr txBox="1"/>
          <p:nvPr/>
        </p:nvSpPr>
        <p:spPr>
          <a:xfrm>
            <a:off x="785192" y="1448640"/>
            <a:ext cx="483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joining</a:t>
            </a:r>
            <a:endParaRPr kumimoji="0" lang="en-E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and white background with a white border&#10;&#10;Description automatically generated">
            <a:extLst>
              <a:ext uri="{FF2B5EF4-FFF2-40B4-BE49-F238E27FC236}">
                <a16:creationId xmlns:a16="http://schemas.microsoft.com/office/drawing/2014/main" id="{BEF9B867-577E-BCE0-B201-56A1635EF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8B281-D6BA-DB5D-65A6-5C9F09E69A48}"/>
              </a:ext>
            </a:extLst>
          </p:cNvPr>
          <p:cNvSpPr txBox="1"/>
          <p:nvPr/>
        </p:nvSpPr>
        <p:spPr>
          <a:xfrm>
            <a:off x="1007524" y="4908127"/>
            <a:ext cx="5240876" cy="67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 Wilmshurst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5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Paul.Wilmshurst@NewSquareChambers.co.uk</a:t>
            </a: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srgbClr val="E519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D73D4-752A-4C09-F3F2-9D74402D444E}"/>
              </a:ext>
            </a:extLst>
          </p:cNvPr>
          <p:cNvSpPr txBox="1"/>
          <p:nvPr/>
        </p:nvSpPr>
        <p:spPr>
          <a:xfrm>
            <a:off x="937592" y="1601040"/>
            <a:ext cx="4830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joining</a:t>
            </a:r>
            <a:endParaRPr kumimoji="0" lang="en-E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8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00B01-946B-4503-1976-E85695282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92795A-AD97-7B01-613D-044DDAB6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talk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57AC40-C042-B80D-D4EF-8DCD0AECD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Paul Wilmshurst, a barrister at New Square Chambers, discusses a frequently occurring problem for many developers where an access road to a new housing development crosses land that is registered as a common. Common land is a highly protected category of land, and its use or development falls outside of the planning system. </a:t>
            </a:r>
            <a:endParaRPr lang="en-GB" sz="18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recurring theme is that developers leave the resolution of the issue too late or fail to make the correct application because of a lack of understanding of this niche area, which some planning lawyers or consultants may come across less frequently. </a:t>
            </a:r>
            <a:endParaRPr lang="en-GB" sz="18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Seeking consent under s.38 Commons Act 2006: is this the right application for you to make anyway?</a:t>
            </a:r>
            <a:endParaRPr lang="en-GB" sz="18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De-registration and exchange applications under s.16 Commons Act 2006.</a:t>
            </a:r>
            <a:endParaRPr lang="en-GB" sz="18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can you give your application the best chance of success and avoid costly mistakes</a:t>
            </a:r>
            <a:endParaRPr lang="en-GB" sz="18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817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D58D-954D-236B-A249-2468F87B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E191-CD1F-C9C4-EBFA-95AE8CE9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Restrictions on works on common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6D681-328F-D989-A835-5500C590A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Restricted Works under the Commons Act 2006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Works subject to the restrictions of Part 3 of the 2006 Act are those: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Exemptions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Common Land Covered by Schemes of Management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99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FC51-8F5E-848D-A872-39F644D9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16 Commons Act 2006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889C9-FC71-D228-806E-AA07C98A5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Application to Deregister Land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When is Exchange Land Necessary?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Nature of Land Required for Exchange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Procedure for Application &amp; Exchange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0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D1A6-5B38-9FF9-6E09-E7938C68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38 Common Act 2006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2A531-508C-C245-7ED2-D830EBBCF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Procedure for Application &amp; Exchange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Criteria for consent under section 38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Effect of Consent</a:t>
            </a:r>
          </a:p>
          <a:p>
            <a:pPr algn="l">
              <a:buFont typeface="+mj-lt"/>
              <a:buAutoNum type="arabicPeriod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Procedure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D5DF-DEFE-797E-6128-364EE2E3D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FE493-D10C-1074-73C8-BEC925F00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Examples – what is the correct application in your case?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4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565D48-319C-CE0C-794D-053A7382D0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07F7519-4BC6-F729-FD2C-F6F67876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12" y="954107"/>
            <a:ext cx="8037975" cy="5791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4A0BA5-7283-CF4B-73CC-BDCCD6585A27}"/>
              </a:ext>
            </a:extLst>
          </p:cNvPr>
          <p:cNvSpPr txBox="1"/>
          <p:nvPr/>
        </p:nvSpPr>
        <p:spPr>
          <a:xfrm>
            <a:off x="4375732" y="0"/>
            <a:ext cx="3440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Lyneham Green  Wiltshire (CL47)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66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AA05D-287B-2D79-3B36-301994039D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AC222-32BB-5A5B-8052-DA304FF12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78" y="229048"/>
            <a:ext cx="7188591" cy="63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8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AED9A-5C0E-7B7C-C39B-A513EE122D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C5A84-F246-71AE-4DAB-5FD15D54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58" y="1041744"/>
            <a:ext cx="10413284" cy="47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4258"/>
      </p:ext>
    </p:extLst>
  </p:cSld>
  <p:clrMapOvr>
    <a:masterClrMapping/>
  </p:clrMapOvr>
</p:sld>
</file>

<file path=ppt/theme/theme1.xml><?xml version="1.0" encoding="utf-8"?>
<a:theme xmlns:a="http://schemas.openxmlformats.org/drawingml/2006/main" name="New Square Chambers 2024 Gener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_Presentation_New" id="{D12176D6-7B8B-4306-B58E-413A4EC489B3}" vid="{9077AE19-8EDC-4A42-9B15-EFF75833E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E490384DEC6849B27C36BF4794AD34" ma:contentTypeVersion="18" ma:contentTypeDescription="Create a new document." ma:contentTypeScope="" ma:versionID="c7f7b5b3c6f616e42d689c1f55db656c">
  <xsd:schema xmlns:xsd="http://www.w3.org/2001/XMLSchema" xmlns:xs="http://www.w3.org/2001/XMLSchema" xmlns:p="http://schemas.microsoft.com/office/2006/metadata/properties" xmlns:ns2="a8c1dceb-c7c3-4db3-be2a-ed3639cb0f83" xmlns:ns3="5dbaa1e8-66a8-4b88-b2fe-a31a9713a2a5" targetNamespace="http://schemas.microsoft.com/office/2006/metadata/properties" ma:root="true" ma:fieldsID="bde3bc629a5cfcdc7b961031033a7327" ns2:_="" ns3:_="">
    <xsd:import namespace="a8c1dceb-c7c3-4db3-be2a-ed3639cb0f83"/>
    <xsd:import namespace="5dbaa1e8-66a8-4b88-b2fe-a31a9713a2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1dceb-c7c3-4db3-be2a-ed3639cb0f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69d06c8-afe6-4057-a581-1aec5e3928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aa1e8-66a8-4b88-b2fe-a31a9713a2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f7795c-380d-4497-8108-9bc76fca8a26}" ma:internalName="TaxCatchAll" ma:showField="CatchAllData" ma:web="5dbaa1e8-66a8-4b88-b2fe-a31a9713a2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c1dceb-c7c3-4db3-be2a-ed3639cb0f83">
      <Terms xmlns="http://schemas.microsoft.com/office/infopath/2007/PartnerControls"/>
    </lcf76f155ced4ddcb4097134ff3c332f>
    <TaxCatchAll xmlns="5dbaa1e8-66a8-4b88-b2fe-a31a9713a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9FFD96-3DFB-48FA-9034-C8823AC76F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c1dceb-c7c3-4db3-be2a-ed3639cb0f83"/>
    <ds:schemaRef ds:uri="5dbaa1e8-66a8-4b88-b2fe-a31a9713a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7C4B3B-438A-4385-959F-2098AA33366C}">
  <ds:schemaRefs>
    <ds:schemaRef ds:uri="5dbaa1e8-66a8-4b88-b2fe-a31a9713a2a5"/>
    <ds:schemaRef ds:uri="a8c1dceb-c7c3-4db3-be2a-ed3639cb0f8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D23CDA-34FB-48B7-B020-D71CDA0533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333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Arboria Book</vt:lpstr>
      <vt:lpstr>Arial</vt:lpstr>
      <vt:lpstr>Calibri</vt:lpstr>
      <vt:lpstr>Open Sans</vt:lpstr>
      <vt:lpstr>Segoe UI</vt:lpstr>
      <vt:lpstr>Times New Roman</vt:lpstr>
      <vt:lpstr>Wingdings</vt:lpstr>
      <vt:lpstr>New Square Chambers 2024 General Theme</vt:lpstr>
      <vt:lpstr>PowerPoint Presentation</vt:lpstr>
      <vt:lpstr>Today’s talk</vt:lpstr>
      <vt:lpstr>Restrictions on works on common land</vt:lpstr>
      <vt:lpstr>Section 16 Commons Act 2006</vt:lpstr>
      <vt:lpstr>Section 38 Common Act 2006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Fernandes</dc:creator>
  <cp:lastModifiedBy>Madeleine Whittaker</cp:lastModifiedBy>
  <cp:revision>4</cp:revision>
  <dcterms:created xsi:type="dcterms:W3CDTF">2023-12-11T07:05:32Z</dcterms:created>
  <dcterms:modified xsi:type="dcterms:W3CDTF">2024-09-23T10:30:48Z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0x0101007EE490384DEC6849B27C36BF4794AD34</vt:lpwstr>
  </property>
  <property fmtid="{D5CDD505-2E9C-101B-9397-08002B2CF9AE}" pid="3" name="MediaServiceImageTags">
    <vt:lpwstr/>
  </property>
</Properties>
</file>